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Lst>
  <p:sldSz cx="9144000" cy="6858000" type="screen4x3"/>
  <p:notesSz cx="9144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78" d="100"/>
          <a:sy n="78" d="100"/>
        </p:scale>
        <p:origin x="1522" y="58"/>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91387" y="196596"/>
            <a:ext cx="7761224" cy="365759"/>
          </a:xfrm>
          <a:prstGeom prst="rect">
            <a:avLst/>
          </a:prstGeom>
        </p:spPr>
        <p:txBody>
          <a:bodyPr wrap="square" lIns="0" tIns="0" rIns="0" bIns="0">
            <a:spAutoFit/>
          </a:bodyPr>
          <a:lstStyle>
            <a:lvl1pPr>
              <a:defRPr sz="2400" b="1" i="0">
                <a:solidFill>
                  <a:schemeClr val="accent2"/>
                </a:solidFill>
                <a:latin typeface="Arial"/>
                <a:cs typeface="Arial"/>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6" name="Holder 6"/>
          <p:cNvSpPr>
            <a:spLocks noGrp="1"/>
          </p:cNvSpPr>
          <p:nvPr>
            <p:ph type="sldNum" sz="quarter" idx="7"/>
          </p:nvPr>
        </p:nvSpPr>
        <p:spPr/>
        <p:txBody>
          <a:bodyPr lIns="0" tIns="0" rIns="0" bIns="0"/>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6" name="Holder 6"/>
          <p:cNvSpPr>
            <a:spLocks noGrp="1"/>
          </p:cNvSpPr>
          <p:nvPr>
            <p:ph type="sldNum" sz="quarter" idx="7"/>
          </p:nvPr>
        </p:nvSpPr>
        <p:spPr/>
        <p:txBody>
          <a:bodyPr lIns="0" tIns="0" rIns="0" bIns="0"/>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wo Content">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
        <p:nvSpPr>
          <p:cNvPr id="17" name="bk object 17"/>
          <p:cNvSpPr/>
          <p:nvPr/>
        </p:nvSpPr>
        <p:spPr>
          <a:xfrm>
            <a:off x="1124585" y="1772285"/>
            <a:ext cx="5361305" cy="4032250"/>
          </a:xfrm>
          <a:prstGeom prst="rect">
            <a:avLst/>
          </a:prstGeom>
          <a:blipFill>
            <a:blip r:embed="rId3" cstate="print"/>
            <a:stretch>
              <a:fillRect/>
            </a:stretch>
          </a:blipFill>
        </p:spPr>
        <p:txBody>
          <a:bodyPr wrap="square" lIns="0" tIns="0" rIns="0" bIns="0" rtlCol="0"/>
          <a:lstStyle/>
          <a:p>
            <a:endParaRPr/>
          </a:p>
        </p:txBody>
      </p:sp>
      <p:sp>
        <p:nvSpPr>
          <p:cNvPr id="18" name="bk object 18"/>
          <p:cNvSpPr/>
          <p:nvPr/>
        </p:nvSpPr>
        <p:spPr>
          <a:xfrm>
            <a:off x="4464684" y="2872739"/>
            <a:ext cx="2364105" cy="1406525"/>
          </a:xfrm>
          <a:custGeom>
            <a:avLst/>
            <a:gdLst/>
            <a:ahLst/>
            <a:cxnLst/>
            <a:rect l="l" t="t" r="r" b="b"/>
            <a:pathLst>
              <a:path w="2364104" h="1406525">
                <a:moveTo>
                  <a:pt x="114300" y="1292225"/>
                </a:moveTo>
                <a:lnTo>
                  <a:pt x="0" y="1349375"/>
                </a:lnTo>
                <a:lnTo>
                  <a:pt x="114300" y="1406525"/>
                </a:lnTo>
                <a:lnTo>
                  <a:pt x="114300" y="1368425"/>
                </a:lnTo>
                <a:lnTo>
                  <a:pt x="2360930" y="1368425"/>
                </a:lnTo>
                <a:lnTo>
                  <a:pt x="2360930" y="1330325"/>
                </a:lnTo>
                <a:lnTo>
                  <a:pt x="114300" y="1330325"/>
                </a:lnTo>
                <a:lnTo>
                  <a:pt x="114300" y="1292225"/>
                </a:lnTo>
                <a:close/>
              </a:path>
              <a:path w="2364104" h="1406525">
                <a:moveTo>
                  <a:pt x="375285" y="303530"/>
                </a:moveTo>
                <a:lnTo>
                  <a:pt x="272414" y="379095"/>
                </a:lnTo>
                <a:lnTo>
                  <a:pt x="394969" y="415925"/>
                </a:lnTo>
                <a:lnTo>
                  <a:pt x="389254" y="381635"/>
                </a:lnTo>
                <a:lnTo>
                  <a:pt x="388619" y="378460"/>
                </a:lnTo>
                <a:lnTo>
                  <a:pt x="606070" y="340995"/>
                </a:lnTo>
                <a:lnTo>
                  <a:pt x="382269" y="340995"/>
                </a:lnTo>
                <a:lnTo>
                  <a:pt x="375285" y="303530"/>
                </a:lnTo>
                <a:close/>
              </a:path>
              <a:path w="2364104" h="1406525">
                <a:moveTo>
                  <a:pt x="2357755" y="0"/>
                </a:moveTo>
                <a:lnTo>
                  <a:pt x="382269" y="340995"/>
                </a:lnTo>
                <a:lnTo>
                  <a:pt x="606070" y="340995"/>
                </a:lnTo>
                <a:lnTo>
                  <a:pt x="2364105" y="38100"/>
                </a:lnTo>
                <a:lnTo>
                  <a:pt x="2357755" y="0"/>
                </a:lnTo>
                <a:close/>
              </a:path>
            </a:pathLst>
          </a:custGeom>
          <a:solidFill>
            <a:srgbClr val="FFFF00"/>
          </a:solidFill>
        </p:spPr>
        <p:txBody>
          <a:bodyPr wrap="square" lIns="0" tIns="0" rIns="0" bIns="0" rtlCol="0"/>
          <a:lstStyle/>
          <a:p>
            <a:endParaRPr/>
          </a:p>
        </p:txBody>
      </p:sp>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7" name="Holder 7"/>
          <p:cNvSpPr>
            <a:spLocks noGrp="1"/>
          </p:cNvSpPr>
          <p:nvPr>
            <p:ph type="sldNum" sz="quarter" idx="7"/>
          </p:nvPr>
        </p:nvSpPr>
        <p:spPr/>
        <p:txBody>
          <a:bodyPr lIns="0" tIns="0" rIns="0" bIns="0"/>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1800" b="0" i="0">
                <a:solidFill>
                  <a:schemeClr val="tx1"/>
                </a:solidFill>
                <a:latin typeface="Arial"/>
                <a:cs typeface="Arial"/>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5" name="Holder 5"/>
          <p:cNvSpPr>
            <a:spLocks noGrp="1"/>
          </p:cNvSpPr>
          <p:nvPr>
            <p:ph type="sldNum" sz="quarter" idx="7"/>
          </p:nvPr>
        </p:nvSpPr>
        <p:spPr/>
        <p:txBody>
          <a:bodyPr lIns="0" tIns="0" rIns="0" bIns="0"/>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4" name="Holder 4"/>
          <p:cNvSpPr>
            <a:spLocks noGrp="1"/>
          </p:cNvSpPr>
          <p:nvPr>
            <p:ph type="sldNum" sz="quarter" idx="7"/>
          </p:nvPr>
        </p:nvSpPr>
        <p:spPr/>
        <p:txBody>
          <a:bodyPr lIns="0" tIns="0" rIns="0" bIns="0"/>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k object 16"/>
          <p:cNvSpPr/>
          <p:nvPr/>
        </p:nvSpPr>
        <p:spPr>
          <a:xfrm>
            <a:off x="0" y="0"/>
            <a:ext cx="9144000" cy="6858000"/>
          </a:xfrm>
          <a:prstGeom prst="rect">
            <a:avLst/>
          </a:prstGeom>
          <a:blipFill>
            <a:blip r:embed="rId7" cstate="print"/>
            <a:stretch>
              <a:fillRect/>
            </a:stretch>
          </a:blipFill>
        </p:spPr>
        <p:txBody>
          <a:bodyPr wrap="square" lIns="0" tIns="0" rIns="0" bIns="0" rtlCol="0"/>
          <a:lstStyle/>
          <a:p>
            <a:endParaRPr/>
          </a:p>
        </p:txBody>
      </p:sp>
      <p:sp>
        <p:nvSpPr>
          <p:cNvPr id="2" name="Holder 2"/>
          <p:cNvSpPr>
            <a:spLocks noGrp="1"/>
          </p:cNvSpPr>
          <p:nvPr>
            <p:ph type="title"/>
          </p:nvPr>
        </p:nvSpPr>
        <p:spPr>
          <a:xfrm>
            <a:off x="456691" y="309880"/>
            <a:ext cx="8230616" cy="815975"/>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3" name="Holder 3"/>
          <p:cNvSpPr>
            <a:spLocks noGrp="1"/>
          </p:cNvSpPr>
          <p:nvPr>
            <p:ph type="body" idx="1"/>
          </p:nvPr>
        </p:nvSpPr>
        <p:spPr>
          <a:xfrm>
            <a:off x="645286" y="1152397"/>
            <a:ext cx="7853426" cy="1918970"/>
          </a:xfrm>
          <a:prstGeom prst="rect">
            <a:avLst/>
          </a:prstGeom>
        </p:spPr>
        <p:txBody>
          <a:bodyPr wrap="square" lIns="0" tIns="0" rIns="0" bIns="0">
            <a:spAutoFit/>
          </a:bodyPr>
          <a:lstStyle>
            <a:lvl1pPr>
              <a:defRPr sz="1800" b="0" i="0">
                <a:solidFill>
                  <a:schemeClr val="tx1"/>
                </a:solidFill>
                <a:latin typeface="Arial"/>
                <a:cs typeface="Arial"/>
              </a:defRPr>
            </a:lvl1pPr>
          </a:lstStyle>
          <a:p>
            <a:endParaRPr/>
          </a:p>
        </p:txBody>
      </p:sp>
      <p:sp>
        <p:nvSpPr>
          <p:cNvPr id="4" name="Holder 4"/>
          <p:cNvSpPr>
            <a:spLocks noGrp="1"/>
          </p:cNvSpPr>
          <p:nvPr>
            <p:ph type="ftr" sz="quarter" idx="5"/>
          </p:nvPr>
        </p:nvSpPr>
        <p:spPr>
          <a:xfrm>
            <a:off x="543559" y="6269180"/>
            <a:ext cx="2955290" cy="386715"/>
          </a:xfrm>
          <a:prstGeom prst="rect">
            <a:avLst/>
          </a:prstGeom>
        </p:spPr>
        <p:txBody>
          <a:bodyPr wrap="square" lIns="0" tIns="0" rIns="0" bIns="0">
            <a:spAutoFit/>
          </a:bodyPr>
          <a:lstStyle>
            <a:lvl1pPr>
              <a:defRPr sz="1200" b="0" i="0">
                <a:solidFill>
                  <a:srgbClr val="6E6D6D"/>
                </a:solidFill>
                <a:latin typeface="Arial"/>
                <a:cs typeface="Arial"/>
              </a:defRPr>
            </a:lvl1p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30/1/2023</a:t>
            </a:fld>
            <a:endParaRPr lang="en-US"/>
          </a:p>
        </p:txBody>
      </p:sp>
      <p:sp>
        <p:nvSpPr>
          <p:cNvPr id="6" name="Holder 6"/>
          <p:cNvSpPr>
            <a:spLocks noGrp="1"/>
          </p:cNvSpPr>
          <p:nvPr>
            <p:ph type="sldNum" sz="quarter" idx="7"/>
          </p:nvPr>
        </p:nvSpPr>
        <p:spPr>
          <a:xfrm>
            <a:off x="8044433" y="6288649"/>
            <a:ext cx="581025" cy="170179"/>
          </a:xfrm>
          <a:prstGeom prst="rect">
            <a:avLst/>
          </a:prstGeom>
        </p:spPr>
        <p:txBody>
          <a:bodyPr wrap="square" lIns="0" tIns="0" rIns="0" bIns="0">
            <a:spAutoFit/>
          </a:bodyPr>
          <a:lstStyle>
            <a:lvl1pPr>
              <a:defRPr sz="1000" b="0" i="0">
                <a:solidFill>
                  <a:srgbClr val="6E6D6D"/>
                </a:solidFill>
                <a:latin typeface="Arial"/>
                <a:cs typeface="Arial"/>
              </a:defRPr>
            </a:lvl1pPr>
          </a:lstStyle>
          <a:p>
            <a:pPr marL="82550">
              <a:lnSpc>
                <a:spcPts val="1105"/>
              </a:lnSpc>
            </a:pPr>
            <a:r>
              <a:rPr spc="-5" dirty="0"/>
              <a:t>Page</a:t>
            </a:r>
            <a:r>
              <a:rPr spc="-90" dirty="0"/>
              <a:t> </a:t>
            </a:r>
            <a:fld id="{81D60167-4931-47E6-BA6A-407CBD079E47}" type="slidenum">
              <a:rPr spc="-5" dirty="0"/>
              <a:t>‹#›</a:t>
            </a:fld>
            <a:endParaRPr spc="-5"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6.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31.jpg"/><Relationship Id="rId2" Type="http://schemas.openxmlformats.org/officeDocument/2006/relationships/image" Target="../media/image130.jpg"/><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jp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7.jp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image" Target="../media/image3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image" Target="../media/image45.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48.png"/><Relationship Id="rId4" Type="http://schemas.openxmlformats.org/officeDocument/2006/relationships/image" Target="../media/image47.jpg"/></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2.jp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0.jpg"/><Relationship Id="rId1" Type="http://schemas.openxmlformats.org/officeDocument/2006/relationships/slideLayout" Target="../slideLayouts/slideLayout4.xml"/><Relationship Id="rId5" Type="http://schemas.openxmlformats.org/officeDocument/2006/relationships/image" Target="../media/image53.jpg"/><Relationship Id="rId4" Type="http://schemas.openxmlformats.org/officeDocument/2006/relationships/image" Target="../media/image52.jp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9.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jpg"/><Relationship Id="rId1" Type="http://schemas.openxmlformats.org/officeDocument/2006/relationships/slideLayout" Target="../slideLayouts/slideLayout4.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image" Target="../media/image64.jp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68.jp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image" Target="../media/image69.jp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2.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jp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5.jp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7.jp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8.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82.jpg"/><Relationship Id="rId4" Type="http://schemas.openxmlformats.org/officeDocument/2006/relationships/image" Target="../media/image81.jpg"/></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83.jp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87.jp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jp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5.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50.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4.jp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97.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9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jpg"/><Relationship Id="rId1" Type="http://schemas.openxmlformats.org/officeDocument/2006/relationships/slideLayout" Target="../slideLayouts/slideLayout5.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0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jp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g"/><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90.jp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image" Target="../media/image79.jpg"/><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78.xml.rels><?xml version="1.0" encoding="UTF-8" standalone="yes"?>
<Relationships xmlns="http://schemas.openxmlformats.org/package/2006/relationships"><Relationship Id="rId2" Type="http://schemas.openxmlformats.org/officeDocument/2006/relationships/image" Target="../media/image107.jp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08.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 Id="rId4" Type="http://schemas.openxmlformats.org/officeDocument/2006/relationships/image" Target="../media/image111.jpg"/></Relationships>
</file>

<file path=ppt/slides/_rels/slide81.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112.jp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13.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jp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3.jp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18.jpg"/><Relationship Id="rId2" Type="http://schemas.openxmlformats.org/officeDocument/2006/relationships/image" Target="../media/image117.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121.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22.jp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123.jp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6.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7.jp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29.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552704" y="2586517"/>
            <a:ext cx="7856220" cy="1410335"/>
          </a:xfrm>
          <a:prstGeom prst="rect">
            <a:avLst/>
          </a:prstGeom>
        </p:spPr>
        <p:txBody>
          <a:bodyPr vert="horz" wrap="square" lIns="0" tIns="0" rIns="0" bIns="0" rtlCol="0">
            <a:spAutoFit/>
          </a:bodyPr>
          <a:lstStyle/>
          <a:p>
            <a:pPr marL="55244" marR="5080" indent="-43180">
              <a:lnSpc>
                <a:spcPct val="95800"/>
              </a:lnSpc>
            </a:pPr>
            <a:r>
              <a:rPr sz="3200" b="1" dirty="0">
                <a:solidFill>
                  <a:srgbClr val="FFFFFF"/>
                </a:solidFill>
                <a:latin typeface="Arial"/>
                <a:cs typeface="Arial"/>
              </a:rPr>
              <a:t>Giới </a:t>
            </a:r>
            <a:r>
              <a:rPr sz="3200" b="1" spc="-5" dirty="0">
                <a:solidFill>
                  <a:srgbClr val="FFFFFF"/>
                </a:solidFill>
                <a:latin typeface="Arial"/>
                <a:cs typeface="Arial"/>
              </a:rPr>
              <a:t>thiệu hệ </a:t>
            </a:r>
            <a:r>
              <a:rPr sz="3200" b="1" dirty="0">
                <a:solidFill>
                  <a:srgbClr val="FFFFFF"/>
                </a:solidFill>
                <a:latin typeface="Arial"/>
                <a:cs typeface="Arial"/>
              </a:rPr>
              <a:t>thống </a:t>
            </a:r>
            <a:r>
              <a:rPr sz="3200" b="1" spc="-5" dirty="0">
                <a:solidFill>
                  <a:srgbClr val="FFFFFF"/>
                </a:solidFill>
                <a:latin typeface="Arial"/>
                <a:cs typeface="Arial"/>
              </a:rPr>
              <a:t>mang vác, </a:t>
            </a:r>
            <a:r>
              <a:rPr sz="3200" b="1" dirty="0">
                <a:solidFill>
                  <a:srgbClr val="FFFFFF"/>
                </a:solidFill>
                <a:latin typeface="Arial"/>
                <a:cs typeface="Arial"/>
              </a:rPr>
              <a:t>Hoạt  động, </a:t>
            </a:r>
            <a:r>
              <a:rPr sz="3200" b="1" spc="-5" dirty="0">
                <a:solidFill>
                  <a:srgbClr val="FFFFFF"/>
                </a:solidFill>
                <a:latin typeface="Arial"/>
                <a:cs typeface="Arial"/>
              </a:rPr>
              <a:t>Quản </a:t>
            </a:r>
            <a:r>
              <a:rPr sz="3200" b="1" dirty="0">
                <a:solidFill>
                  <a:srgbClr val="FFFFFF"/>
                </a:solidFill>
                <a:latin typeface="Arial"/>
                <a:cs typeface="Arial"/>
              </a:rPr>
              <a:t>lý &amp; quá trình </a:t>
            </a:r>
            <a:r>
              <a:rPr sz="3200" b="1" spc="-5" dirty="0">
                <a:solidFill>
                  <a:srgbClr val="FFFFFF"/>
                </a:solidFill>
                <a:latin typeface="Arial"/>
                <a:cs typeface="Arial"/>
              </a:rPr>
              <a:t>bảo </a:t>
            </a:r>
            <a:r>
              <a:rPr sz="3200" b="1" dirty="0">
                <a:solidFill>
                  <a:srgbClr val="FFFFFF"/>
                </a:solidFill>
                <a:latin typeface="Arial"/>
                <a:cs typeface="Arial"/>
              </a:rPr>
              <a:t>trì </a:t>
            </a:r>
            <a:r>
              <a:rPr sz="3200" b="1" spc="-10" dirty="0">
                <a:solidFill>
                  <a:srgbClr val="FFFFFF"/>
                </a:solidFill>
                <a:latin typeface="Arial"/>
                <a:cs typeface="Arial"/>
              </a:rPr>
              <a:t>cơ </a:t>
            </a:r>
            <a:r>
              <a:rPr sz="3200" b="1" spc="-5" dirty="0">
                <a:solidFill>
                  <a:srgbClr val="FFFFFF"/>
                </a:solidFill>
                <a:latin typeface="Arial"/>
                <a:cs typeface="Arial"/>
              </a:rPr>
              <a:t>bản  </a:t>
            </a:r>
            <a:r>
              <a:rPr sz="3200" b="1" dirty="0">
                <a:solidFill>
                  <a:srgbClr val="FFFFFF"/>
                </a:solidFill>
                <a:latin typeface="Arial"/>
                <a:cs typeface="Arial"/>
              </a:rPr>
              <a:t>cho nhân </a:t>
            </a:r>
            <a:r>
              <a:rPr sz="3200" b="1" spc="-5" dirty="0">
                <a:solidFill>
                  <a:srgbClr val="FFFFFF"/>
                </a:solidFill>
                <a:latin typeface="Arial"/>
                <a:cs typeface="Arial"/>
              </a:rPr>
              <a:t>viên </a:t>
            </a:r>
            <a:r>
              <a:rPr sz="3200" b="1" dirty="0">
                <a:solidFill>
                  <a:srgbClr val="FFFFFF"/>
                </a:solidFill>
                <a:latin typeface="Arial"/>
                <a:cs typeface="Arial"/>
              </a:rPr>
              <a:t>kỹ</a:t>
            </a:r>
            <a:r>
              <a:rPr sz="3200" b="1" spc="-70" dirty="0">
                <a:solidFill>
                  <a:srgbClr val="FFFFFF"/>
                </a:solidFill>
                <a:latin typeface="Arial"/>
                <a:cs typeface="Arial"/>
              </a:rPr>
              <a:t> </a:t>
            </a:r>
            <a:r>
              <a:rPr sz="3200" b="1" spc="-5" dirty="0">
                <a:solidFill>
                  <a:srgbClr val="FFFFFF"/>
                </a:solidFill>
                <a:latin typeface="Arial"/>
                <a:cs typeface="Arial"/>
              </a:rPr>
              <a:t>thuật</a:t>
            </a:r>
            <a:endParaRPr sz="3200">
              <a:latin typeface="Arial"/>
              <a:cs typeface="Arial"/>
            </a:endParaRPr>
          </a:p>
        </p:txBody>
      </p:sp>
      <p:sp>
        <p:nvSpPr>
          <p:cNvPr id="5" name="object 5"/>
          <p:cNvSpPr txBox="1"/>
          <p:nvPr/>
        </p:nvSpPr>
        <p:spPr>
          <a:xfrm>
            <a:off x="555751" y="5655767"/>
            <a:ext cx="2266315" cy="224790"/>
          </a:xfrm>
          <a:prstGeom prst="rect">
            <a:avLst/>
          </a:prstGeom>
        </p:spPr>
        <p:txBody>
          <a:bodyPr vert="horz" wrap="square" lIns="0" tIns="0" rIns="0" bIns="0" rtlCol="0">
            <a:spAutoFit/>
          </a:bodyPr>
          <a:lstStyle/>
          <a:p>
            <a:pPr marL="12700">
              <a:lnSpc>
                <a:spcPct val="100000"/>
              </a:lnSpc>
            </a:pPr>
            <a:r>
              <a:rPr sz="1400" spc="-5" dirty="0">
                <a:solidFill>
                  <a:srgbClr val="6E6D6D"/>
                </a:solidFill>
                <a:latin typeface="Arial"/>
                <a:cs typeface="Arial"/>
              </a:rPr>
              <a:t>Empowering </a:t>
            </a:r>
            <a:r>
              <a:rPr sz="1400" dirty="0">
                <a:solidFill>
                  <a:srgbClr val="6E6D6D"/>
                </a:solidFill>
                <a:latin typeface="Arial"/>
                <a:cs typeface="Arial"/>
              </a:rPr>
              <a:t>thru’</a:t>
            </a:r>
            <a:r>
              <a:rPr sz="1400" spc="-120" dirty="0">
                <a:solidFill>
                  <a:srgbClr val="6E6D6D"/>
                </a:solidFill>
                <a:latin typeface="Arial"/>
                <a:cs typeface="Arial"/>
              </a:rPr>
              <a:t> </a:t>
            </a:r>
            <a:r>
              <a:rPr sz="1400" spc="-5" dirty="0">
                <a:solidFill>
                  <a:srgbClr val="6E6D6D"/>
                </a:solidFill>
                <a:latin typeface="Arial"/>
                <a:cs typeface="Arial"/>
              </a:rPr>
              <a:t>Innovation</a:t>
            </a:r>
            <a:endParaRPr sz="1400">
              <a:latin typeface="Arial"/>
              <a:cs typeface="Arial"/>
            </a:endParaRPr>
          </a:p>
        </p:txBody>
      </p:sp>
      <p:sp>
        <p:nvSpPr>
          <p:cNvPr id="6" name="object 6"/>
          <p:cNvSpPr txBox="1"/>
          <p:nvPr/>
        </p:nvSpPr>
        <p:spPr>
          <a:xfrm>
            <a:off x="7666481" y="5746191"/>
            <a:ext cx="913765"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23 August</a:t>
            </a:r>
            <a:r>
              <a:rPr sz="1000" spc="-60" dirty="0">
                <a:solidFill>
                  <a:srgbClr val="6E6D6D"/>
                </a:solidFill>
                <a:latin typeface="Arial"/>
                <a:cs typeface="Arial"/>
              </a:rPr>
              <a:t> </a:t>
            </a:r>
            <a:r>
              <a:rPr sz="1000" spc="-5" dirty="0">
                <a:solidFill>
                  <a:srgbClr val="6E6D6D"/>
                </a:solidFill>
                <a:latin typeface="Arial"/>
                <a:cs typeface="Arial"/>
              </a:rPr>
              <a:t>2016</a:t>
            </a:r>
            <a:endParaRPr sz="1000">
              <a:latin typeface="Arial"/>
              <a:cs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42036" y="669290"/>
            <a:ext cx="8047355" cy="3862704"/>
          </a:xfrm>
          <a:prstGeom prst="rect">
            <a:avLst/>
          </a:prstGeom>
        </p:spPr>
        <p:txBody>
          <a:bodyPr vert="horz" wrap="square" lIns="0" tIns="0" rIns="0" bIns="0" rtlCol="0">
            <a:spAutoFit/>
          </a:bodyPr>
          <a:lstStyle/>
          <a:p>
            <a:pPr marL="26034">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26034">
              <a:lnSpc>
                <a:spcPct val="100000"/>
              </a:lnSpc>
              <a:spcBef>
                <a:spcPts val="439"/>
              </a:spcBef>
            </a:pPr>
            <a:r>
              <a:rPr sz="1000" spc="-5" dirty="0">
                <a:solidFill>
                  <a:srgbClr val="6E6D6D"/>
                </a:solidFill>
                <a:latin typeface="Arial"/>
                <a:cs typeface="Arial"/>
              </a:rPr>
              <a:t>Co-Confidential</a:t>
            </a:r>
            <a:endParaRPr sz="1000">
              <a:latin typeface="Arial"/>
              <a:cs typeface="Arial"/>
            </a:endParaRPr>
          </a:p>
          <a:p>
            <a:pPr>
              <a:lnSpc>
                <a:spcPct val="100000"/>
              </a:lnSpc>
            </a:pPr>
            <a:endParaRPr sz="1000">
              <a:latin typeface="Times New Roman"/>
              <a:cs typeface="Times New Roman"/>
            </a:endParaRPr>
          </a:p>
          <a:p>
            <a:pPr marL="26034">
              <a:lnSpc>
                <a:spcPct val="100000"/>
              </a:lnSpc>
              <a:spcBef>
                <a:spcPts val="840"/>
              </a:spcBef>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a:t>
            </a:r>
            <a:endParaRPr sz="1000">
              <a:latin typeface="Arial"/>
              <a:cs typeface="Arial"/>
            </a:endParaRPr>
          </a:p>
          <a:p>
            <a:pPr marL="12700">
              <a:lnSpc>
                <a:spcPct val="100000"/>
              </a:lnSpc>
              <a:spcBef>
                <a:spcPts val="80"/>
              </a:spcBef>
            </a:pPr>
            <a:r>
              <a:rPr sz="2000" b="1" dirty="0">
                <a:solidFill>
                  <a:srgbClr val="C0504D"/>
                </a:solidFill>
                <a:latin typeface="Arial"/>
                <a:cs typeface="Arial"/>
              </a:rPr>
              <a:t>7W</a:t>
            </a:r>
            <a:r>
              <a:rPr sz="2000" b="1" spc="-70" dirty="0">
                <a:solidFill>
                  <a:srgbClr val="C0504D"/>
                </a:solidFill>
                <a:latin typeface="Arial"/>
                <a:cs typeface="Arial"/>
              </a:rPr>
              <a:t> </a:t>
            </a:r>
            <a:r>
              <a:rPr sz="2000" b="1" spc="-5" dirty="0">
                <a:solidFill>
                  <a:srgbClr val="C0504D"/>
                </a:solidFill>
                <a:latin typeface="Arial"/>
                <a:cs typeface="Arial"/>
              </a:rPr>
              <a:t>Ku-BUC</a:t>
            </a:r>
            <a:endParaRPr sz="2000">
              <a:latin typeface="Arial"/>
              <a:cs typeface="Arial"/>
            </a:endParaRPr>
          </a:p>
          <a:p>
            <a:pPr marL="20320" marR="187960" indent="-7620">
              <a:lnSpc>
                <a:spcPts val="2230"/>
              </a:lnSpc>
              <a:spcBef>
                <a:spcPts val="1405"/>
              </a:spcBef>
            </a:pPr>
            <a:r>
              <a:rPr sz="2000" spc="-5" dirty="0">
                <a:latin typeface="Arial"/>
                <a:cs typeface="Arial"/>
              </a:rPr>
              <a:t>Ku-BUC </a:t>
            </a:r>
            <a:r>
              <a:rPr sz="2000" dirty="0">
                <a:latin typeface="Arial"/>
                <a:cs typeface="Arial"/>
              </a:rPr>
              <a:t>chấp nhận đầu </a:t>
            </a:r>
            <a:r>
              <a:rPr sz="2000" spc="-5" dirty="0">
                <a:latin typeface="Arial"/>
                <a:cs typeface="Arial"/>
              </a:rPr>
              <a:t>vào </a:t>
            </a:r>
            <a:r>
              <a:rPr sz="2000" dirty="0">
                <a:latin typeface="Arial"/>
                <a:cs typeface="Arial"/>
              </a:rPr>
              <a:t>băng L </a:t>
            </a:r>
            <a:r>
              <a:rPr sz="2000" spc="-5" dirty="0">
                <a:latin typeface="Arial"/>
                <a:cs typeface="Arial"/>
              </a:rPr>
              <a:t>từ </a:t>
            </a:r>
            <a:r>
              <a:rPr sz="2000" dirty="0">
                <a:latin typeface="Arial"/>
                <a:cs typeface="Arial"/>
              </a:rPr>
              <a:t>modem chuyển và biến </a:t>
            </a:r>
            <a:r>
              <a:rPr sz="2000" spc="-10" dirty="0">
                <a:latin typeface="Arial"/>
                <a:cs typeface="Arial"/>
              </a:rPr>
              <a:t>đổi </a:t>
            </a:r>
            <a:r>
              <a:rPr sz="2000" spc="-5" dirty="0">
                <a:latin typeface="Arial"/>
                <a:cs typeface="Arial"/>
              </a:rPr>
              <a:t>lên  </a:t>
            </a:r>
            <a:r>
              <a:rPr sz="2000" dirty="0">
                <a:latin typeface="Arial"/>
                <a:cs typeface="Arial"/>
              </a:rPr>
              <a:t>băng </a:t>
            </a:r>
            <a:r>
              <a:rPr sz="2000" spc="-5" dirty="0">
                <a:latin typeface="Arial"/>
                <a:cs typeface="Arial"/>
              </a:rPr>
              <a:t>Ku </a:t>
            </a:r>
            <a:r>
              <a:rPr sz="2000" dirty="0">
                <a:latin typeface="Arial"/>
                <a:cs typeface="Arial"/>
              </a:rPr>
              <a:t>để </a:t>
            </a:r>
            <a:r>
              <a:rPr sz="2000" spc="-5" dirty="0">
                <a:latin typeface="Arial"/>
                <a:cs typeface="Arial"/>
              </a:rPr>
              <a:t>truyền</a:t>
            </a:r>
            <a:r>
              <a:rPr sz="2000" spc="-60" dirty="0">
                <a:latin typeface="Arial"/>
                <a:cs typeface="Arial"/>
              </a:rPr>
              <a:t> </a:t>
            </a:r>
            <a:r>
              <a:rPr sz="2000" dirty="0">
                <a:latin typeface="Arial"/>
                <a:cs typeface="Arial"/>
              </a:rPr>
              <a:t>phát.</a:t>
            </a:r>
            <a:endParaRPr sz="2000">
              <a:latin typeface="Arial"/>
              <a:cs typeface="Arial"/>
            </a:endParaRPr>
          </a:p>
          <a:p>
            <a:pPr>
              <a:lnSpc>
                <a:spcPct val="100000"/>
              </a:lnSpc>
              <a:spcBef>
                <a:spcPts val="25"/>
              </a:spcBef>
            </a:pPr>
            <a:endParaRPr sz="2450">
              <a:latin typeface="Times New Roman"/>
              <a:cs typeface="Times New Roman"/>
            </a:endParaRPr>
          </a:p>
          <a:p>
            <a:pPr marL="20320">
              <a:lnSpc>
                <a:spcPct val="100000"/>
              </a:lnSpc>
            </a:pPr>
            <a:r>
              <a:rPr sz="2000" b="1" spc="-15" dirty="0">
                <a:solidFill>
                  <a:srgbClr val="C0504D"/>
                </a:solidFill>
                <a:latin typeface="Arial"/>
                <a:cs typeface="Arial"/>
              </a:rPr>
              <a:t>Low </a:t>
            </a:r>
            <a:r>
              <a:rPr sz="2000" b="1" dirty="0">
                <a:solidFill>
                  <a:srgbClr val="C0504D"/>
                </a:solidFill>
                <a:latin typeface="Arial"/>
                <a:cs typeface="Arial"/>
              </a:rPr>
              <a:t>Noise Block</a:t>
            </a:r>
            <a:r>
              <a:rPr sz="2000" b="1" spc="-60" dirty="0">
                <a:solidFill>
                  <a:srgbClr val="C0504D"/>
                </a:solidFill>
                <a:latin typeface="Arial"/>
                <a:cs typeface="Arial"/>
              </a:rPr>
              <a:t> </a:t>
            </a:r>
            <a:r>
              <a:rPr sz="2000" b="1" dirty="0">
                <a:solidFill>
                  <a:srgbClr val="C0504D"/>
                </a:solidFill>
                <a:latin typeface="Arial"/>
                <a:cs typeface="Arial"/>
              </a:rPr>
              <a:t>(LNB)</a:t>
            </a:r>
            <a:endParaRPr sz="2000">
              <a:latin typeface="Arial"/>
              <a:cs typeface="Arial"/>
            </a:endParaRPr>
          </a:p>
          <a:p>
            <a:pPr>
              <a:lnSpc>
                <a:spcPct val="100000"/>
              </a:lnSpc>
              <a:spcBef>
                <a:spcPts val="15"/>
              </a:spcBef>
            </a:pPr>
            <a:endParaRPr sz="1600">
              <a:latin typeface="Times New Roman"/>
              <a:cs typeface="Times New Roman"/>
            </a:endParaRPr>
          </a:p>
          <a:p>
            <a:pPr marL="12700" marR="5080">
              <a:lnSpc>
                <a:spcPct val="89700"/>
              </a:lnSpc>
            </a:pPr>
            <a:r>
              <a:rPr sz="2000" dirty="0">
                <a:latin typeface="Arial"/>
                <a:cs typeface="Arial"/>
              </a:rPr>
              <a:t>LNB thiết bị đầu </a:t>
            </a:r>
            <a:r>
              <a:rPr sz="2000" spc="-5" dirty="0">
                <a:latin typeface="Arial"/>
                <a:cs typeface="Arial"/>
              </a:rPr>
              <a:t>cuối mang vác </a:t>
            </a:r>
            <a:r>
              <a:rPr sz="2000" dirty="0">
                <a:latin typeface="Arial"/>
                <a:cs typeface="Arial"/>
              </a:rPr>
              <a:t>được </a:t>
            </a:r>
            <a:r>
              <a:rPr sz="2000" spc="-5" dirty="0">
                <a:latin typeface="Arial"/>
                <a:cs typeface="Arial"/>
              </a:rPr>
              <a:t>gắn </a:t>
            </a:r>
            <a:r>
              <a:rPr sz="2000" dirty="0">
                <a:latin typeface="Arial"/>
                <a:cs typeface="Arial"/>
              </a:rPr>
              <a:t>trên feed. </a:t>
            </a:r>
            <a:r>
              <a:rPr sz="2000" spc="-5" dirty="0">
                <a:latin typeface="Arial"/>
                <a:cs typeface="Arial"/>
              </a:rPr>
              <a:t>Các tín </a:t>
            </a:r>
            <a:r>
              <a:rPr sz="2000" dirty="0">
                <a:latin typeface="Arial"/>
                <a:cs typeface="Arial"/>
              </a:rPr>
              <a:t>hiệu </a:t>
            </a:r>
            <a:r>
              <a:rPr sz="2000" spc="-10" dirty="0">
                <a:latin typeface="Arial"/>
                <a:cs typeface="Arial"/>
              </a:rPr>
              <a:t>tần </a:t>
            </a:r>
            <a:r>
              <a:rPr sz="2000" dirty="0">
                <a:latin typeface="Arial"/>
                <a:cs typeface="Arial"/>
              </a:rPr>
              <a:t>số  băng </a:t>
            </a:r>
            <a:r>
              <a:rPr sz="2000" spc="-5" dirty="0">
                <a:latin typeface="Arial"/>
                <a:cs typeface="Arial"/>
              </a:rPr>
              <a:t>rộng được đưa vào LNB </a:t>
            </a:r>
            <a:r>
              <a:rPr sz="2000" dirty="0">
                <a:latin typeface="Arial"/>
                <a:cs typeface="Arial"/>
              </a:rPr>
              <a:t>sau </a:t>
            </a:r>
            <a:r>
              <a:rPr sz="2000" spc="-5" dirty="0">
                <a:latin typeface="Arial"/>
                <a:cs typeface="Arial"/>
              </a:rPr>
              <a:t>đó </a:t>
            </a:r>
            <a:r>
              <a:rPr sz="2000" dirty="0">
                <a:latin typeface="Arial"/>
                <a:cs typeface="Arial"/>
              </a:rPr>
              <a:t>khuếch đại </a:t>
            </a:r>
            <a:r>
              <a:rPr sz="2000" spc="-10" dirty="0">
                <a:latin typeface="Arial"/>
                <a:cs typeface="Arial"/>
              </a:rPr>
              <a:t>và </a:t>
            </a:r>
            <a:r>
              <a:rPr sz="2000" dirty="0">
                <a:latin typeface="Arial"/>
                <a:cs typeface="Arial"/>
              </a:rPr>
              <a:t>chuyển </a:t>
            </a:r>
            <a:r>
              <a:rPr sz="2000" spc="-5" dirty="0">
                <a:latin typeface="Arial"/>
                <a:cs typeface="Arial"/>
              </a:rPr>
              <a:t>đổi </a:t>
            </a:r>
            <a:r>
              <a:rPr sz="2000" spc="-10" dirty="0">
                <a:latin typeface="Arial"/>
                <a:cs typeface="Arial"/>
              </a:rPr>
              <a:t>các </a:t>
            </a:r>
            <a:r>
              <a:rPr sz="2000" spc="-5" dirty="0">
                <a:latin typeface="Arial"/>
                <a:cs typeface="Arial"/>
              </a:rPr>
              <a:t>tín  </a:t>
            </a:r>
            <a:r>
              <a:rPr sz="2000" dirty="0">
                <a:latin typeface="Arial"/>
                <a:cs typeface="Arial"/>
              </a:rPr>
              <a:t>hiệu này để </a:t>
            </a:r>
            <a:r>
              <a:rPr sz="2000" spc="-5" dirty="0">
                <a:latin typeface="Arial"/>
                <a:cs typeface="Arial"/>
              </a:rPr>
              <a:t>giảm </a:t>
            </a:r>
            <a:r>
              <a:rPr sz="2000" dirty="0">
                <a:latin typeface="Arial"/>
                <a:cs typeface="Arial"/>
              </a:rPr>
              <a:t>thiểu </a:t>
            </a:r>
            <a:r>
              <a:rPr sz="2000" spc="-5" dirty="0">
                <a:latin typeface="Arial"/>
                <a:cs typeface="Arial"/>
              </a:rPr>
              <a:t>tổn </a:t>
            </a:r>
            <a:r>
              <a:rPr sz="2000" dirty="0">
                <a:latin typeface="Arial"/>
                <a:cs typeface="Arial"/>
              </a:rPr>
              <a:t>hao. LNB được thiết </a:t>
            </a:r>
            <a:r>
              <a:rPr sz="2000" spc="-5" dirty="0">
                <a:latin typeface="Arial"/>
                <a:cs typeface="Arial"/>
              </a:rPr>
              <a:t>kế riêng </a:t>
            </a:r>
            <a:r>
              <a:rPr sz="2000" dirty="0">
                <a:latin typeface="Arial"/>
                <a:cs typeface="Arial"/>
              </a:rPr>
              <a:t>cho phần </a:t>
            </a:r>
            <a:r>
              <a:rPr sz="2000" spc="-5" dirty="0">
                <a:latin typeface="Arial"/>
                <a:cs typeface="Arial"/>
              </a:rPr>
              <a:t>thu  </a:t>
            </a:r>
            <a:r>
              <a:rPr sz="2000" dirty="0">
                <a:latin typeface="Arial"/>
                <a:cs typeface="Arial"/>
              </a:rPr>
              <a:t>các trạm mặt đất và các </a:t>
            </a:r>
            <a:r>
              <a:rPr sz="2000" spc="-5" dirty="0">
                <a:latin typeface="Arial"/>
                <a:cs typeface="Arial"/>
              </a:rPr>
              <a:t>ứng </a:t>
            </a:r>
            <a:r>
              <a:rPr sz="2000" dirty="0">
                <a:latin typeface="Arial"/>
                <a:cs typeface="Arial"/>
              </a:rPr>
              <a:t>dụng</a:t>
            </a:r>
            <a:r>
              <a:rPr sz="2000" spc="-105" dirty="0">
                <a:latin typeface="Arial"/>
                <a:cs typeface="Arial"/>
              </a:rPr>
              <a:t> </a:t>
            </a:r>
            <a:r>
              <a:rPr sz="2000" dirty="0">
                <a:latin typeface="Arial"/>
                <a:cs typeface="Arial"/>
              </a:rPr>
              <a:t>khác.</a:t>
            </a:r>
            <a:endParaRPr sz="2000">
              <a:latin typeface="Arial"/>
              <a:cs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39339" y="2132329"/>
            <a:ext cx="4896485" cy="362394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01289" y="2132964"/>
            <a:ext cx="1728470" cy="2808605"/>
          </a:xfrm>
          <a:custGeom>
            <a:avLst/>
            <a:gdLst/>
            <a:ahLst/>
            <a:cxnLst/>
            <a:rect l="l" t="t" r="r" b="b"/>
            <a:pathLst>
              <a:path w="1728470" h="2808604">
                <a:moveTo>
                  <a:pt x="0" y="1403985"/>
                </a:moveTo>
                <a:lnTo>
                  <a:pt x="635" y="1344930"/>
                </a:lnTo>
                <a:lnTo>
                  <a:pt x="3175" y="1285875"/>
                </a:lnTo>
                <a:lnTo>
                  <a:pt x="6985" y="1228089"/>
                </a:lnTo>
                <a:lnTo>
                  <a:pt x="12065" y="1170939"/>
                </a:lnTo>
                <a:lnTo>
                  <a:pt x="18415" y="1114425"/>
                </a:lnTo>
                <a:lnTo>
                  <a:pt x="26670" y="1058545"/>
                </a:lnTo>
                <a:lnTo>
                  <a:pt x="35560" y="1003300"/>
                </a:lnTo>
                <a:lnTo>
                  <a:pt x="46355" y="949960"/>
                </a:lnTo>
                <a:lnTo>
                  <a:pt x="58420" y="896620"/>
                </a:lnTo>
                <a:lnTo>
                  <a:pt x="71120" y="844550"/>
                </a:lnTo>
                <a:lnTo>
                  <a:pt x="85725" y="793750"/>
                </a:lnTo>
                <a:lnTo>
                  <a:pt x="100965" y="744220"/>
                </a:lnTo>
                <a:lnTo>
                  <a:pt x="118110" y="695325"/>
                </a:lnTo>
                <a:lnTo>
                  <a:pt x="135890" y="648335"/>
                </a:lnTo>
                <a:lnTo>
                  <a:pt x="154940" y="601980"/>
                </a:lnTo>
                <a:lnTo>
                  <a:pt x="174625" y="556895"/>
                </a:lnTo>
                <a:lnTo>
                  <a:pt x="196215" y="513714"/>
                </a:lnTo>
                <a:lnTo>
                  <a:pt x="217805" y="471805"/>
                </a:lnTo>
                <a:lnTo>
                  <a:pt x="241300" y="431164"/>
                </a:lnTo>
                <a:lnTo>
                  <a:pt x="265430" y="391795"/>
                </a:lnTo>
                <a:lnTo>
                  <a:pt x="290195" y="354330"/>
                </a:lnTo>
                <a:lnTo>
                  <a:pt x="316230" y="318135"/>
                </a:lnTo>
                <a:lnTo>
                  <a:pt x="342900" y="283845"/>
                </a:lnTo>
                <a:lnTo>
                  <a:pt x="370205" y="251460"/>
                </a:lnTo>
                <a:lnTo>
                  <a:pt x="398780" y="220345"/>
                </a:lnTo>
                <a:lnTo>
                  <a:pt x="427990" y="191770"/>
                </a:lnTo>
                <a:lnTo>
                  <a:pt x="457835" y="164464"/>
                </a:lnTo>
                <a:lnTo>
                  <a:pt x="488315" y="139064"/>
                </a:lnTo>
                <a:lnTo>
                  <a:pt x="520065" y="115570"/>
                </a:lnTo>
                <a:lnTo>
                  <a:pt x="617855" y="57785"/>
                </a:lnTo>
                <a:lnTo>
                  <a:pt x="685800" y="29845"/>
                </a:lnTo>
                <a:lnTo>
                  <a:pt x="755650" y="10795"/>
                </a:lnTo>
                <a:lnTo>
                  <a:pt x="827405" y="1270"/>
                </a:lnTo>
                <a:lnTo>
                  <a:pt x="864235" y="0"/>
                </a:lnTo>
                <a:lnTo>
                  <a:pt x="900430" y="1270"/>
                </a:lnTo>
                <a:lnTo>
                  <a:pt x="972820" y="10795"/>
                </a:lnTo>
                <a:lnTo>
                  <a:pt x="1042670" y="29845"/>
                </a:lnTo>
                <a:lnTo>
                  <a:pt x="1110614" y="57785"/>
                </a:lnTo>
                <a:lnTo>
                  <a:pt x="1176655" y="94614"/>
                </a:lnTo>
                <a:lnTo>
                  <a:pt x="1239520" y="139064"/>
                </a:lnTo>
                <a:lnTo>
                  <a:pt x="1270635" y="164464"/>
                </a:lnTo>
                <a:lnTo>
                  <a:pt x="1300480" y="191770"/>
                </a:lnTo>
                <a:lnTo>
                  <a:pt x="1329689" y="220345"/>
                </a:lnTo>
                <a:lnTo>
                  <a:pt x="1357630" y="251460"/>
                </a:lnTo>
                <a:lnTo>
                  <a:pt x="1385570" y="283845"/>
                </a:lnTo>
                <a:lnTo>
                  <a:pt x="1412239" y="318135"/>
                </a:lnTo>
                <a:lnTo>
                  <a:pt x="1438275" y="354330"/>
                </a:lnTo>
                <a:lnTo>
                  <a:pt x="1463039" y="391795"/>
                </a:lnTo>
                <a:lnTo>
                  <a:pt x="1487170" y="431164"/>
                </a:lnTo>
                <a:lnTo>
                  <a:pt x="1510030" y="471805"/>
                </a:lnTo>
                <a:lnTo>
                  <a:pt x="1532255" y="513714"/>
                </a:lnTo>
                <a:lnTo>
                  <a:pt x="1553210" y="556895"/>
                </a:lnTo>
                <a:lnTo>
                  <a:pt x="1573530" y="601980"/>
                </a:lnTo>
                <a:lnTo>
                  <a:pt x="1592580" y="648335"/>
                </a:lnTo>
                <a:lnTo>
                  <a:pt x="1610360" y="695325"/>
                </a:lnTo>
                <a:lnTo>
                  <a:pt x="1626870" y="744220"/>
                </a:lnTo>
                <a:lnTo>
                  <a:pt x="1642745" y="793750"/>
                </a:lnTo>
                <a:lnTo>
                  <a:pt x="1656714" y="844550"/>
                </a:lnTo>
                <a:lnTo>
                  <a:pt x="1670050" y="896620"/>
                </a:lnTo>
                <a:lnTo>
                  <a:pt x="1682114" y="949960"/>
                </a:lnTo>
                <a:lnTo>
                  <a:pt x="1692275" y="1003300"/>
                </a:lnTo>
                <a:lnTo>
                  <a:pt x="1701800" y="1058545"/>
                </a:lnTo>
                <a:lnTo>
                  <a:pt x="1710055" y="1114425"/>
                </a:lnTo>
                <a:lnTo>
                  <a:pt x="1716405" y="1170939"/>
                </a:lnTo>
                <a:lnTo>
                  <a:pt x="1721485" y="1228089"/>
                </a:lnTo>
                <a:lnTo>
                  <a:pt x="1725295" y="1285875"/>
                </a:lnTo>
                <a:lnTo>
                  <a:pt x="1727200" y="1344930"/>
                </a:lnTo>
                <a:lnTo>
                  <a:pt x="1728470" y="1403985"/>
                </a:lnTo>
                <a:lnTo>
                  <a:pt x="1727200" y="1463675"/>
                </a:lnTo>
                <a:lnTo>
                  <a:pt x="1725295" y="1522095"/>
                </a:lnTo>
                <a:lnTo>
                  <a:pt x="1721485" y="1580515"/>
                </a:lnTo>
                <a:lnTo>
                  <a:pt x="1716405" y="1637665"/>
                </a:lnTo>
                <a:lnTo>
                  <a:pt x="1710055" y="1694180"/>
                </a:lnTo>
                <a:lnTo>
                  <a:pt x="1701800" y="1750060"/>
                </a:lnTo>
                <a:lnTo>
                  <a:pt x="1692275" y="1804670"/>
                </a:lnTo>
                <a:lnTo>
                  <a:pt x="1682114" y="1858645"/>
                </a:lnTo>
                <a:lnTo>
                  <a:pt x="1670050" y="1911985"/>
                </a:lnTo>
                <a:lnTo>
                  <a:pt x="1656714" y="1964055"/>
                </a:lnTo>
                <a:lnTo>
                  <a:pt x="1642745" y="2014855"/>
                </a:lnTo>
                <a:lnTo>
                  <a:pt x="1626870" y="2064385"/>
                </a:lnTo>
                <a:lnTo>
                  <a:pt x="1610360" y="2113280"/>
                </a:lnTo>
                <a:lnTo>
                  <a:pt x="1592580" y="2160270"/>
                </a:lnTo>
                <a:lnTo>
                  <a:pt x="1573530" y="2206625"/>
                </a:lnTo>
                <a:lnTo>
                  <a:pt x="1553210" y="2251710"/>
                </a:lnTo>
                <a:lnTo>
                  <a:pt x="1532255" y="2294890"/>
                </a:lnTo>
                <a:lnTo>
                  <a:pt x="1510030" y="2336800"/>
                </a:lnTo>
                <a:lnTo>
                  <a:pt x="1487170" y="2377440"/>
                </a:lnTo>
                <a:lnTo>
                  <a:pt x="1463039" y="2416810"/>
                </a:lnTo>
                <a:lnTo>
                  <a:pt x="1438275" y="2454275"/>
                </a:lnTo>
                <a:lnTo>
                  <a:pt x="1412239" y="2489835"/>
                </a:lnTo>
                <a:lnTo>
                  <a:pt x="1385570" y="2524125"/>
                </a:lnTo>
                <a:lnTo>
                  <a:pt x="1357630" y="2557145"/>
                </a:lnTo>
                <a:lnTo>
                  <a:pt x="1329689" y="2587625"/>
                </a:lnTo>
                <a:lnTo>
                  <a:pt x="1300480" y="2616835"/>
                </a:lnTo>
                <a:lnTo>
                  <a:pt x="1270635" y="2644140"/>
                </a:lnTo>
                <a:lnTo>
                  <a:pt x="1239520" y="2669540"/>
                </a:lnTo>
                <a:lnTo>
                  <a:pt x="1208405" y="2692400"/>
                </a:lnTo>
                <a:lnTo>
                  <a:pt x="1176655" y="2713990"/>
                </a:lnTo>
                <a:lnTo>
                  <a:pt x="1110614" y="2750820"/>
                </a:lnTo>
                <a:lnTo>
                  <a:pt x="1042670" y="2778760"/>
                </a:lnTo>
                <a:lnTo>
                  <a:pt x="972820" y="2797810"/>
                </a:lnTo>
                <a:lnTo>
                  <a:pt x="900430" y="2807335"/>
                </a:lnTo>
                <a:lnTo>
                  <a:pt x="864235" y="2808605"/>
                </a:lnTo>
                <a:lnTo>
                  <a:pt x="827405" y="2807335"/>
                </a:lnTo>
                <a:lnTo>
                  <a:pt x="755650" y="2797810"/>
                </a:lnTo>
                <a:lnTo>
                  <a:pt x="685800" y="2778760"/>
                </a:lnTo>
                <a:lnTo>
                  <a:pt x="617855" y="2750820"/>
                </a:lnTo>
                <a:lnTo>
                  <a:pt x="551814" y="2713990"/>
                </a:lnTo>
                <a:lnTo>
                  <a:pt x="520065" y="2692400"/>
                </a:lnTo>
                <a:lnTo>
                  <a:pt x="488315" y="2669540"/>
                </a:lnTo>
                <a:lnTo>
                  <a:pt x="457835" y="2644140"/>
                </a:lnTo>
                <a:lnTo>
                  <a:pt x="427990" y="2616835"/>
                </a:lnTo>
                <a:lnTo>
                  <a:pt x="398780" y="2587625"/>
                </a:lnTo>
                <a:lnTo>
                  <a:pt x="370205" y="2557145"/>
                </a:lnTo>
                <a:lnTo>
                  <a:pt x="342900" y="2524125"/>
                </a:lnTo>
                <a:lnTo>
                  <a:pt x="316230" y="2489835"/>
                </a:lnTo>
                <a:lnTo>
                  <a:pt x="290195" y="2454275"/>
                </a:lnTo>
                <a:lnTo>
                  <a:pt x="265430" y="2416810"/>
                </a:lnTo>
                <a:lnTo>
                  <a:pt x="241300" y="2377440"/>
                </a:lnTo>
                <a:lnTo>
                  <a:pt x="217805" y="2336800"/>
                </a:lnTo>
                <a:lnTo>
                  <a:pt x="196215" y="2294890"/>
                </a:lnTo>
                <a:lnTo>
                  <a:pt x="174625" y="2251710"/>
                </a:lnTo>
                <a:lnTo>
                  <a:pt x="154940" y="2206625"/>
                </a:lnTo>
                <a:lnTo>
                  <a:pt x="135890" y="2160270"/>
                </a:lnTo>
                <a:lnTo>
                  <a:pt x="118110" y="2113280"/>
                </a:lnTo>
                <a:lnTo>
                  <a:pt x="100965" y="2064385"/>
                </a:lnTo>
                <a:lnTo>
                  <a:pt x="85725" y="2014855"/>
                </a:lnTo>
                <a:lnTo>
                  <a:pt x="71120" y="1964055"/>
                </a:lnTo>
                <a:lnTo>
                  <a:pt x="58420" y="1911985"/>
                </a:lnTo>
                <a:lnTo>
                  <a:pt x="46355" y="1858645"/>
                </a:lnTo>
                <a:lnTo>
                  <a:pt x="35560" y="1804670"/>
                </a:lnTo>
                <a:lnTo>
                  <a:pt x="26670" y="1750060"/>
                </a:lnTo>
                <a:lnTo>
                  <a:pt x="18415" y="1694180"/>
                </a:lnTo>
                <a:lnTo>
                  <a:pt x="12065" y="1637665"/>
                </a:lnTo>
                <a:lnTo>
                  <a:pt x="6985" y="1580515"/>
                </a:lnTo>
                <a:lnTo>
                  <a:pt x="3175" y="1522095"/>
                </a:lnTo>
                <a:lnTo>
                  <a:pt x="635" y="1463675"/>
                </a:lnTo>
                <a:lnTo>
                  <a:pt x="0" y="1403985"/>
                </a:lnTo>
                <a:close/>
              </a:path>
            </a:pathLst>
          </a:custGeom>
          <a:ln w="38100">
            <a:solidFill>
              <a:srgbClr val="FFFF00"/>
            </a:solidFill>
          </a:ln>
        </p:spPr>
        <p:txBody>
          <a:bodyPr wrap="square" lIns="0" tIns="0" rIns="0" bIns="0" rtlCol="0"/>
          <a:lstStyle/>
          <a:p>
            <a:endParaRPr/>
          </a:p>
        </p:txBody>
      </p:sp>
      <p:sp>
        <p:nvSpPr>
          <p:cNvPr id="4" name="object 4"/>
          <p:cNvSpPr txBox="1">
            <a:spLocks noGrp="1"/>
          </p:cNvSpPr>
          <p:nvPr>
            <p:ph type="title"/>
          </p:nvPr>
        </p:nvSpPr>
        <p:spPr>
          <a:xfrm>
            <a:off x="401827" y="471170"/>
            <a:ext cx="1078865"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10" dirty="0">
                <a:solidFill>
                  <a:srgbClr val="C0504D"/>
                </a:solidFill>
                <a:latin typeface="Arial"/>
                <a:cs typeface="Arial"/>
              </a:rPr>
              <a:t>Feed</a:t>
            </a:r>
            <a:endParaRPr sz="2400">
              <a:latin typeface="Arial"/>
              <a:cs typeface="Arial"/>
            </a:endParaRPr>
          </a:p>
        </p:txBody>
      </p:sp>
      <p:sp>
        <p:nvSpPr>
          <p:cNvPr id="5" name="object 5"/>
          <p:cNvSpPr/>
          <p:nvPr/>
        </p:nvSpPr>
        <p:spPr>
          <a:xfrm>
            <a:off x="414527" y="1227074"/>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910844" y="1215390"/>
            <a:ext cx="4294505" cy="544830"/>
          </a:xfrm>
          <a:prstGeom prst="rect">
            <a:avLst/>
          </a:prstGeom>
        </p:spPr>
        <p:txBody>
          <a:bodyPr vert="horz" wrap="square" lIns="0" tIns="0" rIns="0" bIns="0" rtlCol="0">
            <a:spAutoFit/>
          </a:bodyPr>
          <a:lstStyle/>
          <a:p>
            <a:pPr marL="12700" marR="5080" indent="64135">
              <a:lnSpc>
                <a:spcPts val="2140"/>
              </a:lnSpc>
              <a:tabLst>
                <a:tab pos="958850" algn="l"/>
                <a:tab pos="1815464" algn="l"/>
              </a:tabLst>
            </a:pPr>
            <a:r>
              <a:rPr sz="1800" spc="-10" dirty="0">
                <a:latin typeface="Arial"/>
                <a:cs typeface="Arial"/>
              </a:rPr>
              <a:t>Nếu nắp</a:t>
            </a:r>
            <a:r>
              <a:rPr sz="1800" spc="30" dirty="0">
                <a:latin typeface="Arial"/>
                <a:cs typeface="Arial"/>
              </a:rPr>
              <a:t> </a:t>
            </a:r>
            <a:r>
              <a:rPr sz="1800" spc="-5" dirty="0">
                <a:latin typeface="Arial"/>
                <a:cs typeface="Arial"/>
              </a:rPr>
              <a:t>bảo</a:t>
            </a:r>
            <a:r>
              <a:rPr sz="1800" spc="10" dirty="0">
                <a:latin typeface="Arial"/>
                <a:cs typeface="Arial"/>
              </a:rPr>
              <a:t> </a:t>
            </a:r>
            <a:r>
              <a:rPr sz="1800" spc="-5" dirty="0">
                <a:latin typeface="Arial"/>
                <a:cs typeface="Arial"/>
              </a:rPr>
              <a:t>vệ	</a:t>
            </a:r>
            <a:r>
              <a:rPr sz="1800" dirty="0">
                <a:latin typeface="Arial"/>
                <a:cs typeface="Arial"/>
              </a:rPr>
              <a:t>PTFE </a:t>
            </a:r>
            <a:r>
              <a:rPr sz="1800" spc="-5" dirty="0">
                <a:latin typeface="Arial"/>
                <a:cs typeface="Arial"/>
              </a:rPr>
              <a:t>Feed</a:t>
            </a:r>
            <a:r>
              <a:rPr sz="1800" spc="-50" dirty="0">
                <a:latin typeface="Arial"/>
                <a:cs typeface="Arial"/>
              </a:rPr>
              <a:t> </a:t>
            </a:r>
            <a:r>
              <a:rPr sz="1800" spc="-5" dirty="0">
                <a:latin typeface="Arial"/>
                <a:cs typeface="Arial"/>
              </a:rPr>
              <a:t>horn</a:t>
            </a:r>
            <a:r>
              <a:rPr sz="1800" spc="-15" dirty="0">
                <a:latin typeface="Arial"/>
                <a:cs typeface="Arial"/>
              </a:rPr>
              <a:t> </a:t>
            </a:r>
            <a:r>
              <a:rPr sz="1800" spc="-5" dirty="0">
                <a:latin typeface="Arial"/>
                <a:cs typeface="Arial"/>
              </a:rPr>
              <a:t>hỏng, </a:t>
            </a:r>
            <a:r>
              <a:rPr sz="1800" dirty="0">
                <a:latin typeface="Arial"/>
                <a:cs typeface="Arial"/>
              </a:rPr>
              <a:t> thay</a:t>
            </a:r>
            <a:r>
              <a:rPr sz="1800" spc="-10" dirty="0">
                <a:latin typeface="Arial"/>
                <a:cs typeface="Arial"/>
              </a:rPr>
              <a:t> </a:t>
            </a:r>
            <a:r>
              <a:rPr sz="1800" spc="5" dirty="0">
                <a:latin typeface="Arial"/>
                <a:cs typeface="Arial"/>
              </a:rPr>
              <a:t>thế	</a:t>
            </a:r>
            <a:r>
              <a:rPr sz="1800" dirty="0">
                <a:latin typeface="Arial"/>
                <a:cs typeface="Arial"/>
              </a:rPr>
              <a:t>bằng một nắp bảo vệ </a:t>
            </a:r>
            <a:r>
              <a:rPr sz="1800" spc="5" dirty="0">
                <a:latin typeface="Arial"/>
                <a:cs typeface="Arial"/>
              </a:rPr>
              <a:t>PTFE</a:t>
            </a:r>
            <a:r>
              <a:rPr sz="1800" spc="-40" dirty="0">
                <a:latin typeface="Arial"/>
                <a:cs typeface="Arial"/>
              </a:rPr>
              <a:t> </a:t>
            </a:r>
            <a:r>
              <a:rPr sz="1800" spc="-15" dirty="0">
                <a:latin typeface="Arial"/>
                <a:cs typeface="Arial"/>
              </a:rPr>
              <a:t>mới.</a:t>
            </a:r>
            <a:endParaRPr sz="1800">
              <a:latin typeface="Arial"/>
              <a:cs typeface="Arial"/>
            </a:endParaRPr>
          </a:p>
        </p:txBody>
      </p:sp>
      <p:sp>
        <p:nvSpPr>
          <p:cNvPr id="7" name="object 7"/>
          <p:cNvSpPr txBox="1"/>
          <p:nvPr/>
        </p:nvSpPr>
        <p:spPr>
          <a:xfrm>
            <a:off x="543559" y="6509004"/>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8" name="object 8"/>
          <p:cNvSpPr txBox="1"/>
          <p:nvPr/>
        </p:nvSpPr>
        <p:spPr>
          <a:xfrm>
            <a:off x="8044433" y="6551168"/>
            <a:ext cx="568325"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0" dirty="0">
                <a:solidFill>
                  <a:srgbClr val="6E6D6D"/>
                </a:solidFill>
                <a:latin typeface="Arial"/>
                <a:cs typeface="Arial"/>
              </a:rPr>
              <a:t> </a:t>
            </a:r>
            <a:r>
              <a:rPr sz="1000" spc="-5" dirty="0">
                <a:solidFill>
                  <a:srgbClr val="6E6D6D"/>
                </a:solidFill>
                <a:latin typeface="Arial"/>
                <a:cs typeface="Arial"/>
              </a:rPr>
              <a:t>100</a:t>
            </a:r>
            <a:endParaRPr sz="1000">
              <a:latin typeface="Arial"/>
              <a:cs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60320" y="2853054"/>
            <a:ext cx="3925570" cy="29521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51425" y="3482340"/>
            <a:ext cx="2117090" cy="1179830"/>
          </a:xfrm>
          <a:custGeom>
            <a:avLst/>
            <a:gdLst/>
            <a:ahLst/>
            <a:cxnLst/>
            <a:rect l="l" t="t" r="r" b="b"/>
            <a:pathLst>
              <a:path w="2117090" h="1179829">
                <a:moveTo>
                  <a:pt x="114300" y="1065530"/>
                </a:moveTo>
                <a:lnTo>
                  <a:pt x="0" y="1122680"/>
                </a:lnTo>
                <a:lnTo>
                  <a:pt x="114300" y="1179830"/>
                </a:lnTo>
                <a:lnTo>
                  <a:pt x="114300" y="1141730"/>
                </a:lnTo>
                <a:lnTo>
                  <a:pt x="2113915" y="1141730"/>
                </a:lnTo>
                <a:lnTo>
                  <a:pt x="2113915" y="1103630"/>
                </a:lnTo>
                <a:lnTo>
                  <a:pt x="114300" y="1103630"/>
                </a:lnTo>
                <a:lnTo>
                  <a:pt x="114300" y="1065530"/>
                </a:lnTo>
                <a:close/>
              </a:path>
              <a:path w="2117090" h="1179829">
                <a:moveTo>
                  <a:pt x="128904" y="303530"/>
                </a:moveTo>
                <a:lnTo>
                  <a:pt x="26035" y="379095"/>
                </a:lnTo>
                <a:lnTo>
                  <a:pt x="147954" y="415925"/>
                </a:lnTo>
                <a:lnTo>
                  <a:pt x="142239" y="381635"/>
                </a:lnTo>
                <a:lnTo>
                  <a:pt x="141604" y="378460"/>
                </a:lnTo>
                <a:lnTo>
                  <a:pt x="359055" y="340995"/>
                </a:lnTo>
                <a:lnTo>
                  <a:pt x="135254" y="340995"/>
                </a:lnTo>
                <a:lnTo>
                  <a:pt x="128904" y="303530"/>
                </a:lnTo>
                <a:close/>
              </a:path>
              <a:path w="2117090" h="1179829">
                <a:moveTo>
                  <a:pt x="2110740" y="0"/>
                </a:moveTo>
                <a:lnTo>
                  <a:pt x="135254" y="340995"/>
                </a:lnTo>
                <a:lnTo>
                  <a:pt x="359055" y="340995"/>
                </a:lnTo>
                <a:lnTo>
                  <a:pt x="2117090" y="38100"/>
                </a:lnTo>
                <a:lnTo>
                  <a:pt x="2110740" y="0"/>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401827" y="471170"/>
            <a:ext cx="3723640"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Mặt phản xạ bị </a:t>
            </a:r>
            <a:r>
              <a:rPr sz="2400" b="1" dirty="0">
                <a:solidFill>
                  <a:srgbClr val="C0504D"/>
                </a:solidFill>
                <a:latin typeface="Arial"/>
                <a:cs typeface="Arial"/>
              </a:rPr>
              <a:t>lung</a:t>
            </a:r>
            <a:r>
              <a:rPr sz="2400" b="1" spc="-45" dirty="0">
                <a:solidFill>
                  <a:srgbClr val="C0504D"/>
                </a:solidFill>
                <a:latin typeface="Arial"/>
                <a:cs typeface="Arial"/>
              </a:rPr>
              <a:t> </a:t>
            </a:r>
            <a:r>
              <a:rPr sz="2400" b="1" dirty="0">
                <a:solidFill>
                  <a:srgbClr val="C0504D"/>
                </a:solidFill>
                <a:latin typeface="Arial"/>
                <a:cs typeface="Arial"/>
              </a:rPr>
              <a:t>lay</a:t>
            </a:r>
            <a:endParaRPr sz="2400">
              <a:latin typeface="Arial"/>
              <a:cs typeface="Arial"/>
            </a:endParaRPr>
          </a:p>
        </p:txBody>
      </p:sp>
      <p:sp>
        <p:nvSpPr>
          <p:cNvPr id="5" name="object 5"/>
          <p:cNvSpPr/>
          <p:nvPr/>
        </p:nvSpPr>
        <p:spPr>
          <a:xfrm>
            <a:off x="414527" y="1227074"/>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44727" y="1206134"/>
            <a:ext cx="7277100" cy="1372870"/>
          </a:xfrm>
          <a:prstGeom prst="rect">
            <a:avLst/>
          </a:prstGeom>
        </p:spPr>
        <p:txBody>
          <a:bodyPr vert="horz" wrap="square" lIns="0" tIns="0" rIns="0" bIns="0" rtlCol="0">
            <a:spAutoFit/>
          </a:bodyPr>
          <a:lstStyle/>
          <a:p>
            <a:pPr marL="12700" marR="5080">
              <a:lnSpc>
                <a:spcPct val="99300"/>
              </a:lnSpc>
            </a:pPr>
            <a:r>
              <a:rPr sz="1800" spc="-5" dirty="0">
                <a:latin typeface="Arial"/>
                <a:cs typeface="Arial"/>
              </a:rPr>
              <a:t>Nới lỏng 4 </a:t>
            </a:r>
            <a:r>
              <a:rPr sz="1800" dirty="0">
                <a:latin typeface="Arial"/>
                <a:cs typeface="Arial"/>
              </a:rPr>
              <a:t>vít </a:t>
            </a:r>
            <a:r>
              <a:rPr sz="1800" spc="-5" dirty="0">
                <a:latin typeface="Arial"/>
                <a:cs typeface="Arial"/>
              </a:rPr>
              <a:t>lớn và nhấc phần thân </a:t>
            </a:r>
            <a:r>
              <a:rPr sz="1800" dirty="0">
                <a:latin typeface="Arial"/>
                <a:cs typeface="Arial"/>
              </a:rPr>
              <a:t>trên khỏi </a:t>
            </a:r>
            <a:r>
              <a:rPr sz="1800" spc="-5" dirty="0">
                <a:latin typeface="Arial"/>
                <a:cs typeface="Arial"/>
              </a:rPr>
              <a:t>thân dưới, kiểm </a:t>
            </a:r>
            <a:r>
              <a:rPr sz="1800" dirty="0">
                <a:latin typeface="Arial"/>
                <a:cs typeface="Arial"/>
              </a:rPr>
              <a:t>tra </a:t>
            </a:r>
            <a:r>
              <a:rPr sz="1800" spc="-5" dirty="0">
                <a:latin typeface="Arial"/>
                <a:cs typeface="Arial"/>
              </a:rPr>
              <a:t>mặt  dưới của máy. Kiểm </a:t>
            </a:r>
            <a:r>
              <a:rPr sz="1800" dirty="0">
                <a:latin typeface="Arial"/>
                <a:cs typeface="Arial"/>
              </a:rPr>
              <a:t>tra </a:t>
            </a:r>
            <a:r>
              <a:rPr sz="1800" spc="-5" dirty="0">
                <a:latin typeface="Arial"/>
                <a:cs typeface="Arial"/>
              </a:rPr>
              <a:t>set </a:t>
            </a:r>
            <a:r>
              <a:rPr sz="1800" dirty="0">
                <a:latin typeface="Arial"/>
                <a:cs typeface="Arial"/>
              </a:rPr>
              <a:t>screw và </a:t>
            </a:r>
            <a:r>
              <a:rPr sz="1800" spc="-5" dirty="0">
                <a:latin typeface="Arial"/>
                <a:cs typeface="Arial"/>
              </a:rPr>
              <a:t>Lock Nut </a:t>
            </a:r>
            <a:r>
              <a:rPr sz="1800" dirty="0">
                <a:latin typeface="Arial"/>
                <a:cs typeface="Arial"/>
              </a:rPr>
              <a:t>xem </a:t>
            </a:r>
            <a:r>
              <a:rPr sz="1800" spc="-5" dirty="0">
                <a:latin typeface="Arial"/>
                <a:cs typeface="Arial"/>
              </a:rPr>
              <a:t>Lock </a:t>
            </a:r>
            <a:r>
              <a:rPr sz="1800" dirty="0">
                <a:latin typeface="Arial"/>
                <a:cs typeface="Arial"/>
              </a:rPr>
              <a:t>Nut </a:t>
            </a:r>
            <a:r>
              <a:rPr sz="1800" spc="-5" dirty="0">
                <a:latin typeface="Arial"/>
                <a:cs typeface="Arial"/>
              </a:rPr>
              <a:t>được siết  chặt chưa. Nếu Lock </a:t>
            </a:r>
            <a:r>
              <a:rPr sz="1800" spc="-10" dirty="0">
                <a:latin typeface="Arial"/>
                <a:cs typeface="Arial"/>
              </a:rPr>
              <a:t>Nut </a:t>
            </a:r>
            <a:r>
              <a:rPr sz="1800" dirty="0">
                <a:latin typeface="Arial"/>
                <a:cs typeface="Arial"/>
              </a:rPr>
              <a:t>và </a:t>
            </a:r>
            <a:r>
              <a:rPr sz="1800" spc="-5" dirty="0">
                <a:latin typeface="Arial"/>
                <a:cs typeface="Arial"/>
              </a:rPr>
              <a:t>set </a:t>
            </a:r>
            <a:r>
              <a:rPr sz="1800" dirty="0">
                <a:latin typeface="Arial"/>
                <a:cs typeface="Arial"/>
              </a:rPr>
              <a:t>screw </a:t>
            </a:r>
            <a:r>
              <a:rPr sz="1800" spc="-5" dirty="0">
                <a:latin typeface="Arial"/>
                <a:cs typeface="Arial"/>
              </a:rPr>
              <a:t>bị lỏng, </a:t>
            </a:r>
            <a:r>
              <a:rPr sz="1800" spc="-10" dirty="0">
                <a:latin typeface="Arial"/>
                <a:cs typeface="Arial"/>
              </a:rPr>
              <a:t>vặn chặt chúng. </a:t>
            </a:r>
            <a:r>
              <a:rPr sz="1800" spc="-5" dirty="0">
                <a:latin typeface="Arial"/>
                <a:cs typeface="Arial"/>
              </a:rPr>
              <a:t>Nhưng  đừng </a:t>
            </a:r>
            <a:r>
              <a:rPr sz="1800" spc="-10" dirty="0">
                <a:latin typeface="Arial"/>
                <a:cs typeface="Arial"/>
              </a:rPr>
              <a:t>siết chặt </a:t>
            </a:r>
            <a:r>
              <a:rPr sz="1800" spc="-5" dirty="0">
                <a:latin typeface="Arial"/>
                <a:cs typeface="Arial"/>
              </a:rPr>
              <a:t>quá thì nó </a:t>
            </a:r>
            <a:r>
              <a:rPr sz="1800" dirty="0">
                <a:latin typeface="Arial"/>
                <a:cs typeface="Arial"/>
              </a:rPr>
              <a:t>sẽ </a:t>
            </a:r>
            <a:r>
              <a:rPr sz="1800" spc="-10" dirty="0">
                <a:latin typeface="Arial"/>
                <a:cs typeface="Arial"/>
              </a:rPr>
              <a:t>làm chuyển </a:t>
            </a:r>
            <a:r>
              <a:rPr sz="1800" spc="-5" dirty="0">
                <a:latin typeface="Arial"/>
                <a:cs typeface="Arial"/>
              </a:rPr>
              <a:t>động của góc </a:t>
            </a:r>
            <a:r>
              <a:rPr sz="1800" spc="-10" dirty="0">
                <a:latin typeface="Arial"/>
                <a:cs typeface="Arial"/>
              </a:rPr>
              <a:t>phương </a:t>
            </a:r>
            <a:r>
              <a:rPr sz="1800" dirty="0">
                <a:latin typeface="Arial"/>
                <a:cs typeface="Arial"/>
              </a:rPr>
              <a:t>vị </a:t>
            </a:r>
            <a:r>
              <a:rPr sz="1800" spc="-5" dirty="0">
                <a:latin typeface="Arial"/>
                <a:cs typeface="Arial"/>
              </a:rPr>
              <a:t>bị hạn  chế.</a:t>
            </a:r>
            <a:endParaRPr sz="1800">
              <a:latin typeface="Arial"/>
              <a:cs typeface="Arial"/>
            </a:endParaRPr>
          </a:p>
        </p:txBody>
      </p:sp>
      <p:sp>
        <p:nvSpPr>
          <p:cNvPr id="7" name="object 7"/>
          <p:cNvSpPr txBox="1"/>
          <p:nvPr/>
        </p:nvSpPr>
        <p:spPr>
          <a:xfrm>
            <a:off x="7253985" y="3345764"/>
            <a:ext cx="934719" cy="279400"/>
          </a:xfrm>
          <a:prstGeom prst="rect">
            <a:avLst/>
          </a:prstGeom>
          <a:solidFill>
            <a:srgbClr val="FFFF00"/>
          </a:solidFill>
        </p:spPr>
        <p:txBody>
          <a:bodyPr vert="horz" wrap="square" lIns="0" tIns="0" rIns="0" bIns="0" rtlCol="0">
            <a:spAutoFit/>
          </a:bodyPr>
          <a:lstStyle/>
          <a:p>
            <a:pPr marL="103505">
              <a:lnSpc>
                <a:spcPts val="2080"/>
              </a:lnSpc>
            </a:pPr>
            <a:r>
              <a:rPr sz="1800" b="1" spc="-5" dirty="0">
                <a:latin typeface="Calibri"/>
                <a:cs typeface="Calibri"/>
              </a:rPr>
              <a:t>Lock</a:t>
            </a:r>
            <a:r>
              <a:rPr sz="1800" b="1" spc="-85" dirty="0">
                <a:latin typeface="Calibri"/>
                <a:cs typeface="Calibri"/>
              </a:rPr>
              <a:t> </a:t>
            </a:r>
            <a:r>
              <a:rPr sz="1800" b="1" dirty="0">
                <a:latin typeface="Calibri"/>
                <a:cs typeface="Calibri"/>
              </a:rPr>
              <a:t>Nut</a:t>
            </a:r>
            <a:endParaRPr sz="1800">
              <a:latin typeface="Calibri"/>
              <a:cs typeface="Calibri"/>
            </a:endParaRPr>
          </a:p>
        </p:txBody>
      </p:sp>
      <p:sp>
        <p:nvSpPr>
          <p:cNvPr id="8" name="object 8"/>
          <p:cNvSpPr txBox="1"/>
          <p:nvPr/>
        </p:nvSpPr>
        <p:spPr>
          <a:xfrm>
            <a:off x="7260081" y="4454016"/>
            <a:ext cx="1041400"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Set</a:t>
            </a:r>
            <a:r>
              <a:rPr sz="1800" b="1" spc="-100" dirty="0">
                <a:latin typeface="Calibri"/>
                <a:cs typeface="Calibri"/>
              </a:rPr>
              <a:t> </a:t>
            </a:r>
            <a:r>
              <a:rPr sz="1800" b="1" dirty="0">
                <a:latin typeface="Calibri"/>
                <a:cs typeface="Calibri"/>
              </a:rPr>
              <a:t>Screw</a:t>
            </a:r>
            <a:endParaRPr sz="1800">
              <a:latin typeface="Calibri"/>
              <a:cs typeface="Calibri"/>
            </a:endParaRPr>
          </a:p>
        </p:txBody>
      </p:sp>
      <p:sp>
        <p:nvSpPr>
          <p:cNvPr id="9" name="object 9"/>
          <p:cNvSpPr txBox="1"/>
          <p:nvPr/>
        </p:nvSpPr>
        <p:spPr>
          <a:xfrm>
            <a:off x="543559" y="6239255"/>
            <a:ext cx="2955290" cy="40259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10" name="object 10"/>
          <p:cNvSpPr txBox="1"/>
          <p:nvPr/>
        </p:nvSpPr>
        <p:spPr>
          <a:xfrm>
            <a:off x="8044433" y="6281420"/>
            <a:ext cx="568325"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0" dirty="0">
                <a:solidFill>
                  <a:srgbClr val="6E6D6D"/>
                </a:solidFill>
                <a:latin typeface="Arial"/>
                <a:cs typeface="Arial"/>
              </a:rPr>
              <a:t> </a:t>
            </a:r>
            <a:r>
              <a:rPr sz="1000" spc="-5" dirty="0">
                <a:solidFill>
                  <a:srgbClr val="6E6D6D"/>
                </a:solidFill>
                <a:latin typeface="Arial"/>
                <a:cs typeface="Arial"/>
              </a:rPr>
              <a:t>101</a:t>
            </a:r>
            <a:endParaRPr sz="1000">
              <a:latin typeface="Arial"/>
              <a:cs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60320" y="2853054"/>
            <a:ext cx="3925570" cy="29521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051425" y="3482340"/>
            <a:ext cx="2117090" cy="1179830"/>
          </a:xfrm>
          <a:custGeom>
            <a:avLst/>
            <a:gdLst/>
            <a:ahLst/>
            <a:cxnLst/>
            <a:rect l="l" t="t" r="r" b="b"/>
            <a:pathLst>
              <a:path w="2117090" h="1179829">
                <a:moveTo>
                  <a:pt x="114300" y="1065530"/>
                </a:moveTo>
                <a:lnTo>
                  <a:pt x="0" y="1122680"/>
                </a:lnTo>
                <a:lnTo>
                  <a:pt x="114300" y="1179830"/>
                </a:lnTo>
                <a:lnTo>
                  <a:pt x="114300" y="1141730"/>
                </a:lnTo>
                <a:lnTo>
                  <a:pt x="2113915" y="1141730"/>
                </a:lnTo>
                <a:lnTo>
                  <a:pt x="2113915" y="1103630"/>
                </a:lnTo>
                <a:lnTo>
                  <a:pt x="114300" y="1103630"/>
                </a:lnTo>
                <a:lnTo>
                  <a:pt x="114300" y="1065530"/>
                </a:lnTo>
                <a:close/>
              </a:path>
              <a:path w="2117090" h="1179829">
                <a:moveTo>
                  <a:pt x="128904" y="303530"/>
                </a:moveTo>
                <a:lnTo>
                  <a:pt x="26035" y="379095"/>
                </a:lnTo>
                <a:lnTo>
                  <a:pt x="147954" y="415925"/>
                </a:lnTo>
                <a:lnTo>
                  <a:pt x="142239" y="381635"/>
                </a:lnTo>
                <a:lnTo>
                  <a:pt x="141604" y="378460"/>
                </a:lnTo>
                <a:lnTo>
                  <a:pt x="359055" y="340995"/>
                </a:lnTo>
                <a:lnTo>
                  <a:pt x="135254" y="340995"/>
                </a:lnTo>
                <a:lnTo>
                  <a:pt x="128904" y="303530"/>
                </a:lnTo>
                <a:close/>
              </a:path>
              <a:path w="2117090" h="1179829">
                <a:moveTo>
                  <a:pt x="2110740" y="0"/>
                </a:moveTo>
                <a:lnTo>
                  <a:pt x="135254" y="340995"/>
                </a:lnTo>
                <a:lnTo>
                  <a:pt x="359055" y="340995"/>
                </a:lnTo>
                <a:lnTo>
                  <a:pt x="2117090" y="38100"/>
                </a:lnTo>
                <a:lnTo>
                  <a:pt x="2110740" y="0"/>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401827" y="471170"/>
            <a:ext cx="7136765"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Không thể siết chặt </a:t>
            </a:r>
            <a:r>
              <a:rPr sz="2400" b="1" dirty="0">
                <a:solidFill>
                  <a:srgbClr val="C0504D"/>
                </a:solidFill>
                <a:latin typeface="Arial"/>
                <a:cs typeface="Arial"/>
              </a:rPr>
              <a:t>nút Azimuth </a:t>
            </a:r>
            <a:r>
              <a:rPr sz="2400" b="1" spc="-5" dirty="0">
                <a:solidFill>
                  <a:srgbClr val="C0504D"/>
                </a:solidFill>
                <a:latin typeface="Arial"/>
                <a:cs typeface="Arial"/>
              </a:rPr>
              <a:t>Locking</a:t>
            </a:r>
            <a:r>
              <a:rPr sz="2400" b="1" spc="-150" dirty="0">
                <a:solidFill>
                  <a:srgbClr val="C0504D"/>
                </a:solidFill>
                <a:latin typeface="Arial"/>
                <a:cs typeface="Arial"/>
              </a:rPr>
              <a:t> </a:t>
            </a:r>
            <a:r>
              <a:rPr sz="2400" b="1" spc="-5" dirty="0">
                <a:solidFill>
                  <a:srgbClr val="C0504D"/>
                </a:solidFill>
                <a:latin typeface="Arial"/>
                <a:cs typeface="Arial"/>
              </a:rPr>
              <a:t>Knob</a:t>
            </a:r>
            <a:endParaRPr sz="2400">
              <a:latin typeface="Arial"/>
              <a:cs typeface="Arial"/>
            </a:endParaRPr>
          </a:p>
        </p:txBody>
      </p:sp>
      <p:sp>
        <p:nvSpPr>
          <p:cNvPr id="5" name="object 5"/>
          <p:cNvSpPr/>
          <p:nvPr/>
        </p:nvSpPr>
        <p:spPr>
          <a:xfrm>
            <a:off x="414527" y="1227074"/>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44727" y="1215390"/>
            <a:ext cx="7181850" cy="1185545"/>
          </a:xfrm>
          <a:prstGeom prst="rect">
            <a:avLst/>
          </a:prstGeom>
        </p:spPr>
        <p:txBody>
          <a:bodyPr vert="horz" wrap="square" lIns="0" tIns="0" rIns="0" bIns="0" rtlCol="0">
            <a:spAutoFit/>
          </a:bodyPr>
          <a:lstStyle/>
          <a:p>
            <a:pPr marL="12700" marR="5080">
              <a:lnSpc>
                <a:spcPts val="2140"/>
              </a:lnSpc>
            </a:pPr>
            <a:r>
              <a:rPr sz="1800" dirty="0">
                <a:latin typeface="Arial"/>
                <a:cs typeface="Arial"/>
              </a:rPr>
              <a:t>Nút </a:t>
            </a:r>
            <a:r>
              <a:rPr sz="1800" spc="5" dirty="0">
                <a:latin typeface="Arial"/>
                <a:cs typeface="Arial"/>
              </a:rPr>
              <a:t>khóa góc phương </a:t>
            </a:r>
            <a:r>
              <a:rPr sz="1800" spc="25" dirty="0">
                <a:latin typeface="Arial"/>
                <a:cs typeface="Arial"/>
              </a:rPr>
              <a:t>vị </a:t>
            </a:r>
            <a:r>
              <a:rPr sz="1800" spc="-5" dirty="0">
                <a:latin typeface="Arial"/>
                <a:cs typeface="Arial"/>
              </a:rPr>
              <a:t>có thể rời ra khỏi </a:t>
            </a:r>
            <a:r>
              <a:rPr sz="1800" dirty="0">
                <a:latin typeface="Arial"/>
                <a:cs typeface="Arial"/>
              </a:rPr>
              <a:t>vị trí </a:t>
            </a:r>
            <a:r>
              <a:rPr sz="1800" spc="-5" dirty="0">
                <a:latin typeface="Arial"/>
                <a:cs typeface="Arial"/>
              </a:rPr>
              <a:t>hoặc </a:t>
            </a:r>
            <a:r>
              <a:rPr sz="1800" dirty="0">
                <a:latin typeface="Arial"/>
                <a:cs typeface="Arial"/>
              </a:rPr>
              <a:t>tấm </a:t>
            </a:r>
            <a:r>
              <a:rPr sz="1800" spc="-5" dirty="0">
                <a:latin typeface="Arial"/>
                <a:cs typeface="Arial"/>
              </a:rPr>
              <a:t>áp lực không  bám được </a:t>
            </a:r>
            <a:r>
              <a:rPr sz="1800" dirty="0">
                <a:latin typeface="Arial"/>
                <a:cs typeface="Arial"/>
              </a:rPr>
              <a:t>trên </a:t>
            </a:r>
            <a:r>
              <a:rPr sz="1800" spc="-5" dirty="0">
                <a:latin typeface="Arial"/>
                <a:cs typeface="Arial"/>
              </a:rPr>
              <a:t>bề mặt. Bạn cần làm </a:t>
            </a:r>
            <a:r>
              <a:rPr sz="1800" dirty="0">
                <a:latin typeface="Arial"/>
                <a:cs typeface="Arial"/>
              </a:rPr>
              <a:t>theo các </a:t>
            </a:r>
            <a:r>
              <a:rPr sz="1800" spc="-5" dirty="0">
                <a:latin typeface="Arial"/>
                <a:cs typeface="Arial"/>
              </a:rPr>
              <a:t>bước dưới </a:t>
            </a:r>
            <a:r>
              <a:rPr sz="1800" dirty="0">
                <a:latin typeface="Arial"/>
                <a:cs typeface="Arial"/>
              </a:rPr>
              <a:t>đây</a:t>
            </a:r>
            <a:r>
              <a:rPr sz="1800" spc="40" dirty="0">
                <a:latin typeface="Arial"/>
                <a:cs typeface="Arial"/>
              </a:rPr>
              <a:t> </a:t>
            </a:r>
            <a:r>
              <a:rPr sz="1800" dirty="0">
                <a:latin typeface="Arial"/>
                <a:cs typeface="Arial"/>
              </a:rPr>
              <a:t>.</a:t>
            </a:r>
            <a:endParaRPr sz="1800">
              <a:latin typeface="Arial"/>
              <a:cs typeface="Arial"/>
            </a:endParaRPr>
          </a:p>
          <a:p>
            <a:pPr>
              <a:lnSpc>
                <a:spcPct val="100000"/>
              </a:lnSpc>
              <a:spcBef>
                <a:spcPts val="55"/>
              </a:spcBef>
            </a:pPr>
            <a:endParaRPr sz="2400">
              <a:latin typeface="Times New Roman"/>
              <a:cs typeface="Times New Roman"/>
            </a:endParaRPr>
          </a:p>
          <a:p>
            <a:pPr marL="469900" indent="-342900">
              <a:lnSpc>
                <a:spcPct val="100000"/>
              </a:lnSpc>
              <a:buFont typeface="Wingdings"/>
              <a:buChar char=""/>
              <a:tabLst>
                <a:tab pos="469900" algn="l"/>
                <a:tab pos="470534" algn="l"/>
              </a:tabLst>
            </a:pPr>
            <a:r>
              <a:rPr sz="1800" spc="-10" dirty="0">
                <a:latin typeface="Arial"/>
                <a:cs typeface="Arial"/>
              </a:rPr>
              <a:t>Nhấc </a:t>
            </a:r>
            <a:r>
              <a:rPr sz="1800" dirty="0">
                <a:latin typeface="Arial"/>
                <a:cs typeface="Arial"/>
              </a:rPr>
              <a:t>nút </a:t>
            </a:r>
            <a:r>
              <a:rPr sz="1800" spc="-5" dirty="0">
                <a:latin typeface="Arial"/>
                <a:cs typeface="Arial"/>
              </a:rPr>
              <a:t>khóa góc phương </a:t>
            </a:r>
            <a:r>
              <a:rPr sz="1800" dirty="0">
                <a:latin typeface="Arial"/>
                <a:cs typeface="Arial"/>
              </a:rPr>
              <a:t>vị</a:t>
            </a:r>
            <a:r>
              <a:rPr sz="1800" spc="15" dirty="0">
                <a:latin typeface="Arial"/>
                <a:cs typeface="Arial"/>
              </a:rPr>
              <a:t> </a:t>
            </a:r>
            <a:r>
              <a:rPr sz="1800" spc="-5" dirty="0">
                <a:latin typeface="Arial"/>
                <a:cs typeface="Arial"/>
              </a:rPr>
              <a:t>ra</a:t>
            </a:r>
            <a:endParaRPr sz="1800">
              <a:latin typeface="Arial"/>
              <a:cs typeface="Arial"/>
            </a:endParaRPr>
          </a:p>
        </p:txBody>
      </p:sp>
      <p:sp>
        <p:nvSpPr>
          <p:cNvPr id="7" name="object 7"/>
          <p:cNvSpPr txBox="1"/>
          <p:nvPr/>
        </p:nvSpPr>
        <p:spPr>
          <a:xfrm>
            <a:off x="7253985" y="3205556"/>
            <a:ext cx="934719"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Lock</a:t>
            </a:r>
            <a:r>
              <a:rPr sz="1800" b="1" spc="-85" dirty="0">
                <a:latin typeface="Calibri"/>
                <a:cs typeface="Calibri"/>
              </a:rPr>
              <a:t> </a:t>
            </a:r>
            <a:r>
              <a:rPr sz="1800" b="1" dirty="0">
                <a:latin typeface="Calibri"/>
                <a:cs typeface="Calibri"/>
              </a:rPr>
              <a:t>Nut</a:t>
            </a:r>
            <a:endParaRPr sz="1800">
              <a:latin typeface="Calibri"/>
              <a:cs typeface="Calibri"/>
            </a:endParaRPr>
          </a:p>
        </p:txBody>
      </p:sp>
      <p:sp>
        <p:nvSpPr>
          <p:cNvPr id="8" name="object 8"/>
          <p:cNvSpPr txBox="1"/>
          <p:nvPr/>
        </p:nvSpPr>
        <p:spPr>
          <a:xfrm>
            <a:off x="7260081" y="4312284"/>
            <a:ext cx="1041400"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Set</a:t>
            </a:r>
            <a:r>
              <a:rPr sz="1800" b="1" spc="-100" dirty="0">
                <a:latin typeface="Calibri"/>
                <a:cs typeface="Calibri"/>
              </a:rPr>
              <a:t> </a:t>
            </a:r>
            <a:r>
              <a:rPr sz="1800" b="1" dirty="0">
                <a:latin typeface="Calibri"/>
                <a:cs typeface="Calibri"/>
              </a:rPr>
              <a:t>Screw</a:t>
            </a:r>
            <a:endParaRPr sz="1800">
              <a:latin typeface="Calibri"/>
              <a:cs typeface="Calibri"/>
            </a:endParaRPr>
          </a:p>
        </p:txBody>
      </p:sp>
      <p:sp>
        <p:nvSpPr>
          <p:cNvPr id="9" name="object 9"/>
          <p:cNvSpPr txBox="1"/>
          <p:nvPr/>
        </p:nvSpPr>
        <p:spPr>
          <a:xfrm>
            <a:off x="543559" y="6098743"/>
            <a:ext cx="2955290" cy="40322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10" name="object 10"/>
          <p:cNvSpPr txBox="1"/>
          <p:nvPr/>
        </p:nvSpPr>
        <p:spPr>
          <a:xfrm>
            <a:off x="8044433" y="6141211"/>
            <a:ext cx="568325"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0" dirty="0">
                <a:solidFill>
                  <a:srgbClr val="6E6D6D"/>
                </a:solidFill>
                <a:latin typeface="Arial"/>
                <a:cs typeface="Arial"/>
              </a:rPr>
              <a:t> </a:t>
            </a:r>
            <a:r>
              <a:rPr sz="1000" spc="-5" dirty="0">
                <a:solidFill>
                  <a:srgbClr val="6E6D6D"/>
                </a:solidFill>
                <a:latin typeface="Arial"/>
                <a:cs typeface="Arial"/>
              </a:rPr>
              <a:t>102</a:t>
            </a:r>
            <a:endParaRPr sz="1000">
              <a:latin typeface="Arial"/>
              <a:cs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01827" y="471170"/>
            <a:ext cx="7136765" cy="36576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Không thể siết chặt </a:t>
            </a:r>
            <a:r>
              <a:rPr sz="2400" b="1" dirty="0">
                <a:solidFill>
                  <a:srgbClr val="C0504D"/>
                </a:solidFill>
                <a:latin typeface="Arial"/>
                <a:cs typeface="Arial"/>
              </a:rPr>
              <a:t>nút Azimuth </a:t>
            </a:r>
            <a:r>
              <a:rPr sz="2400" b="1" spc="-5" dirty="0">
                <a:solidFill>
                  <a:srgbClr val="C0504D"/>
                </a:solidFill>
                <a:latin typeface="Arial"/>
                <a:cs typeface="Arial"/>
              </a:rPr>
              <a:t>Locking</a:t>
            </a:r>
            <a:r>
              <a:rPr sz="2400" b="1" spc="-150" dirty="0">
                <a:solidFill>
                  <a:srgbClr val="C0504D"/>
                </a:solidFill>
                <a:latin typeface="Arial"/>
                <a:cs typeface="Arial"/>
              </a:rPr>
              <a:t> </a:t>
            </a:r>
            <a:r>
              <a:rPr sz="2400" b="1" spc="-5" dirty="0">
                <a:solidFill>
                  <a:srgbClr val="C0504D"/>
                </a:solidFill>
                <a:latin typeface="Arial"/>
                <a:cs typeface="Arial"/>
              </a:rPr>
              <a:t>Knob</a:t>
            </a:r>
            <a:endParaRPr sz="24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6350" rIns="0" bIns="0" rtlCol="0">
            <a:spAutoFit/>
          </a:bodyPr>
          <a:lstStyle/>
          <a:p>
            <a:pPr marL="12700">
              <a:lnSpc>
                <a:spcPct val="100000"/>
              </a:lnSpc>
              <a:spcBef>
                <a:spcPts val="50"/>
              </a:spcBef>
            </a:pPr>
            <a:r>
              <a:rPr spc="-5" dirty="0"/>
              <a:t>Page</a:t>
            </a:r>
            <a:r>
              <a:rPr spc="-90" dirty="0"/>
              <a:t> </a:t>
            </a:r>
            <a:fld id="{81D60167-4931-47E6-BA6A-407CBD079E47}" type="slidenum">
              <a:rPr spc="-5" dirty="0"/>
              <a:t>103</a:t>
            </a:fld>
            <a:endParaRPr spc="-5" dirty="0"/>
          </a:p>
        </p:txBody>
      </p:sp>
      <p:sp>
        <p:nvSpPr>
          <p:cNvPr id="3" name="object 3"/>
          <p:cNvSpPr txBox="1"/>
          <p:nvPr/>
        </p:nvSpPr>
        <p:spPr>
          <a:xfrm>
            <a:off x="859027" y="1202690"/>
            <a:ext cx="3646804" cy="2743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 pos="356235" algn="l"/>
              </a:tabLst>
            </a:pPr>
            <a:r>
              <a:rPr sz="1800" spc="-10" dirty="0">
                <a:latin typeface="Arial"/>
                <a:cs typeface="Arial"/>
              </a:rPr>
              <a:t>Nhấc </a:t>
            </a:r>
            <a:r>
              <a:rPr sz="1800" dirty="0">
                <a:latin typeface="Arial"/>
                <a:cs typeface="Arial"/>
              </a:rPr>
              <a:t>nút </a:t>
            </a:r>
            <a:r>
              <a:rPr sz="1800" spc="-5" dirty="0">
                <a:latin typeface="Arial"/>
                <a:cs typeface="Arial"/>
              </a:rPr>
              <a:t>khóa góc phương </a:t>
            </a:r>
            <a:r>
              <a:rPr sz="1800" dirty="0">
                <a:latin typeface="Arial"/>
                <a:cs typeface="Arial"/>
              </a:rPr>
              <a:t>vị</a:t>
            </a:r>
            <a:r>
              <a:rPr sz="1800" spc="15" dirty="0">
                <a:latin typeface="Arial"/>
                <a:cs typeface="Arial"/>
              </a:rPr>
              <a:t> </a:t>
            </a:r>
            <a:r>
              <a:rPr sz="1800" spc="-5" dirty="0">
                <a:latin typeface="Arial"/>
                <a:cs typeface="Arial"/>
              </a:rPr>
              <a:t>ra</a:t>
            </a:r>
            <a:endParaRPr sz="1800">
              <a:latin typeface="Arial"/>
              <a:cs typeface="Arial"/>
            </a:endParaRPr>
          </a:p>
        </p:txBody>
      </p:sp>
      <p:sp>
        <p:nvSpPr>
          <p:cNvPr id="4" name="object 4"/>
          <p:cNvSpPr txBox="1"/>
          <p:nvPr/>
        </p:nvSpPr>
        <p:spPr>
          <a:xfrm>
            <a:off x="6901942" y="2778886"/>
            <a:ext cx="934719"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Lock</a:t>
            </a:r>
            <a:r>
              <a:rPr sz="1800" b="1" spc="-85" dirty="0">
                <a:latin typeface="Calibri"/>
                <a:cs typeface="Calibri"/>
              </a:rPr>
              <a:t> </a:t>
            </a:r>
            <a:r>
              <a:rPr sz="1800" b="1" dirty="0">
                <a:latin typeface="Calibri"/>
                <a:cs typeface="Calibri"/>
              </a:rPr>
              <a:t>Nut</a:t>
            </a:r>
            <a:endParaRPr sz="1800">
              <a:latin typeface="Calibri"/>
              <a:cs typeface="Calibri"/>
            </a:endParaRPr>
          </a:p>
        </p:txBody>
      </p:sp>
      <p:sp>
        <p:nvSpPr>
          <p:cNvPr id="5" name="object 5"/>
          <p:cNvSpPr txBox="1"/>
          <p:nvPr/>
        </p:nvSpPr>
        <p:spPr>
          <a:xfrm>
            <a:off x="6920230" y="4091304"/>
            <a:ext cx="1041400"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Set</a:t>
            </a:r>
            <a:r>
              <a:rPr sz="1800" b="1" spc="-100" dirty="0">
                <a:latin typeface="Calibri"/>
                <a:cs typeface="Calibri"/>
              </a:rPr>
              <a:t> </a:t>
            </a:r>
            <a:r>
              <a:rPr sz="1800" b="1" dirty="0">
                <a:latin typeface="Calibri"/>
                <a:cs typeface="Calibri"/>
              </a:rPr>
              <a:t>Screw</a:t>
            </a:r>
            <a:endParaRPr sz="1800">
              <a:latin typeface="Calibri"/>
              <a:cs typeface="Calibri"/>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8929" y="1950720"/>
            <a:ext cx="4134485" cy="310134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15509" y="1950720"/>
            <a:ext cx="4177030" cy="313181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01827" y="471170"/>
            <a:ext cx="7136765"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Không thể xiết chặt </a:t>
            </a:r>
            <a:r>
              <a:rPr sz="2400" b="1" dirty="0">
                <a:solidFill>
                  <a:srgbClr val="C0504D"/>
                </a:solidFill>
                <a:latin typeface="Arial"/>
                <a:cs typeface="Arial"/>
              </a:rPr>
              <a:t>nút Azimuth </a:t>
            </a:r>
            <a:r>
              <a:rPr sz="2400" b="1" spc="-5" dirty="0">
                <a:solidFill>
                  <a:srgbClr val="C0504D"/>
                </a:solidFill>
                <a:latin typeface="Arial"/>
                <a:cs typeface="Arial"/>
              </a:rPr>
              <a:t>Locking</a:t>
            </a:r>
            <a:r>
              <a:rPr sz="2400" b="1" spc="-150" dirty="0">
                <a:solidFill>
                  <a:srgbClr val="C0504D"/>
                </a:solidFill>
                <a:latin typeface="Arial"/>
                <a:cs typeface="Arial"/>
              </a:rPr>
              <a:t> </a:t>
            </a:r>
            <a:r>
              <a:rPr sz="2400" b="1" spc="-5" dirty="0">
                <a:solidFill>
                  <a:srgbClr val="C0504D"/>
                </a:solidFill>
                <a:latin typeface="Arial"/>
                <a:cs typeface="Arial"/>
              </a:rPr>
              <a:t>Knob</a:t>
            </a:r>
            <a:endParaRPr sz="24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6350" rIns="0" bIns="0" rtlCol="0">
            <a:spAutoFit/>
          </a:bodyPr>
          <a:lstStyle/>
          <a:p>
            <a:pPr marL="12700">
              <a:lnSpc>
                <a:spcPct val="100000"/>
              </a:lnSpc>
              <a:spcBef>
                <a:spcPts val="50"/>
              </a:spcBef>
            </a:pPr>
            <a:r>
              <a:rPr spc="-5" dirty="0"/>
              <a:t>Page</a:t>
            </a:r>
            <a:r>
              <a:rPr spc="-90" dirty="0"/>
              <a:t> </a:t>
            </a:r>
            <a:fld id="{81D60167-4931-47E6-BA6A-407CBD079E47}" type="slidenum">
              <a:rPr spc="-5" dirty="0"/>
              <a:t>104</a:t>
            </a:fld>
            <a:endParaRPr spc="-5" dirty="0"/>
          </a:p>
        </p:txBody>
      </p:sp>
      <p:sp>
        <p:nvSpPr>
          <p:cNvPr id="5" name="object 5"/>
          <p:cNvSpPr txBox="1"/>
          <p:nvPr/>
        </p:nvSpPr>
        <p:spPr>
          <a:xfrm>
            <a:off x="1316482" y="1215390"/>
            <a:ext cx="6326505" cy="544830"/>
          </a:xfrm>
          <a:prstGeom prst="rect">
            <a:avLst/>
          </a:prstGeom>
        </p:spPr>
        <p:txBody>
          <a:bodyPr vert="horz" wrap="square" lIns="0" tIns="0" rIns="0" bIns="0" rtlCol="0">
            <a:spAutoFit/>
          </a:bodyPr>
          <a:lstStyle/>
          <a:p>
            <a:pPr marL="355600" marR="5080" indent="-342900">
              <a:lnSpc>
                <a:spcPts val="2140"/>
              </a:lnSpc>
              <a:buFont typeface="Wingdings"/>
              <a:buChar char=""/>
              <a:tabLst>
                <a:tab pos="354965" algn="l"/>
                <a:tab pos="355600" algn="l"/>
              </a:tabLst>
            </a:pPr>
            <a:r>
              <a:rPr sz="1800" spc="-5" dirty="0">
                <a:latin typeface="Arial"/>
                <a:cs typeface="Arial"/>
              </a:rPr>
              <a:t>Nhấc </a:t>
            </a:r>
            <a:r>
              <a:rPr sz="1800" dirty="0">
                <a:latin typeface="Arial"/>
                <a:cs typeface="Arial"/>
              </a:rPr>
              <a:t>phần </a:t>
            </a:r>
            <a:r>
              <a:rPr sz="1800" spc="-5" dirty="0">
                <a:latin typeface="Arial"/>
                <a:cs typeface="Arial"/>
              </a:rPr>
              <a:t>thân </a:t>
            </a:r>
            <a:r>
              <a:rPr sz="1800" dirty="0">
                <a:latin typeface="Arial"/>
                <a:cs typeface="Arial"/>
              </a:rPr>
              <a:t>trên từ </a:t>
            </a:r>
            <a:r>
              <a:rPr sz="1800" spc="-5" dirty="0">
                <a:latin typeface="Arial"/>
                <a:cs typeface="Arial"/>
              </a:rPr>
              <a:t>tấm </a:t>
            </a:r>
            <a:r>
              <a:rPr sz="1800" dirty="0">
                <a:latin typeface="Arial"/>
                <a:cs typeface="Arial"/>
              </a:rPr>
              <a:t>cơ khí ra. </a:t>
            </a:r>
            <a:r>
              <a:rPr sz="1800" spc="-5" dirty="0">
                <a:latin typeface="Arial"/>
                <a:cs typeface="Arial"/>
              </a:rPr>
              <a:t>Chú </a:t>
            </a:r>
            <a:r>
              <a:rPr sz="1800" dirty="0">
                <a:latin typeface="Arial"/>
                <a:cs typeface="Arial"/>
              </a:rPr>
              <a:t>ý </a:t>
            </a:r>
            <a:r>
              <a:rPr sz="1800" spc="-5" dirty="0">
                <a:latin typeface="Arial"/>
                <a:cs typeface="Arial"/>
              </a:rPr>
              <a:t>nhấc </a:t>
            </a:r>
            <a:r>
              <a:rPr sz="1800" dirty="0">
                <a:latin typeface="Arial"/>
                <a:cs typeface="Arial"/>
              </a:rPr>
              <a:t>nó </a:t>
            </a:r>
            <a:r>
              <a:rPr sz="1800" spc="-5" dirty="0">
                <a:latin typeface="Arial"/>
                <a:cs typeface="Arial"/>
              </a:rPr>
              <a:t>ra </a:t>
            </a:r>
            <a:r>
              <a:rPr sz="1800" dirty="0">
                <a:latin typeface="Arial"/>
                <a:cs typeface="Arial"/>
              </a:rPr>
              <a:t>rất  </a:t>
            </a:r>
            <a:r>
              <a:rPr sz="1800" spc="-5" dirty="0">
                <a:latin typeface="Arial"/>
                <a:cs typeface="Arial"/>
              </a:rPr>
              <a:t>cẩn thận và tránh làm </a:t>
            </a:r>
            <a:r>
              <a:rPr sz="1800" dirty="0">
                <a:latin typeface="Arial"/>
                <a:cs typeface="Arial"/>
              </a:rPr>
              <a:t>rơi các </a:t>
            </a:r>
            <a:r>
              <a:rPr sz="1800" spc="-5" dirty="0">
                <a:latin typeface="Arial"/>
                <a:cs typeface="Arial"/>
              </a:rPr>
              <a:t>vòng </a:t>
            </a:r>
            <a:r>
              <a:rPr sz="1800" dirty="0">
                <a:latin typeface="Arial"/>
                <a:cs typeface="Arial"/>
              </a:rPr>
              <a:t>bi</a:t>
            </a:r>
            <a:r>
              <a:rPr sz="1800" spc="5" dirty="0">
                <a:latin typeface="Arial"/>
                <a:cs typeface="Arial"/>
              </a:rPr>
              <a:t> </a:t>
            </a:r>
            <a:r>
              <a:rPr sz="1800" dirty="0">
                <a:latin typeface="Arial"/>
                <a:cs typeface="Arial"/>
              </a:rPr>
              <a:t>.</a:t>
            </a:r>
            <a:endParaRPr sz="1800">
              <a:latin typeface="Arial"/>
              <a:cs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3395" y="1950720"/>
            <a:ext cx="5401309" cy="40506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302884" y="2752725"/>
            <a:ext cx="2091689" cy="1811020"/>
          </a:xfrm>
          <a:custGeom>
            <a:avLst/>
            <a:gdLst/>
            <a:ahLst/>
            <a:cxnLst/>
            <a:rect l="l" t="t" r="r" b="b"/>
            <a:pathLst>
              <a:path w="2091690" h="1811020">
                <a:moveTo>
                  <a:pt x="102869" y="302895"/>
                </a:moveTo>
                <a:lnTo>
                  <a:pt x="0" y="378460"/>
                </a:lnTo>
                <a:lnTo>
                  <a:pt x="121919" y="415289"/>
                </a:lnTo>
                <a:lnTo>
                  <a:pt x="116204" y="381000"/>
                </a:lnTo>
                <a:lnTo>
                  <a:pt x="115569" y="377825"/>
                </a:lnTo>
                <a:lnTo>
                  <a:pt x="333020" y="340360"/>
                </a:lnTo>
                <a:lnTo>
                  <a:pt x="109219" y="340360"/>
                </a:lnTo>
                <a:lnTo>
                  <a:pt x="102869" y="302895"/>
                </a:lnTo>
                <a:close/>
              </a:path>
              <a:path w="2091690" h="1811020">
                <a:moveTo>
                  <a:pt x="2084705" y="0"/>
                </a:moveTo>
                <a:lnTo>
                  <a:pt x="109219" y="340360"/>
                </a:lnTo>
                <a:lnTo>
                  <a:pt x="333020" y="340360"/>
                </a:lnTo>
                <a:lnTo>
                  <a:pt x="2091055" y="37464"/>
                </a:lnTo>
                <a:lnTo>
                  <a:pt x="2084705" y="0"/>
                </a:lnTo>
                <a:close/>
              </a:path>
              <a:path w="2091690" h="1811020">
                <a:moveTo>
                  <a:pt x="447302" y="1430655"/>
                </a:moveTo>
                <a:lnTo>
                  <a:pt x="260350" y="1430655"/>
                </a:lnTo>
                <a:lnTo>
                  <a:pt x="2084069" y="1811020"/>
                </a:lnTo>
                <a:lnTo>
                  <a:pt x="2091689" y="1774189"/>
                </a:lnTo>
                <a:lnTo>
                  <a:pt x="447302" y="1430655"/>
                </a:lnTo>
                <a:close/>
              </a:path>
              <a:path w="2091690" h="1811020">
                <a:moveTo>
                  <a:pt x="275589" y="1356360"/>
                </a:moveTo>
                <a:lnTo>
                  <a:pt x="152400" y="1388745"/>
                </a:lnTo>
                <a:lnTo>
                  <a:pt x="252729" y="1468120"/>
                </a:lnTo>
                <a:lnTo>
                  <a:pt x="260350" y="1430655"/>
                </a:lnTo>
                <a:lnTo>
                  <a:pt x="447302" y="1430655"/>
                </a:lnTo>
                <a:lnTo>
                  <a:pt x="267969" y="1393189"/>
                </a:lnTo>
                <a:lnTo>
                  <a:pt x="268604" y="1389380"/>
                </a:lnTo>
                <a:lnTo>
                  <a:pt x="275589" y="1356360"/>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401827" y="471170"/>
            <a:ext cx="7136765"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Không thể xiết chặt nút </a:t>
            </a:r>
            <a:r>
              <a:rPr sz="2400" b="1" dirty="0">
                <a:solidFill>
                  <a:srgbClr val="C0504D"/>
                </a:solidFill>
                <a:latin typeface="Arial"/>
                <a:cs typeface="Arial"/>
              </a:rPr>
              <a:t>Azimuth </a:t>
            </a:r>
            <a:r>
              <a:rPr sz="2400" b="1" spc="-5" dirty="0">
                <a:solidFill>
                  <a:srgbClr val="C0504D"/>
                </a:solidFill>
                <a:latin typeface="Arial"/>
                <a:cs typeface="Arial"/>
              </a:rPr>
              <a:t>Locking</a:t>
            </a:r>
            <a:r>
              <a:rPr sz="2400" b="1" spc="-135" dirty="0">
                <a:solidFill>
                  <a:srgbClr val="C0504D"/>
                </a:solidFill>
                <a:latin typeface="Arial"/>
                <a:cs typeface="Arial"/>
              </a:rPr>
              <a:t> </a:t>
            </a:r>
            <a:r>
              <a:rPr sz="2400" b="1" spc="-5" dirty="0">
                <a:solidFill>
                  <a:srgbClr val="C0504D"/>
                </a:solidFill>
                <a:latin typeface="Arial"/>
                <a:cs typeface="Arial"/>
              </a:rPr>
              <a:t>Knob</a:t>
            </a:r>
            <a:endParaRPr sz="24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9" name="object 9"/>
          <p:cNvSpPr txBox="1">
            <a:spLocks noGrp="1"/>
          </p:cNvSpPr>
          <p:nvPr>
            <p:ph type="sldNum" sz="quarter" idx="7"/>
          </p:nvPr>
        </p:nvSpPr>
        <p:spPr>
          <a:prstGeom prst="rect">
            <a:avLst/>
          </a:prstGeom>
        </p:spPr>
        <p:txBody>
          <a:bodyPr vert="horz" wrap="square" lIns="0" tIns="6350" rIns="0" bIns="0" rtlCol="0">
            <a:spAutoFit/>
          </a:bodyPr>
          <a:lstStyle/>
          <a:p>
            <a:pPr marL="12700">
              <a:lnSpc>
                <a:spcPct val="100000"/>
              </a:lnSpc>
              <a:spcBef>
                <a:spcPts val="50"/>
              </a:spcBef>
            </a:pPr>
            <a:r>
              <a:rPr spc="-5" dirty="0"/>
              <a:t>Page</a:t>
            </a:r>
            <a:r>
              <a:rPr spc="-90" dirty="0"/>
              <a:t> </a:t>
            </a:r>
            <a:fld id="{81D60167-4931-47E6-BA6A-407CBD079E47}" type="slidenum">
              <a:rPr spc="-5" dirty="0"/>
              <a:t>105</a:t>
            </a:fld>
            <a:endParaRPr spc="-5" dirty="0"/>
          </a:p>
        </p:txBody>
      </p:sp>
      <p:sp>
        <p:nvSpPr>
          <p:cNvPr id="5" name="object 5"/>
          <p:cNvSpPr txBox="1"/>
          <p:nvPr/>
        </p:nvSpPr>
        <p:spPr>
          <a:xfrm>
            <a:off x="1316482" y="1215390"/>
            <a:ext cx="6634480" cy="544830"/>
          </a:xfrm>
          <a:prstGeom prst="rect">
            <a:avLst/>
          </a:prstGeom>
        </p:spPr>
        <p:txBody>
          <a:bodyPr vert="horz" wrap="square" lIns="0" tIns="0" rIns="0" bIns="0" rtlCol="0">
            <a:spAutoFit/>
          </a:bodyPr>
          <a:lstStyle/>
          <a:p>
            <a:pPr marL="355600" marR="5080" indent="-342900">
              <a:lnSpc>
                <a:spcPts val="2140"/>
              </a:lnSpc>
              <a:buFont typeface="Wingdings"/>
              <a:buChar char=""/>
              <a:tabLst>
                <a:tab pos="354965" algn="l"/>
                <a:tab pos="355600" algn="l"/>
                <a:tab pos="850265" algn="l"/>
              </a:tabLst>
            </a:pPr>
            <a:r>
              <a:rPr sz="1800" spc="-5" dirty="0">
                <a:latin typeface="Arial"/>
                <a:cs typeface="Arial"/>
              </a:rPr>
              <a:t>Ghép chính </a:t>
            </a:r>
            <a:r>
              <a:rPr sz="1800" dirty="0">
                <a:latin typeface="Arial"/>
                <a:cs typeface="Arial"/>
              </a:rPr>
              <a:t>xác các tấm </a:t>
            </a:r>
            <a:r>
              <a:rPr sz="1800" spc="-5" dirty="0">
                <a:latin typeface="Arial"/>
                <a:cs typeface="Arial"/>
              </a:rPr>
              <a:t>áp lực. </a:t>
            </a:r>
            <a:r>
              <a:rPr sz="1800" spc="-15" dirty="0">
                <a:latin typeface="Arial"/>
                <a:cs typeface="Arial"/>
              </a:rPr>
              <a:t>Nó </a:t>
            </a:r>
            <a:r>
              <a:rPr sz="1800" spc="-10" dirty="0">
                <a:latin typeface="Arial"/>
                <a:cs typeface="Arial"/>
              </a:rPr>
              <a:t>sẽ </a:t>
            </a:r>
            <a:r>
              <a:rPr sz="1800" spc="-20" dirty="0">
                <a:latin typeface="Arial"/>
                <a:cs typeface="Arial"/>
              </a:rPr>
              <a:t>được đặt dọc theo</a:t>
            </a:r>
            <a:r>
              <a:rPr sz="1800" spc="-170" dirty="0">
                <a:latin typeface="Arial"/>
                <a:cs typeface="Arial"/>
              </a:rPr>
              <a:t> </a:t>
            </a:r>
            <a:r>
              <a:rPr sz="1800" spc="-20" dirty="0">
                <a:latin typeface="Arial"/>
                <a:cs typeface="Arial"/>
              </a:rPr>
              <a:t>rãnh  </a:t>
            </a:r>
            <a:r>
              <a:rPr sz="1800" spc="-5" dirty="0">
                <a:latin typeface="Arial"/>
                <a:cs typeface="Arial"/>
              </a:rPr>
              <a:t>của	</a:t>
            </a:r>
            <a:r>
              <a:rPr sz="1800" dirty="0">
                <a:latin typeface="Arial"/>
                <a:cs typeface="Arial"/>
              </a:rPr>
              <a:t>tấm cơ </a:t>
            </a:r>
            <a:r>
              <a:rPr sz="1800" spc="-5" dirty="0">
                <a:latin typeface="Arial"/>
                <a:cs typeface="Arial"/>
              </a:rPr>
              <a:t>cấu truyền</a:t>
            </a:r>
            <a:r>
              <a:rPr sz="1800" spc="-55" dirty="0">
                <a:latin typeface="Arial"/>
                <a:cs typeface="Arial"/>
              </a:rPr>
              <a:t> </a:t>
            </a:r>
            <a:r>
              <a:rPr sz="1800" spc="-5" dirty="0">
                <a:latin typeface="Arial"/>
                <a:cs typeface="Arial"/>
              </a:rPr>
              <a:t>động.</a:t>
            </a:r>
            <a:endParaRPr sz="1800">
              <a:latin typeface="Arial"/>
              <a:cs typeface="Arial"/>
            </a:endParaRPr>
          </a:p>
        </p:txBody>
      </p:sp>
      <p:sp>
        <p:nvSpPr>
          <p:cNvPr id="6" name="object 6"/>
          <p:cNvSpPr txBox="1"/>
          <p:nvPr/>
        </p:nvSpPr>
        <p:spPr>
          <a:xfrm>
            <a:off x="7455154" y="2641726"/>
            <a:ext cx="812800"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Gr</a:t>
            </a:r>
            <a:r>
              <a:rPr sz="1800" b="1" dirty="0">
                <a:latin typeface="Calibri"/>
                <a:cs typeface="Calibri"/>
              </a:rPr>
              <a:t>oove</a:t>
            </a:r>
            <a:endParaRPr sz="1800">
              <a:latin typeface="Calibri"/>
              <a:cs typeface="Calibri"/>
            </a:endParaRPr>
          </a:p>
        </p:txBody>
      </p:sp>
      <p:sp>
        <p:nvSpPr>
          <p:cNvPr id="7" name="object 7"/>
          <p:cNvSpPr txBox="1"/>
          <p:nvPr/>
        </p:nvSpPr>
        <p:spPr>
          <a:xfrm>
            <a:off x="7390130" y="4218940"/>
            <a:ext cx="1003300" cy="646430"/>
          </a:xfrm>
          <a:prstGeom prst="rect">
            <a:avLst/>
          </a:prstGeom>
          <a:solidFill>
            <a:srgbClr val="FFFF00"/>
          </a:solidFill>
        </p:spPr>
        <p:txBody>
          <a:bodyPr vert="horz" wrap="square" lIns="0" tIns="29209" rIns="0" bIns="0" rtlCol="0">
            <a:spAutoFit/>
          </a:bodyPr>
          <a:lstStyle/>
          <a:p>
            <a:pPr marL="92075" marR="82550">
              <a:lnSpc>
                <a:spcPct val="100600"/>
              </a:lnSpc>
              <a:spcBef>
                <a:spcPts val="229"/>
              </a:spcBef>
            </a:pPr>
            <a:r>
              <a:rPr sz="1800" b="1" spc="-5" dirty="0">
                <a:latin typeface="Calibri"/>
                <a:cs typeface="Calibri"/>
              </a:rPr>
              <a:t>Pr</a:t>
            </a:r>
            <a:r>
              <a:rPr sz="1800" b="1" dirty="0">
                <a:latin typeface="Calibri"/>
                <a:cs typeface="Calibri"/>
              </a:rPr>
              <a:t>ess</a:t>
            </a:r>
            <a:r>
              <a:rPr sz="1800" b="1" spc="5" dirty="0">
                <a:latin typeface="Calibri"/>
                <a:cs typeface="Calibri"/>
              </a:rPr>
              <a:t>u</a:t>
            </a:r>
            <a:r>
              <a:rPr sz="1800" b="1" spc="-5" dirty="0">
                <a:latin typeface="Calibri"/>
                <a:cs typeface="Calibri"/>
              </a:rPr>
              <a:t>re  Plate</a:t>
            </a:r>
            <a:endParaRPr sz="1800">
              <a:latin typeface="Calibri"/>
              <a:cs typeface="Calibri"/>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81710" y="1068705"/>
            <a:ext cx="7190105" cy="493331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01827" y="15240"/>
            <a:ext cx="7136765" cy="36576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Không thể xiết chặt nút </a:t>
            </a:r>
            <a:r>
              <a:rPr sz="2400" b="1" dirty="0">
                <a:solidFill>
                  <a:srgbClr val="C0504D"/>
                </a:solidFill>
                <a:latin typeface="Arial"/>
                <a:cs typeface="Arial"/>
              </a:rPr>
              <a:t>Azimuth </a:t>
            </a:r>
            <a:r>
              <a:rPr sz="2400" b="1" spc="-5" dirty="0">
                <a:solidFill>
                  <a:srgbClr val="C0504D"/>
                </a:solidFill>
                <a:latin typeface="Arial"/>
                <a:cs typeface="Arial"/>
              </a:rPr>
              <a:t>Locking</a:t>
            </a:r>
            <a:r>
              <a:rPr sz="2400" b="1" spc="-135" dirty="0">
                <a:solidFill>
                  <a:srgbClr val="C0504D"/>
                </a:solidFill>
                <a:latin typeface="Arial"/>
                <a:cs typeface="Arial"/>
              </a:rPr>
              <a:t> </a:t>
            </a:r>
            <a:r>
              <a:rPr sz="2400" b="1" spc="-5" dirty="0">
                <a:solidFill>
                  <a:srgbClr val="C0504D"/>
                </a:solidFill>
                <a:latin typeface="Arial"/>
                <a:cs typeface="Arial"/>
              </a:rPr>
              <a:t>Knob</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6350" rIns="0" bIns="0" rtlCol="0">
            <a:spAutoFit/>
          </a:bodyPr>
          <a:lstStyle/>
          <a:p>
            <a:pPr marL="12700">
              <a:lnSpc>
                <a:spcPct val="100000"/>
              </a:lnSpc>
              <a:spcBef>
                <a:spcPts val="50"/>
              </a:spcBef>
            </a:pPr>
            <a:r>
              <a:rPr spc="-5" dirty="0"/>
              <a:t>Page</a:t>
            </a:r>
            <a:r>
              <a:rPr spc="-90" dirty="0"/>
              <a:t> </a:t>
            </a:r>
            <a:fld id="{81D60167-4931-47E6-BA6A-407CBD079E47}" type="slidenum">
              <a:rPr spc="-5" dirty="0"/>
              <a:t>106</a:t>
            </a:fld>
            <a:endParaRPr spc="-5" dirty="0"/>
          </a:p>
        </p:txBody>
      </p:sp>
      <p:sp>
        <p:nvSpPr>
          <p:cNvPr id="4" name="object 4"/>
          <p:cNvSpPr txBox="1"/>
          <p:nvPr/>
        </p:nvSpPr>
        <p:spPr>
          <a:xfrm>
            <a:off x="1316482" y="747014"/>
            <a:ext cx="4168140" cy="274320"/>
          </a:xfrm>
          <a:prstGeom prst="rect">
            <a:avLst/>
          </a:prstGeom>
        </p:spPr>
        <p:txBody>
          <a:bodyPr vert="horz" wrap="square" lIns="0" tIns="0" rIns="0" bIns="0" rtlCol="0">
            <a:spAutoFit/>
          </a:bodyPr>
          <a:lstStyle/>
          <a:p>
            <a:pPr marL="355600" indent="-342900">
              <a:lnSpc>
                <a:spcPct val="100000"/>
              </a:lnSpc>
              <a:buFont typeface="Wingdings"/>
              <a:buChar char=""/>
              <a:tabLst>
                <a:tab pos="354965" algn="l"/>
                <a:tab pos="355600" algn="l"/>
              </a:tabLst>
            </a:pPr>
            <a:r>
              <a:rPr sz="1800" spc="-5" dirty="0">
                <a:latin typeface="Arial"/>
                <a:cs typeface="Arial"/>
              </a:rPr>
              <a:t>Ghép lại tất cả </a:t>
            </a:r>
            <a:r>
              <a:rPr sz="1800" dirty="0">
                <a:latin typeface="Arial"/>
                <a:cs typeface="Arial"/>
              </a:rPr>
              <a:t>các </a:t>
            </a:r>
            <a:r>
              <a:rPr sz="1800" spc="-10" dirty="0">
                <a:latin typeface="Arial"/>
                <a:cs typeface="Arial"/>
              </a:rPr>
              <a:t>điểm </a:t>
            </a:r>
            <a:r>
              <a:rPr sz="1800" spc="-5" dirty="0">
                <a:latin typeface="Arial"/>
                <a:cs typeface="Arial"/>
              </a:rPr>
              <a:t>một lần</a:t>
            </a:r>
            <a:r>
              <a:rPr sz="1800" spc="30" dirty="0">
                <a:latin typeface="Arial"/>
                <a:cs typeface="Arial"/>
              </a:rPr>
              <a:t> </a:t>
            </a:r>
            <a:r>
              <a:rPr sz="1800" spc="-5" dirty="0">
                <a:latin typeface="Arial"/>
                <a:cs typeface="Arial"/>
              </a:rPr>
              <a:t>nữa.</a:t>
            </a:r>
            <a:endParaRPr sz="1800">
              <a:latin typeface="Arial"/>
              <a:cs typeface="Arial"/>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14500" y="2348229"/>
            <a:ext cx="4945379" cy="355536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89170" y="3566159"/>
            <a:ext cx="2383790" cy="1054735"/>
          </a:xfrm>
          <a:custGeom>
            <a:avLst/>
            <a:gdLst/>
            <a:ahLst/>
            <a:cxnLst/>
            <a:rect l="l" t="t" r="r" b="b"/>
            <a:pathLst>
              <a:path w="2383790" h="1054735">
                <a:moveTo>
                  <a:pt x="112394" y="34925"/>
                </a:moveTo>
                <a:lnTo>
                  <a:pt x="97154" y="69850"/>
                </a:lnTo>
                <a:lnTo>
                  <a:pt x="2368550" y="1054734"/>
                </a:lnTo>
                <a:lnTo>
                  <a:pt x="2383789" y="1019809"/>
                </a:lnTo>
                <a:lnTo>
                  <a:pt x="112394" y="34925"/>
                </a:lnTo>
                <a:close/>
              </a:path>
              <a:path w="2383790" h="1054735">
                <a:moveTo>
                  <a:pt x="127634" y="0"/>
                </a:moveTo>
                <a:lnTo>
                  <a:pt x="0" y="6985"/>
                </a:lnTo>
                <a:lnTo>
                  <a:pt x="81914" y="104775"/>
                </a:lnTo>
                <a:lnTo>
                  <a:pt x="97154" y="69850"/>
                </a:lnTo>
                <a:lnTo>
                  <a:pt x="80009" y="62229"/>
                </a:lnTo>
                <a:lnTo>
                  <a:pt x="95250" y="27304"/>
                </a:lnTo>
                <a:lnTo>
                  <a:pt x="115569" y="27304"/>
                </a:lnTo>
                <a:lnTo>
                  <a:pt x="127634" y="0"/>
                </a:lnTo>
                <a:close/>
              </a:path>
              <a:path w="2383790" h="1054735">
                <a:moveTo>
                  <a:pt x="95250" y="27304"/>
                </a:moveTo>
                <a:lnTo>
                  <a:pt x="80009" y="62229"/>
                </a:lnTo>
                <a:lnTo>
                  <a:pt x="97154" y="69850"/>
                </a:lnTo>
                <a:lnTo>
                  <a:pt x="112394" y="34925"/>
                </a:lnTo>
                <a:lnTo>
                  <a:pt x="95250" y="27304"/>
                </a:lnTo>
                <a:close/>
              </a:path>
              <a:path w="2383790" h="1054735">
                <a:moveTo>
                  <a:pt x="115569" y="27304"/>
                </a:moveTo>
                <a:lnTo>
                  <a:pt x="95250" y="27304"/>
                </a:lnTo>
                <a:lnTo>
                  <a:pt x="112394" y="34925"/>
                </a:lnTo>
                <a:lnTo>
                  <a:pt x="115569" y="27304"/>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401827" y="471170"/>
            <a:ext cx="4990465"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Điều chỉnh đánh dấu </a:t>
            </a:r>
            <a:r>
              <a:rPr sz="2400" b="1" dirty="0">
                <a:solidFill>
                  <a:srgbClr val="C0504D"/>
                </a:solidFill>
                <a:latin typeface="Arial"/>
                <a:cs typeface="Arial"/>
              </a:rPr>
              <a:t>góc</a:t>
            </a:r>
            <a:r>
              <a:rPr sz="2400" b="1" spc="-20" dirty="0">
                <a:solidFill>
                  <a:srgbClr val="C0504D"/>
                </a:solidFill>
                <a:latin typeface="Arial"/>
                <a:cs typeface="Arial"/>
              </a:rPr>
              <a:t> </a:t>
            </a:r>
            <a:r>
              <a:rPr sz="2400" b="1" spc="-5" dirty="0">
                <a:solidFill>
                  <a:srgbClr val="C0504D"/>
                </a:solidFill>
                <a:latin typeface="Arial"/>
                <a:cs typeface="Arial"/>
              </a:rPr>
              <a:t>ngẩng</a:t>
            </a:r>
            <a:endParaRPr sz="2400">
              <a:latin typeface="Arial"/>
              <a:cs typeface="Arial"/>
            </a:endParaRPr>
          </a:p>
        </p:txBody>
      </p:sp>
      <p:sp>
        <p:nvSpPr>
          <p:cNvPr id="5" name="object 5"/>
          <p:cNvSpPr/>
          <p:nvPr/>
        </p:nvSpPr>
        <p:spPr>
          <a:xfrm>
            <a:off x="414527" y="1289558"/>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744727" y="1268892"/>
            <a:ext cx="6990715" cy="826769"/>
          </a:xfrm>
          <a:prstGeom prst="rect">
            <a:avLst/>
          </a:prstGeom>
        </p:spPr>
        <p:txBody>
          <a:bodyPr vert="horz" wrap="square" lIns="0" tIns="0" rIns="0" bIns="0" rtlCol="0">
            <a:spAutoFit/>
          </a:bodyPr>
          <a:lstStyle/>
          <a:p>
            <a:pPr marL="12700" marR="5080" algn="just">
              <a:lnSpc>
                <a:spcPct val="99200"/>
              </a:lnSpc>
            </a:pPr>
            <a:r>
              <a:rPr sz="1800" spc="-5" dirty="0">
                <a:latin typeface="Arial"/>
                <a:cs typeface="Arial"/>
              </a:rPr>
              <a:t>Nếu điểm đánh dấu cho góc ngẩng không </a:t>
            </a:r>
            <a:r>
              <a:rPr sz="1800" dirty="0">
                <a:latin typeface="Arial"/>
                <a:cs typeface="Arial"/>
              </a:rPr>
              <a:t>chính xác, </a:t>
            </a:r>
            <a:r>
              <a:rPr sz="1800" spc="-5" dirty="0">
                <a:latin typeface="Arial"/>
                <a:cs typeface="Arial"/>
              </a:rPr>
              <a:t>điều </a:t>
            </a:r>
            <a:r>
              <a:rPr sz="1800" dirty="0">
                <a:latin typeface="Arial"/>
                <a:cs typeface="Arial"/>
              </a:rPr>
              <a:t>này có thể  </a:t>
            </a:r>
            <a:r>
              <a:rPr sz="1800" spc="-5" dirty="0">
                <a:latin typeface="Arial"/>
                <a:cs typeface="Arial"/>
              </a:rPr>
              <a:t>được </a:t>
            </a:r>
            <a:r>
              <a:rPr sz="1800" dirty="0">
                <a:latin typeface="Arial"/>
                <a:cs typeface="Arial"/>
              </a:rPr>
              <a:t>điều </a:t>
            </a:r>
            <a:r>
              <a:rPr sz="1800" spc="-5" dirty="0">
                <a:latin typeface="Arial"/>
                <a:cs typeface="Arial"/>
              </a:rPr>
              <a:t>chỉnh bằng cách </a:t>
            </a:r>
            <a:r>
              <a:rPr sz="1800" dirty="0">
                <a:latin typeface="Arial"/>
                <a:cs typeface="Arial"/>
              </a:rPr>
              <a:t>nới </a:t>
            </a:r>
            <a:r>
              <a:rPr sz="1800" spc="-5" dirty="0">
                <a:latin typeface="Arial"/>
                <a:cs typeface="Arial"/>
              </a:rPr>
              <a:t>lỏng </a:t>
            </a:r>
            <a:r>
              <a:rPr sz="1800" dirty="0">
                <a:latin typeface="Arial"/>
                <a:cs typeface="Arial"/>
              </a:rPr>
              <a:t>vít. </a:t>
            </a:r>
            <a:r>
              <a:rPr sz="1800" spc="-5" dirty="0">
                <a:latin typeface="Arial"/>
                <a:cs typeface="Arial"/>
              </a:rPr>
              <a:t>Khi điểm </a:t>
            </a:r>
            <a:r>
              <a:rPr sz="1800" dirty="0">
                <a:latin typeface="Arial"/>
                <a:cs typeface="Arial"/>
              </a:rPr>
              <a:t>đánh </a:t>
            </a:r>
            <a:r>
              <a:rPr sz="1800" spc="-5" dirty="0">
                <a:latin typeface="Arial"/>
                <a:cs typeface="Arial"/>
              </a:rPr>
              <a:t>dấu đã được  hiệu chỉnh lại </a:t>
            </a:r>
            <a:r>
              <a:rPr sz="1800" spc="-20" dirty="0">
                <a:latin typeface="Arial"/>
                <a:cs typeface="Arial"/>
              </a:rPr>
              <a:t>góc </a:t>
            </a:r>
            <a:r>
              <a:rPr sz="1800" spc="-25" dirty="0">
                <a:latin typeface="Arial"/>
                <a:cs typeface="Arial"/>
              </a:rPr>
              <a:t>chính xác, </a:t>
            </a:r>
            <a:r>
              <a:rPr sz="1800" spc="-5" dirty="0">
                <a:latin typeface="Arial"/>
                <a:cs typeface="Arial"/>
              </a:rPr>
              <a:t>người dùng cần phải xiết chặt </a:t>
            </a:r>
            <a:r>
              <a:rPr sz="1800" dirty="0">
                <a:latin typeface="Arial"/>
                <a:cs typeface="Arial"/>
              </a:rPr>
              <a:t>các</a:t>
            </a:r>
            <a:r>
              <a:rPr sz="1800" spc="90" dirty="0">
                <a:latin typeface="Arial"/>
                <a:cs typeface="Arial"/>
              </a:rPr>
              <a:t> </a:t>
            </a:r>
            <a:r>
              <a:rPr sz="1800" dirty="0">
                <a:latin typeface="Arial"/>
                <a:cs typeface="Arial"/>
              </a:rPr>
              <a:t>vít.</a:t>
            </a:r>
            <a:endParaRPr sz="18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9" name="object 9"/>
          <p:cNvSpPr txBox="1">
            <a:spLocks noGrp="1"/>
          </p:cNvSpPr>
          <p:nvPr>
            <p:ph type="sldNum" sz="quarter" idx="7"/>
          </p:nvPr>
        </p:nvSpPr>
        <p:spPr>
          <a:prstGeom prst="rect">
            <a:avLst/>
          </a:prstGeom>
        </p:spPr>
        <p:txBody>
          <a:bodyPr vert="horz" wrap="square" lIns="0" tIns="6350" rIns="0" bIns="0" rtlCol="0">
            <a:spAutoFit/>
          </a:bodyPr>
          <a:lstStyle/>
          <a:p>
            <a:pPr marL="12700">
              <a:lnSpc>
                <a:spcPct val="100000"/>
              </a:lnSpc>
              <a:spcBef>
                <a:spcPts val="50"/>
              </a:spcBef>
            </a:pPr>
            <a:r>
              <a:rPr spc="-5" dirty="0"/>
              <a:t>Page</a:t>
            </a:r>
            <a:r>
              <a:rPr spc="-90" dirty="0"/>
              <a:t> </a:t>
            </a:r>
            <a:fld id="{81D60167-4931-47E6-BA6A-407CBD079E47}" type="slidenum">
              <a:rPr spc="-5" dirty="0"/>
              <a:t>107</a:t>
            </a:fld>
            <a:endParaRPr spc="-5" dirty="0"/>
          </a:p>
        </p:txBody>
      </p:sp>
      <p:sp>
        <p:nvSpPr>
          <p:cNvPr id="7" name="object 7"/>
          <p:cNvSpPr txBox="1"/>
          <p:nvPr/>
        </p:nvSpPr>
        <p:spPr>
          <a:xfrm>
            <a:off x="7260081" y="4467733"/>
            <a:ext cx="1041400"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Set</a:t>
            </a:r>
            <a:r>
              <a:rPr sz="1800" b="1" spc="-100" dirty="0">
                <a:latin typeface="Calibri"/>
                <a:cs typeface="Calibri"/>
              </a:rPr>
              <a:t> </a:t>
            </a:r>
            <a:r>
              <a:rPr sz="1800" b="1" dirty="0">
                <a:latin typeface="Calibri"/>
                <a:cs typeface="Calibri"/>
              </a:rPr>
              <a:t>Screw</a:t>
            </a:r>
            <a:endParaRPr sz="1800">
              <a:latin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87450" y="2316479"/>
            <a:ext cx="6696709" cy="356171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70408" y="964946"/>
            <a:ext cx="7451725" cy="2336800"/>
          </a:xfrm>
          <a:prstGeom prst="rect">
            <a:avLst/>
          </a:prstGeom>
        </p:spPr>
        <p:txBody>
          <a:bodyPr vert="horz" wrap="square" lIns="0" tIns="0" rIns="0" bIns="0" rtlCol="0">
            <a:spAutoFit/>
          </a:bodyPr>
          <a:lstStyle/>
          <a:p>
            <a:pPr marL="123825">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55"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3825">
              <a:lnSpc>
                <a:spcPts val="1120"/>
              </a:lnSpc>
              <a:spcBef>
                <a:spcPts val="450"/>
              </a:spcBef>
            </a:pPr>
            <a:r>
              <a:rPr sz="1000" spc="-5" dirty="0">
                <a:solidFill>
                  <a:srgbClr val="6E6D6D"/>
                </a:solidFill>
                <a:latin typeface="Arial"/>
                <a:cs typeface="Arial"/>
              </a:rPr>
              <a:t>Co-Confidential</a:t>
            </a:r>
            <a:endParaRPr sz="1000">
              <a:latin typeface="Arial"/>
              <a:cs typeface="Arial"/>
            </a:endParaRPr>
          </a:p>
          <a:p>
            <a:pPr marL="12700" marR="5080">
              <a:lnSpc>
                <a:spcPts val="3220"/>
              </a:lnSpc>
              <a:spcBef>
                <a:spcPts val="145"/>
              </a:spcBef>
            </a:pPr>
            <a:r>
              <a:rPr sz="2800" u="heavy" spc="-705" dirty="0">
                <a:solidFill>
                  <a:srgbClr val="C00000"/>
                </a:solidFill>
                <a:latin typeface="Times New Roman"/>
                <a:cs typeface="Times New Roman"/>
              </a:rPr>
              <a:t> </a:t>
            </a:r>
            <a:r>
              <a:rPr sz="2800" b="1" u="heavy" spc="-5" dirty="0">
                <a:solidFill>
                  <a:srgbClr val="C00000"/>
                </a:solidFill>
                <a:latin typeface="Arial"/>
                <a:cs typeface="Arial"/>
              </a:rPr>
              <a:t>Chương 4 – Tổng quan về giao </a:t>
            </a:r>
            <a:r>
              <a:rPr sz="2800" b="1" u="heavy" dirty="0">
                <a:solidFill>
                  <a:srgbClr val="C00000"/>
                </a:solidFill>
                <a:latin typeface="Arial"/>
                <a:cs typeface="Arial"/>
              </a:rPr>
              <a:t>diện </a:t>
            </a:r>
            <a:r>
              <a:rPr sz="2800" b="1" u="heavy" spc="-5" dirty="0">
                <a:solidFill>
                  <a:srgbClr val="C00000"/>
                </a:solidFill>
                <a:latin typeface="Arial"/>
                <a:cs typeface="Arial"/>
              </a:rPr>
              <a:t>cho hệ  thống mang vác </a:t>
            </a:r>
            <a:r>
              <a:rPr sz="2800" b="1" u="heavy" dirty="0">
                <a:solidFill>
                  <a:srgbClr val="C00000"/>
                </a:solidFill>
                <a:latin typeface="Arial"/>
                <a:cs typeface="Arial"/>
              </a:rPr>
              <a:t>và chức </a:t>
            </a:r>
            <a:r>
              <a:rPr sz="2800" b="1" u="heavy" spc="-5" dirty="0">
                <a:solidFill>
                  <a:srgbClr val="C00000"/>
                </a:solidFill>
                <a:latin typeface="Arial"/>
                <a:cs typeface="Arial"/>
              </a:rPr>
              <a:t>năng </a:t>
            </a:r>
            <a:r>
              <a:rPr sz="2800" b="1" u="heavy" spc="5" dirty="0">
                <a:solidFill>
                  <a:srgbClr val="C00000"/>
                </a:solidFill>
                <a:latin typeface="Arial"/>
                <a:cs typeface="Arial"/>
              </a:rPr>
              <a:t>của</a:t>
            </a:r>
            <a:r>
              <a:rPr sz="2800" b="1" u="heavy" spc="-50" dirty="0">
                <a:solidFill>
                  <a:srgbClr val="C00000"/>
                </a:solidFill>
                <a:latin typeface="Arial"/>
                <a:cs typeface="Arial"/>
              </a:rPr>
              <a:t> </a:t>
            </a:r>
            <a:r>
              <a:rPr sz="2800" b="1" u="heavy" spc="-5" dirty="0">
                <a:solidFill>
                  <a:srgbClr val="C00000"/>
                </a:solidFill>
                <a:latin typeface="Arial"/>
                <a:cs typeface="Arial"/>
              </a:rPr>
              <a:t>chúng</a:t>
            </a:r>
            <a:endParaRPr sz="2800">
              <a:latin typeface="Arial"/>
              <a:cs typeface="Arial"/>
            </a:endParaRPr>
          </a:p>
          <a:p>
            <a:pPr marL="233679">
              <a:lnSpc>
                <a:spcPct val="100000"/>
              </a:lnSpc>
              <a:spcBef>
                <a:spcPts val="1780"/>
              </a:spcBef>
            </a:pPr>
            <a:r>
              <a:rPr sz="2400" b="1" spc="-50" dirty="0">
                <a:latin typeface="Arial"/>
                <a:cs typeface="Arial"/>
              </a:rPr>
              <a:t>Khối trên </a:t>
            </a:r>
            <a:r>
              <a:rPr sz="2400" b="1" spc="-60" dirty="0">
                <a:latin typeface="Arial"/>
                <a:cs typeface="Arial"/>
              </a:rPr>
              <a:t>Manpack</a:t>
            </a:r>
            <a:r>
              <a:rPr sz="2400" b="1" spc="-280" dirty="0">
                <a:latin typeface="Arial"/>
                <a:cs typeface="Arial"/>
              </a:rPr>
              <a:t> </a:t>
            </a:r>
            <a:r>
              <a:rPr sz="2400" b="1" spc="-5" dirty="0">
                <a:latin typeface="Arial"/>
                <a:cs typeface="Arial"/>
              </a:rPr>
              <a:t>(LEDs)</a:t>
            </a:r>
            <a:endParaRPr sz="2400">
              <a:latin typeface="Arial"/>
              <a:cs typeface="Arial"/>
            </a:endParaRPr>
          </a:p>
          <a:p>
            <a:pPr marL="149860">
              <a:lnSpc>
                <a:spcPct val="100000"/>
              </a:lnSpc>
              <a:spcBef>
                <a:spcPts val="960"/>
              </a:spcBef>
            </a:pPr>
            <a:r>
              <a:rPr sz="1200" dirty="0">
                <a:solidFill>
                  <a:srgbClr val="6E6D6D"/>
                </a:solidFill>
                <a:latin typeface="Arial"/>
                <a:cs typeface="Arial"/>
              </a:rPr>
              <a:t>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7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4986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7789" y="1917064"/>
            <a:ext cx="3421379" cy="162432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564890" y="344170"/>
            <a:ext cx="5445125" cy="542544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543559" y="2739263"/>
            <a:ext cx="2955290" cy="40449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5" name="object 5"/>
          <p:cNvSpPr txBox="1"/>
          <p:nvPr/>
        </p:nvSpPr>
        <p:spPr>
          <a:xfrm>
            <a:off x="8114538" y="2782951"/>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12</a:t>
            </a:r>
            <a:endParaRPr sz="1000">
              <a:latin typeface="Arial"/>
              <a:cs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8140" y="1412875"/>
            <a:ext cx="8505190" cy="29521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62000" y="434594"/>
            <a:ext cx="457200" cy="33985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92710" rIns="0" bIns="0" rtlCol="0">
            <a:spAutoFit/>
          </a:bodyPr>
          <a:lstStyle/>
          <a:p>
            <a:pPr marL="941069">
              <a:lnSpc>
                <a:spcPct val="100000"/>
              </a:lnSpc>
            </a:pPr>
            <a:r>
              <a:rPr sz="2400" b="1" spc="-50" dirty="0">
                <a:latin typeface="Arial"/>
                <a:cs typeface="Arial"/>
              </a:rPr>
              <a:t>Khối trên </a:t>
            </a:r>
            <a:r>
              <a:rPr sz="2400" b="1" spc="-60" dirty="0">
                <a:latin typeface="Arial"/>
                <a:cs typeface="Arial"/>
              </a:rPr>
              <a:t>Manpack </a:t>
            </a:r>
            <a:r>
              <a:rPr sz="2400" b="1" spc="-10" dirty="0">
                <a:latin typeface="Arial"/>
                <a:cs typeface="Arial"/>
              </a:rPr>
              <a:t>(Các </a:t>
            </a:r>
            <a:r>
              <a:rPr sz="2400" b="1" spc="-5" dirty="0">
                <a:latin typeface="Arial"/>
                <a:cs typeface="Arial"/>
              </a:rPr>
              <a:t>đầu </a:t>
            </a:r>
            <a:r>
              <a:rPr sz="2400" b="1" dirty="0">
                <a:latin typeface="Arial"/>
                <a:cs typeface="Arial"/>
              </a:rPr>
              <a:t>nối</a:t>
            </a:r>
            <a:r>
              <a:rPr sz="2400" b="1" spc="-160" dirty="0">
                <a:latin typeface="Arial"/>
                <a:cs typeface="Arial"/>
              </a:rPr>
              <a:t> </a:t>
            </a:r>
            <a:r>
              <a:rPr sz="2400" b="1" spc="-10" dirty="0">
                <a:latin typeface="Arial"/>
                <a:cs typeface="Arial"/>
              </a:rPr>
              <a:t>dây)</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13</a:t>
            </a:fld>
            <a:endParaRPr spc="-5"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39339" y="129539"/>
            <a:ext cx="4441190" cy="286829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32230" y="2997835"/>
            <a:ext cx="6832600" cy="30226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14</a:t>
            </a:fld>
            <a:endParaRPr spc="-5"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1604" y="1391285"/>
            <a:ext cx="8973185" cy="22053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7200" y="481837"/>
            <a:ext cx="457200" cy="33985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39954" rIns="0" bIns="0" rtlCol="0">
            <a:spAutoFit/>
          </a:bodyPr>
          <a:lstStyle/>
          <a:p>
            <a:pPr marL="381000">
              <a:lnSpc>
                <a:spcPct val="100000"/>
              </a:lnSpc>
            </a:pPr>
            <a:r>
              <a:rPr sz="2400" b="1" spc="-5" dirty="0">
                <a:latin typeface="Arial"/>
                <a:cs typeface="Arial"/>
              </a:rPr>
              <a:t>Phần dưới Manpack (Phía</a:t>
            </a:r>
            <a:r>
              <a:rPr sz="2400" b="1" spc="10" dirty="0">
                <a:latin typeface="Arial"/>
                <a:cs typeface="Arial"/>
              </a:rPr>
              <a:t> </a:t>
            </a:r>
            <a:r>
              <a:rPr sz="2400" b="1" spc="-5" dirty="0">
                <a:latin typeface="Arial"/>
                <a:cs typeface="Arial"/>
              </a:rPr>
              <a:t>trước)</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15</a:t>
            </a:fld>
            <a:endParaRPr spc="-5"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0730" y="117475"/>
            <a:ext cx="7581900" cy="27559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763395" y="2917189"/>
            <a:ext cx="5586095" cy="3104514"/>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16</a:t>
            </a:fld>
            <a:endParaRPr spc="-5"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2230" y="476884"/>
            <a:ext cx="6756400" cy="54102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17</a:t>
            </a:fld>
            <a:endParaRPr spc="-5"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10129" y="1269364"/>
            <a:ext cx="4483100" cy="46101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7200" y="803401"/>
            <a:ext cx="457200" cy="33985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461517" rIns="0" bIns="0" rtlCol="0">
            <a:spAutoFit/>
          </a:bodyPr>
          <a:lstStyle/>
          <a:p>
            <a:pPr marL="381000">
              <a:lnSpc>
                <a:spcPct val="100000"/>
              </a:lnSpc>
            </a:pPr>
            <a:r>
              <a:rPr sz="2400" b="1" spc="-5" dirty="0">
                <a:latin typeface="Arial"/>
                <a:cs typeface="Arial"/>
              </a:rPr>
              <a:t>Chân cắm ra </a:t>
            </a:r>
            <a:r>
              <a:rPr sz="2400" b="1" dirty="0">
                <a:latin typeface="Arial"/>
                <a:cs typeface="Arial"/>
              </a:rPr>
              <a:t>ngoài cho </a:t>
            </a:r>
            <a:r>
              <a:rPr sz="2400" b="1" spc="-5" dirty="0">
                <a:latin typeface="Arial"/>
                <a:cs typeface="Arial"/>
              </a:rPr>
              <a:t>Ext DC &amp;</a:t>
            </a:r>
            <a:r>
              <a:rPr sz="2400" b="1" spc="-55" dirty="0">
                <a:latin typeface="Arial"/>
                <a:cs typeface="Arial"/>
              </a:rPr>
              <a:t> </a:t>
            </a:r>
            <a:r>
              <a:rPr sz="2400" b="1" spc="-5" dirty="0">
                <a:latin typeface="Arial"/>
                <a:cs typeface="Arial"/>
              </a:rPr>
              <a:t>Console</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18</a:t>
            </a:fld>
            <a:endParaRPr spc="-5"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575" y="2060575"/>
            <a:ext cx="8802370" cy="222948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57200" y="803401"/>
            <a:ext cx="457200" cy="339851"/>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461517" rIns="0" bIns="0" rtlCol="0">
            <a:spAutoFit/>
          </a:bodyPr>
          <a:lstStyle/>
          <a:p>
            <a:pPr marL="381000">
              <a:lnSpc>
                <a:spcPct val="100000"/>
              </a:lnSpc>
            </a:pPr>
            <a:r>
              <a:rPr sz="2400" b="1" spc="-5" dirty="0">
                <a:latin typeface="Arial"/>
                <a:cs typeface="Arial"/>
              </a:rPr>
              <a:t>Phần dưới Manpack (Phía</a:t>
            </a:r>
            <a:r>
              <a:rPr sz="2400" b="1" spc="15" dirty="0">
                <a:latin typeface="Arial"/>
                <a:cs typeface="Arial"/>
              </a:rPr>
              <a:t> </a:t>
            </a:r>
            <a:r>
              <a:rPr sz="2400" b="1" spc="-5" dirty="0">
                <a:latin typeface="Arial"/>
                <a:cs typeface="Arial"/>
              </a:rPr>
              <a:t>sau)</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19</a:t>
            </a:fld>
            <a:endParaRPr spc="-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691" y="309880"/>
            <a:ext cx="8230616" cy="830997"/>
          </a:xfrm>
          <a:prstGeom prst="rect">
            <a:avLst/>
          </a:prstGeom>
        </p:spPr>
        <p:txBody>
          <a:bodyPr vert="horz" wrap="square" lIns="0" tIns="0" rIns="0" bIns="0" rtlCol="0">
            <a:spAutoFit/>
          </a:bodyPr>
          <a:lstStyle/>
          <a:p>
            <a:pPr marL="100965">
              <a:lnSpc>
                <a:spcPct val="100000"/>
              </a:lnSpc>
            </a:pPr>
            <a:r>
              <a:rPr sz="5400" b="1" spc="-10" dirty="0" err="1">
                <a:solidFill>
                  <a:srgbClr val="C0504D"/>
                </a:solidFill>
                <a:latin typeface="Arial"/>
                <a:cs typeface="Arial"/>
              </a:rPr>
              <a:t>Nội</a:t>
            </a:r>
            <a:r>
              <a:rPr sz="5400" b="1" spc="-10" dirty="0">
                <a:solidFill>
                  <a:srgbClr val="C0504D"/>
                </a:solidFill>
                <a:latin typeface="Arial"/>
                <a:cs typeface="Arial"/>
              </a:rPr>
              <a:t> </a:t>
            </a:r>
            <a:r>
              <a:rPr sz="5400" b="1" dirty="0">
                <a:solidFill>
                  <a:srgbClr val="C0504D"/>
                </a:solidFill>
                <a:latin typeface="Arial"/>
                <a:cs typeface="Arial"/>
              </a:rPr>
              <a:t>dung</a:t>
            </a:r>
            <a:endParaRPr sz="5400" dirty="0">
              <a:latin typeface="Arial"/>
              <a:cs typeface="Arial"/>
            </a:endParaRPr>
          </a:p>
        </p:txBody>
      </p:sp>
      <p:sp>
        <p:nvSpPr>
          <p:cNvPr id="3" name="object 3"/>
          <p:cNvSpPr txBox="1"/>
          <p:nvPr/>
        </p:nvSpPr>
        <p:spPr>
          <a:xfrm>
            <a:off x="266191" y="1495805"/>
            <a:ext cx="8044815" cy="3257302"/>
          </a:xfrm>
          <a:prstGeom prst="rect">
            <a:avLst/>
          </a:prstGeom>
        </p:spPr>
        <p:txBody>
          <a:bodyPr vert="horz" wrap="square" lIns="0" tIns="0" rIns="0" bIns="0" rtlCol="0">
            <a:spAutoFit/>
          </a:bodyPr>
          <a:lstStyle/>
          <a:p>
            <a:pPr indent="117475">
              <a:lnSpc>
                <a:spcPts val="2350"/>
              </a:lnSpc>
              <a:buChar char="•"/>
              <a:tabLst>
                <a:tab pos="171450" algn="l"/>
              </a:tabLst>
            </a:pPr>
            <a:r>
              <a:rPr sz="2000" dirty="0">
                <a:latin typeface="Arial"/>
                <a:cs typeface="Arial"/>
              </a:rPr>
              <a:t>Chương 1– Giới </a:t>
            </a:r>
            <a:r>
              <a:rPr sz="2000" spc="-5" dirty="0">
                <a:latin typeface="Arial"/>
                <a:cs typeface="Arial"/>
              </a:rPr>
              <a:t>thiệu </a:t>
            </a:r>
            <a:r>
              <a:rPr sz="2000" spc="-10" dirty="0">
                <a:latin typeface="Arial"/>
                <a:cs typeface="Arial"/>
              </a:rPr>
              <a:t>hệ </a:t>
            </a:r>
            <a:r>
              <a:rPr sz="2000" spc="-5" dirty="0">
                <a:latin typeface="Arial"/>
                <a:cs typeface="Arial"/>
              </a:rPr>
              <a:t>thống mang</a:t>
            </a:r>
            <a:r>
              <a:rPr sz="2000" dirty="0">
                <a:latin typeface="Arial"/>
                <a:cs typeface="Arial"/>
              </a:rPr>
              <a:t> </a:t>
            </a:r>
            <a:r>
              <a:rPr sz="2000" spc="-5" dirty="0">
                <a:latin typeface="Arial"/>
                <a:cs typeface="Arial"/>
              </a:rPr>
              <a:t>vác</a:t>
            </a:r>
            <a:endParaRPr sz="2000" dirty="0">
              <a:latin typeface="Arial"/>
              <a:cs typeface="Arial"/>
            </a:endParaRPr>
          </a:p>
          <a:p>
            <a:pPr marL="0" lvl="1" indent="117475">
              <a:lnSpc>
                <a:spcPts val="2300"/>
              </a:lnSpc>
              <a:buChar char="•"/>
              <a:tabLst>
                <a:tab pos="241935" algn="l"/>
              </a:tabLst>
            </a:pPr>
            <a:r>
              <a:rPr sz="2000" dirty="0">
                <a:latin typeface="Arial"/>
                <a:cs typeface="Arial"/>
              </a:rPr>
              <a:t>Chương 2 – Giới </a:t>
            </a:r>
            <a:r>
              <a:rPr sz="2000" spc="-5" dirty="0">
                <a:latin typeface="Arial"/>
                <a:cs typeface="Arial"/>
              </a:rPr>
              <a:t>thiệu </a:t>
            </a:r>
            <a:r>
              <a:rPr sz="2000" spc="-15" dirty="0">
                <a:latin typeface="Arial"/>
                <a:cs typeface="Arial"/>
              </a:rPr>
              <a:t>về </a:t>
            </a:r>
            <a:r>
              <a:rPr sz="2000" dirty="0">
                <a:latin typeface="Arial"/>
                <a:cs typeface="Arial"/>
              </a:rPr>
              <a:t>hệ </a:t>
            </a:r>
            <a:r>
              <a:rPr sz="2000" spc="-5" dirty="0">
                <a:latin typeface="Arial"/>
                <a:cs typeface="Arial"/>
              </a:rPr>
              <a:t>thống Manpack</a:t>
            </a:r>
            <a:r>
              <a:rPr sz="2000" spc="15" dirty="0">
                <a:latin typeface="Arial"/>
                <a:cs typeface="Arial"/>
              </a:rPr>
              <a:t> </a:t>
            </a:r>
            <a:r>
              <a:rPr sz="2000" dirty="0">
                <a:latin typeface="Arial"/>
                <a:cs typeface="Arial"/>
              </a:rPr>
              <a:t>Sub</a:t>
            </a:r>
          </a:p>
          <a:p>
            <a:pPr indent="117475">
              <a:lnSpc>
                <a:spcPts val="2300"/>
              </a:lnSpc>
              <a:buChar char="•"/>
              <a:tabLst>
                <a:tab pos="171450" algn="l"/>
              </a:tabLst>
            </a:pPr>
            <a:r>
              <a:rPr sz="2000" dirty="0">
                <a:latin typeface="Arial"/>
                <a:cs typeface="Arial"/>
              </a:rPr>
              <a:t>Chương 3 – Chức năng cơ bản của </a:t>
            </a:r>
            <a:r>
              <a:rPr sz="2000" spc="-10" dirty="0">
                <a:latin typeface="Arial"/>
                <a:cs typeface="Arial"/>
              </a:rPr>
              <a:t>hệ </a:t>
            </a:r>
            <a:r>
              <a:rPr sz="2000" spc="-5" dirty="0">
                <a:latin typeface="Arial"/>
                <a:cs typeface="Arial"/>
              </a:rPr>
              <a:t>thống Manpack</a:t>
            </a:r>
            <a:r>
              <a:rPr sz="2000" spc="-15" dirty="0">
                <a:latin typeface="Arial"/>
                <a:cs typeface="Arial"/>
              </a:rPr>
              <a:t> </a:t>
            </a:r>
            <a:r>
              <a:rPr sz="2000" spc="-5" dirty="0">
                <a:latin typeface="Arial"/>
                <a:cs typeface="Arial"/>
              </a:rPr>
              <a:t>Sub</a:t>
            </a:r>
            <a:endParaRPr sz="2000" dirty="0">
              <a:latin typeface="Arial"/>
              <a:cs typeface="Arial"/>
            </a:endParaRPr>
          </a:p>
          <a:p>
            <a:pPr marR="83820" indent="117475">
              <a:lnSpc>
                <a:spcPts val="2290"/>
              </a:lnSpc>
              <a:spcBef>
                <a:spcPts val="120"/>
              </a:spcBef>
              <a:buChar char="•"/>
              <a:tabLst>
                <a:tab pos="171450" algn="l"/>
              </a:tabLst>
            </a:pPr>
            <a:r>
              <a:rPr sz="2000" dirty="0">
                <a:latin typeface="Arial"/>
                <a:cs typeface="Arial"/>
              </a:rPr>
              <a:t>Chương 4 – Tổng </a:t>
            </a:r>
            <a:r>
              <a:rPr sz="2000" spc="-5" dirty="0">
                <a:latin typeface="Arial"/>
                <a:cs typeface="Arial"/>
              </a:rPr>
              <a:t>quan về </a:t>
            </a:r>
            <a:r>
              <a:rPr sz="2000" dirty="0">
                <a:latin typeface="Arial"/>
                <a:cs typeface="Arial"/>
              </a:rPr>
              <a:t>giao diện cho hệ </a:t>
            </a:r>
            <a:r>
              <a:rPr sz="2000" spc="-5" dirty="0">
                <a:latin typeface="Arial"/>
                <a:cs typeface="Arial"/>
              </a:rPr>
              <a:t>thống </a:t>
            </a:r>
            <a:r>
              <a:rPr sz="2000" dirty="0">
                <a:latin typeface="Arial"/>
                <a:cs typeface="Arial"/>
              </a:rPr>
              <a:t>mang </a:t>
            </a:r>
            <a:r>
              <a:rPr sz="2000" spc="-5" dirty="0">
                <a:latin typeface="Arial"/>
                <a:cs typeface="Arial"/>
              </a:rPr>
              <a:t>vác </a:t>
            </a:r>
            <a:r>
              <a:rPr sz="2000" spc="-10" dirty="0">
                <a:latin typeface="Arial"/>
                <a:cs typeface="Arial"/>
              </a:rPr>
              <a:t>và </a:t>
            </a:r>
            <a:r>
              <a:rPr sz="2000" dirty="0">
                <a:latin typeface="Arial"/>
                <a:cs typeface="Arial"/>
              </a:rPr>
              <a:t>chức  năng </a:t>
            </a:r>
            <a:r>
              <a:rPr sz="2000" spc="5" dirty="0">
                <a:latin typeface="Arial"/>
                <a:cs typeface="Arial"/>
              </a:rPr>
              <a:t>của</a:t>
            </a:r>
            <a:r>
              <a:rPr sz="2000" spc="-120" dirty="0">
                <a:latin typeface="Arial"/>
                <a:cs typeface="Arial"/>
              </a:rPr>
              <a:t> </a:t>
            </a:r>
            <a:r>
              <a:rPr sz="2000" dirty="0">
                <a:latin typeface="Arial"/>
                <a:cs typeface="Arial"/>
              </a:rPr>
              <a:t>chúng</a:t>
            </a:r>
          </a:p>
          <a:p>
            <a:pPr indent="117475">
              <a:lnSpc>
                <a:spcPts val="2200"/>
              </a:lnSpc>
              <a:buChar char="•"/>
              <a:tabLst>
                <a:tab pos="171450" algn="l"/>
              </a:tabLst>
            </a:pPr>
            <a:r>
              <a:rPr sz="2000" dirty="0">
                <a:latin typeface="Arial"/>
                <a:cs typeface="Arial"/>
              </a:rPr>
              <a:t>Chương 5 – Xem xét tính an</a:t>
            </a:r>
            <a:r>
              <a:rPr sz="2000" spc="-100" dirty="0">
                <a:latin typeface="Arial"/>
                <a:cs typeface="Arial"/>
              </a:rPr>
              <a:t> </a:t>
            </a:r>
            <a:r>
              <a:rPr sz="2000" dirty="0">
                <a:latin typeface="Arial"/>
                <a:cs typeface="Arial"/>
              </a:rPr>
              <a:t>toàn</a:t>
            </a:r>
          </a:p>
          <a:p>
            <a:pPr indent="117475">
              <a:lnSpc>
                <a:spcPts val="2300"/>
              </a:lnSpc>
              <a:buChar char="•"/>
              <a:tabLst>
                <a:tab pos="171450" algn="l"/>
              </a:tabLst>
            </a:pPr>
            <a:r>
              <a:rPr sz="2000" dirty="0">
                <a:latin typeface="Arial"/>
                <a:cs typeface="Arial"/>
              </a:rPr>
              <a:t>Chương 6 – Qui </a:t>
            </a:r>
            <a:r>
              <a:rPr sz="2000" spc="-5" dirty="0">
                <a:latin typeface="Arial"/>
                <a:cs typeface="Arial"/>
              </a:rPr>
              <a:t>trình lắp </a:t>
            </a:r>
            <a:r>
              <a:rPr sz="2000" dirty="0">
                <a:latin typeface="Arial"/>
                <a:cs typeface="Arial"/>
              </a:rPr>
              <a:t>ghép </a:t>
            </a:r>
            <a:r>
              <a:rPr sz="2000" spc="-5" dirty="0">
                <a:latin typeface="Arial"/>
                <a:cs typeface="Arial"/>
              </a:rPr>
              <a:t>và tháo </a:t>
            </a:r>
            <a:r>
              <a:rPr sz="2000" spc="5" dirty="0">
                <a:latin typeface="Arial"/>
                <a:cs typeface="Arial"/>
              </a:rPr>
              <a:t>rời </a:t>
            </a:r>
            <a:r>
              <a:rPr sz="2000" spc="-5" dirty="0">
                <a:latin typeface="Arial"/>
                <a:cs typeface="Arial"/>
              </a:rPr>
              <a:t>hệ thống </a:t>
            </a:r>
            <a:r>
              <a:rPr sz="2000" dirty="0">
                <a:latin typeface="Arial"/>
                <a:cs typeface="Arial"/>
              </a:rPr>
              <a:t>mang </a:t>
            </a:r>
            <a:r>
              <a:rPr sz="2000" spc="-5" dirty="0">
                <a:latin typeface="Arial"/>
                <a:cs typeface="Arial"/>
              </a:rPr>
              <a:t>vác</a:t>
            </a:r>
            <a:endParaRPr sz="2000" dirty="0">
              <a:latin typeface="Arial"/>
              <a:cs typeface="Arial"/>
            </a:endParaRPr>
          </a:p>
          <a:p>
            <a:pPr indent="117475">
              <a:lnSpc>
                <a:spcPts val="2300"/>
              </a:lnSpc>
              <a:buChar char="•"/>
              <a:tabLst>
                <a:tab pos="171450" algn="l"/>
              </a:tabLst>
            </a:pPr>
            <a:r>
              <a:rPr sz="2000" dirty="0">
                <a:latin typeface="Arial"/>
                <a:cs typeface="Arial"/>
              </a:rPr>
              <a:t>Chương 7 – Giới </a:t>
            </a:r>
            <a:r>
              <a:rPr sz="2000" spc="-5" dirty="0">
                <a:latin typeface="Arial"/>
                <a:cs typeface="Arial"/>
              </a:rPr>
              <a:t>thiệuv </a:t>
            </a:r>
            <a:r>
              <a:rPr sz="2000" dirty="0">
                <a:latin typeface="Arial"/>
                <a:cs typeface="Arial"/>
              </a:rPr>
              <a:t>ề quá trình </a:t>
            </a:r>
            <a:r>
              <a:rPr sz="2000" spc="-5" dirty="0">
                <a:latin typeface="Arial"/>
                <a:cs typeface="Arial"/>
              </a:rPr>
              <a:t>hoạt </a:t>
            </a:r>
            <a:r>
              <a:rPr sz="2000" dirty="0">
                <a:latin typeface="Arial"/>
                <a:cs typeface="Arial"/>
              </a:rPr>
              <a:t>động </a:t>
            </a:r>
            <a:r>
              <a:rPr sz="2000" spc="-5" dirty="0">
                <a:latin typeface="Arial"/>
                <a:cs typeface="Arial"/>
              </a:rPr>
              <a:t>của </a:t>
            </a:r>
            <a:r>
              <a:rPr sz="2000" spc="-10" dirty="0">
                <a:latin typeface="Arial"/>
                <a:cs typeface="Arial"/>
              </a:rPr>
              <a:t>hệ </a:t>
            </a:r>
            <a:r>
              <a:rPr sz="2000" spc="-5" dirty="0">
                <a:latin typeface="Arial"/>
                <a:cs typeface="Arial"/>
              </a:rPr>
              <a:t>thống mang</a:t>
            </a:r>
            <a:r>
              <a:rPr sz="2000" spc="10" dirty="0">
                <a:latin typeface="Arial"/>
                <a:cs typeface="Arial"/>
              </a:rPr>
              <a:t> </a:t>
            </a:r>
            <a:r>
              <a:rPr sz="2000" spc="-5" dirty="0">
                <a:latin typeface="Arial"/>
                <a:cs typeface="Arial"/>
              </a:rPr>
              <a:t>vác</a:t>
            </a:r>
            <a:endParaRPr sz="2000" dirty="0">
              <a:latin typeface="Arial"/>
              <a:cs typeface="Arial"/>
            </a:endParaRPr>
          </a:p>
          <a:p>
            <a:pPr indent="117475">
              <a:lnSpc>
                <a:spcPts val="2305"/>
              </a:lnSpc>
              <a:buChar char="•"/>
              <a:tabLst>
                <a:tab pos="171450" algn="l"/>
              </a:tabLst>
            </a:pPr>
            <a:r>
              <a:rPr sz="2000" dirty="0">
                <a:latin typeface="Arial"/>
                <a:cs typeface="Arial"/>
              </a:rPr>
              <a:t>Chương 8 - </a:t>
            </a:r>
            <a:r>
              <a:rPr sz="2000" spc="-5" dirty="0">
                <a:latin typeface="Arial"/>
                <a:cs typeface="Arial"/>
              </a:rPr>
              <a:t>Thực </a:t>
            </a:r>
            <a:r>
              <a:rPr sz="2000" dirty="0">
                <a:latin typeface="Arial"/>
                <a:cs typeface="Arial"/>
              </a:rPr>
              <a:t>hành </a:t>
            </a:r>
            <a:r>
              <a:rPr sz="2000" spc="-5" dirty="0">
                <a:latin typeface="Arial"/>
                <a:cs typeface="Arial"/>
              </a:rPr>
              <a:t>bảo</a:t>
            </a:r>
            <a:r>
              <a:rPr sz="2000" spc="-70" dirty="0">
                <a:latin typeface="Arial"/>
                <a:cs typeface="Arial"/>
              </a:rPr>
              <a:t> </a:t>
            </a:r>
            <a:r>
              <a:rPr sz="2000" dirty="0">
                <a:latin typeface="Arial"/>
                <a:cs typeface="Arial"/>
              </a:rPr>
              <a:t>dưỡng</a:t>
            </a:r>
          </a:p>
          <a:p>
            <a:pPr indent="117475">
              <a:lnSpc>
                <a:spcPts val="2300"/>
              </a:lnSpc>
              <a:buChar char="•"/>
              <a:tabLst>
                <a:tab pos="171450" algn="l"/>
              </a:tabLst>
            </a:pPr>
            <a:r>
              <a:rPr sz="2000" dirty="0">
                <a:latin typeface="Arial"/>
                <a:cs typeface="Arial"/>
              </a:rPr>
              <a:t>Chương 9 - Cách ly sự </a:t>
            </a:r>
            <a:r>
              <a:rPr sz="2000" spc="-5" dirty="0">
                <a:latin typeface="Arial"/>
                <a:cs typeface="Arial"/>
              </a:rPr>
              <a:t>cố </a:t>
            </a:r>
            <a:r>
              <a:rPr sz="2000" dirty="0">
                <a:latin typeface="Arial"/>
                <a:cs typeface="Arial"/>
              </a:rPr>
              <a:t>và khắc </a:t>
            </a:r>
            <a:r>
              <a:rPr sz="2000" spc="-5" dirty="0">
                <a:latin typeface="Arial"/>
                <a:cs typeface="Arial"/>
              </a:rPr>
              <a:t>phục </a:t>
            </a:r>
            <a:r>
              <a:rPr sz="2000" dirty="0">
                <a:latin typeface="Arial"/>
                <a:cs typeface="Arial"/>
              </a:rPr>
              <a:t>sự cố cơ</a:t>
            </a:r>
            <a:r>
              <a:rPr sz="2000" spc="-85" dirty="0">
                <a:latin typeface="Arial"/>
                <a:cs typeface="Arial"/>
              </a:rPr>
              <a:t> </a:t>
            </a:r>
            <a:r>
              <a:rPr sz="2000" spc="-5" dirty="0">
                <a:latin typeface="Arial"/>
                <a:cs typeface="Arial"/>
              </a:rPr>
              <a:t>bản</a:t>
            </a:r>
            <a:endParaRPr sz="2000" dirty="0">
              <a:latin typeface="Arial"/>
              <a:cs typeface="Arial"/>
            </a:endParaRPr>
          </a:p>
          <a:p>
            <a:pPr indent="117475">
              <a:lnSpc>
                <a:spcPts val="2345"/>
              </a:lnSpc>
              <a:buChar char="•"/>
              <a:tabLst>
                <a:tab pos="171450" algn="l"/>
              </a:tabLst>
            </a:pPr>
            <a:r>
              <a:rPr sz="2000" dirty="0">
                <a:latin typeface="Arial"/>
                <a:cs typeface="Arial"/>
              </a:rPr>
              <a:t>Chương 10 - Q &amp;</a:t>
            </a:r>
            <a:r>
              <a:rPr sz="2000" spc="-100" dirty="0">
                <a:latin typeface="Arial"/>
                <a:cs typeface="Arial"/>
              </a:rPr>
              <a:t> </a:t>
            </a:r>
            <a:r>
              <a:rPr sz="2000" dirty="0">
                <a:latin typeface="Arial"/>
                <a:cs typeface="Arial"/>
              </a:rPr>
              <a:t>A</a:t>
            </a:r>
          </a:p>
        </p:txBody>
      </p:sp>
      <p:sp>
        <p:nvSpPr>
          <p:cNvPr id="4" name="object 4"/>
          <p:cNvSpPr txBox="1"/>
          <p:nvPr/>
        </p:nvSpPr>
        <p:spPr>
          <a:xfrm>
            <a:off x="542036" y="5918911"/>
            <a:ext cx="2955290" cy="40322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5" name="object 5"/>
          <p:cNvSpPr txBox="1"/>
          <p:nvPr/>
        </p:nvSpPr>
        <p:spPr>
          <a:xfrm>
            <a:off x="8184642" y="5962599"/>
            <a:ext cx="42672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2</a:t>
            </a:r>
            <a:endParaRPr sz="1000">
              <a:latin typeface="Arial"/>
              <a:cs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39825" y="189229"/>
            <a:ext cx="6934200" cy="26035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395730" y="2781300"/>
            <a:ext cx="6578600" cy="323850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55"/>
              </a:lnSpc>
            </a:pPr>
            <a:r>
              <a:rPr spc="-5" dirty="0"/>
              <a:t>Page</a:t>
            </a:r>
            <a:r>
              <a:rPr spc="-90" dirty="0"/>
              <a:t> </a:t>
            </a:r>
            <a:fld id="{81D60167-4931-47E6-BA6A-407CBD079E47}" type="slidenum">
              <a:rPr spc="-5" dirty="0"/>
              <a:t>20</a:t>
            </a:fld>
            <a:endParaRPr spc="-5"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0965">
              <a:lnSpc>
                <a:spcPct val="100000"/>
              </a:lnSpc>
            </a:pPr>
            <a:r>
              <a:rPr sz="2800" u="heavy" spc="-705" dirty="0">
                <a:solidFill>
                  <a:srgbClr val="C00000"/>
                </a:solidFill>
                <a:latin typeface="Times New Roman"/>
                <a:cs typeface="Times New Roman"/>
              </a:rPr>
              <a:t> </a:t>
            </a:r>
            <a:r>
              <a:rPr sz="2800" b="1" u="heavy" spc="-5" dirty="0">
                <a:solidFill>
                  <a:srgbClr val="C00000"/>
                </a:solidFill>
                <a:latin typeface="Arial"/>
                <a:cs typeface="Arial"/>
              </a:rPr>
              <a:t>Chương 5 – Xem xét tính an</a:t>
            </a:r>
            <a:r>
              <a:rPr sz="2800" b="1" u="heavy" spc="10" dirty="0">
                <a:solidFill>
                  <a:srgbClr val="C00000"/>
                </a:solidFill>
                <a:latin typeface="Arial"/>
                <a:cs typeface="Arial"/>
              </a:rPr>
              <a:t> </a:t>
            </a:r>
            <a:r>
              <a:rPr sz="2800" b="1" u="heavy" spc="-5" dirty="0">
                <a:solidFill>
                  <a:srgbClr val="C00000"/>
                </a:solidFill>
                <a:latin typeface="Arial"/>
                <a:cs typeface="Arial"/>
              </a:rPr>
              <a:t>toàn</a:t>
            </a:r>
            <a:endParaRPr sz="2800">
              <a:latin typeface="Arial"/>
              <a:cs typeface="Arial"/>
            </a:endParaRPr>
          </a:p>
        </p:txBody>
      </p:sp>
      <p:sp>
        <p:nvSpPr>
          <p:cNvPr id="3" name="object 3"/>
          <p:cNvSpPr/>
          <p:nvPr/>
        </p:nvSpPr>
        <p:spPr>
          <a:xfrm>
            <a:off x="486155" y="977138"/>
            <a:ext cx="457200" cy="339851"/>
          </a:xfrm>
          <a:prstGeom prst="rect">
            <a:avLst/>
          </a:prstGeom>
          <a:blipFill>
            <a:blip r:embed="rId2" cstate="print"/>
            <a:stretch>
              <a:fillRect/>
            </a:stretch>
          </a:blipFill>
        </p:spPr>
        <p:txBody>
          <a:bodyPr wrap="square" lIns="0" tIns="0" rIns="0" bIns="0" rtlCol="0"/>
          <a:lstStyle/>
          <a:p>
            <a:endParaRPr/>
          </a:p>
        </p:txBody>
      </p:sp>
      <p:sp>
        <p:nvSpPr>
          <p:cNvPr id="4" name="object 4"/>
          <p:cNvSpPr txBox="1"/>
          <p:nvPr/>
        </p:nvSpPr>
        <p:spPr>
          <a:xfrm>
            <a:off x="863600" y="945134"/>
            <a:ext cx="2990850" cy="365760"/>
          </a:xfrm>
          <a:prstGeom prst="rect">
            <a:avLst/>
          </a:prstGeom>
        </p:spPr>
        <p:txBody>
          <a:bodyPr vert="horz" wrap="square" lIns="0" tIns="0" rIns="0" bIns="0" rtlCol="0">
            <a:spAutoFit/>
          </a:bodyPr>
          <a:lstStyle/>
          <a:p>
            <a:pPr marL="12700">
              <a:lnSpc>
                <a:spcPct val="100000"/>
              </a:lnSpc>
            </a:pPr>
            <a:r>
              <a:rPr sz="2400" b="1" spc="-5" dirty="0">
                <a:latin typeface="Arial"/>
                <a:cs typeface="Arial"/>
              </a:rPr>
              <a:t>Phòng </a:t>
            </a:r>
            <a:r>
              <a:rPr sz="2400" b="1" dirty="0">
                <a:latin typeface="Arial"/>
                <a:cs typeface="Arial"/>
              </a:rPr>
              <a:t>ngừa </a:t>
            </a:r>
            <a:r>
              <a:rPr sz="2400" b="1" spc="-5" dirty="0">
                <a:latin typeface="Arial"/>
                <a:cs typeface="Arial"/>
              </a:rPr>
              <a:t>an</a:t>
            </a:r>
            <a:r>
              <a:rPr sz="2400" b="1" spc="-70" dirty="0">
                <a:latin typeface="Arial"/>
                <a:cs typeface="Arial"/>
              </a:rPr>
              <a:t> </a:t>
            </a:r>
            <a:r>
              <a:rPr sz="2400" b="1" dirty="0">
                <a:latin typeface="Arial"/>
                <a:cs typeface="Arial"/>
              </a:rPr>
              <a:t>toàn</a:t>
            </a:r>
            <a:endParaRPr sz="2400">
              <a:latin typeface="Arial"/>
              <a:cs typeface="Arial"/>
            </a:endParaRPr>
          </a:p>
        </p:txBody>
      </p:sp>
      <p:sp>
        <p:nvSpPr>
          <p:cNvPr id="5" name="object 5"/>
          <p:cNvSpPr/>
          <p:nvPr/>
        </p:nvSpPr>
        <p:spPr>
          <a:xfrm>
            <a:off x="486155" y="1701038"/>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6155" y="2792602"/>
            <a:ext cx="338328" cy="256032"/>
          </a:xfrm>
          <a:prstGeom prst="rect">
            <a:avLst/>
          </a:prstGeom>
          <a:blipFill>
            <a:blip r:embed="rId3" cstate="print"/>
            <a:stretch>
              <a:fillRect/>
            </a:stretch>
          </a:blipFill>
        </p:spPr>
        <p:txBody>
          <a:bodyPr wrap="square" lIns="0" tIns="0" rIns="0" bIns="0" rtlCol="0"/>
          <a:lstStyle/>
          <a:p>
            <a:endParaRPr/>
          </a:p>
        </p:txBody>
      </p:sp>
      <p:sp>
        <p:nvSpPr>
          <p:cNvPr id="7" name="object 7"/>
          <p:cNvSpPr txBox="1"/>
          <p:nvPr/>
        </p:nvSpPr>
        <p:spPr>
          <a:xfrm>
            <a:off x="759968" y="1689354"/>
            <a:ext cx="7822565" cy="1365250"/>
          </a:xfrm>
          <a:prstGeom prst="rect">
            <a:avLst/>
          </a:prstGeom>
        </p:spPr>
        <p:txBody>
          <a:bodyPr vert="horz" wrap="square" lIns="0" tIns="0" rIns="0" bIns="0" rtlCol="0">
            <a:spAutoFit/>
          </a:bodyPr>
          <a:lstStyle/>
          <a:p>
            <a:pPr marL="12700" marR="5080">
              <a:lnSpc>
                <a:spcPts val="2140"/>
              </a:lnSpc>
            </a:pPr>
            <a:r>
              <a:rPr sz="1800" spc="-5" dirty="0">
                <a:latin typeface="Arial"/>
                <a:cs typeface="Arial"/>
              </a:rPr>
              <a:t>Như </a:t>
            </a:r>
            <a:r>
              <a:rPr sz="1800" dirty="0">
                <a:latin typeface="Arial"/>
                <a:cs typeface="Arial"/>
              </a:rPr>
              <a:t>bất </a:t>
            </a:r>
            <a:r>
              <a:rPr sz="1800" spc="5" dirty="0">
                <a:latin typeface="Arial"/>
                <a:cs typeface="Arial"/>
              </a:rPr>
              <a:t>kỳ </a:t>
            </a:r>
            <a:r>
              <a:rPr sz="1800" dirty="0">
                <a:latin typeface="Arial"/>
                <a:cs typeface="Arial"/>
              </a:rPr>
              <a:t>trường hợp </a:t>
            </a:r>
            <a:r>
              <a:rPr sz="1800" spc="-5" dirty="0">
                <a:latin typeface="Arial"/>
                <a:cs typeface="Arial"/>
              </a:rPr>
              <a:t>hỏa hoạn xảy </a:t>
            </a:r>
            <a:r>
              <a:rPr sz="1800" dirty="0">
                <a:latin typeface="Arial"/>
                <a:cs typeface="Arial"/>
              </a:rPr>
              <a:t>ra, </a:t>
            </a:r>
            <a:r>
              <a:rPr sz="1800" spc="-5" dirty="0">
                <a:latin typeface="Arial"/>
                <a:cs typeface="Arial"/>
              </a:rPr>
              <a:t>sử dụng bình </a:t>
            </a:r>
            <a:r>
              <a:rPr sz="1800" dirty="0">
                <a:latin typeface="Arial"/>
                <a:cs typeface="Arial"/>
              </a:rPr>
              <a:t>chữa </a:t>
            </a:r>
            <a:r>
              <a:rPr sz="1800" spc="-5" dirty="0">
                <a:latin typeface="Arial"/>
                <a:cs typeface="Arial"/>
              </a:rPr>
              <a:t>cháy được </a:t>
            </a:r>
            <a:r>
              <a:rPr sz="1800" dirty="0">
                <a:latin typeface="Arial"/>
                <a:cs typeface="Arial"/>
              </a:rPr>
              <a:t>để ở  </a:t>
            </a:r>
            <a:r>
              <a:rPr sz="1800" spc="-5" dirty="0">
                <a:latin typeface="Arial"/>
                <a:cs typeface="Arial"/>
              </a:rPr>
              <a:t>vị </a:t>
            </a:r>
            <a:r>
              <a:rPr sz="1800" dirty="0">
                <a:latin typeface="Arial"/>
                <a:cs typeface="Arial"/>
              </a:rPr>
              <a:t>trí </a:t>
            </a:r>
            <a:r>
              <a:rPr sz="1800" spc="-5" dirty="0">
                <a:latin typeface="Arial"/>
                <a:cs typeface="Arial"/>
              </a:rPr>
              <a:t>đã biết để </a:t>
            </a:r>
            <a:r>
              <a:rPr sz="1800" dirty="0">
                <a:latin typeface="Arial"/>
                <a:cs typeface="Arial"/>
              </a:rPr>
              <a:t>kìm </a:t>
            </a:r>
            <a:r>
              <a:rPr sz="1800" spc="-5" dirty="0">
                <a:latin typeface="Arial"/>
                <a:cs typeface="Arial"/>
              </a:rPr>
              <a:t>chế và kiểm soát lửa</a:t>
            </a:r>
            <a:r>
              <a:rPr sz="1800" spc="40" dirty="0">
                <a:latin typeface="Arial"/>
                <a:cs typeface="Arial"/>
              </a:rPr>
              <a:t> </a:t>
            </a:r>
            <a:r>
              <a:rPr sz="1800" dirty="0">
                <a:latin typeface="Arial"/>
                <a:cs typeface="Arial"/>
              </a:rPr>
              <a:t>.</a:t>
            </a:r>
            <a:endParaRPr sz="1800">
              <a:latin typeface="Arial"/>
              <a:cs typeface="Arial"/>
            </a:endParaRPr>
          </a:p>
          <a:p>
            <a:pPr marL="12700" marR="215900">
              <a:lnSpc>
                <a:spcPts val="2080"/>
              </a:lnSpc>
              <a:spcBef>
                <a:spcPts val="140"/>
              </a:spcBef>
              <a:tabLst>
                <a:tab pos="5970905" algn="l"/>
              </a:tabLst>
            </a:pPr>
            <a:r>
              <a:rPr sz="1800" spc="-5" dirty="0">
                <a:latin typeface="Arial"/>
                <a:cs typeface="Arial"/>
              </a:rPr>
              <a:t>Như </a:t>
            </a:r>
            <a:r>
              <a:rPr sz="1800" dirty="0">
                <a:latin typeface="Arial"/>
                <a:cs typeface="Arial"/>
              </a:rPr>
              <a:t>trong trường hợp tai </a:t>
            </a:r>
            <a:r>
              <a:rPr sz="1800" spc="-5" dirty="0">
                <a:latin typeface="Arial"/>
                <a:cs typeface="Arial"/>
              </a:rPr>
              <a:t>nạn nhỏ, lấy hộp thuốc</a:t>
            </a:r>
            <a:r>
              <a:rPr sz="1800" spc="80" dirty="0">
                <a:latin typeface="Arial"/>
                <a:cs typeface="Arial"/>
              </a:rPr>
              <a:t> </a:t>
            </a:r>
            <a:r>
              <a:rPr sz="1800" spc="-5" dirty="0">
                <a:latin typeface="Arial"/>
                <a:cs typeface="Arial"/>
              </a:rPr>
              <a:t>cấp</a:t>
            </a:r>
            <a:r>
              <a:rPr sz="1800" spc="5" dirty="0">
                <a:latin typeface="Arial"/>
                <a:cs typeface="Arial"/>
              </a:rPr>
              <a:t> </a:t>
            </a:r>
            <a:r>
              <a:rPr sz="1800" dirty="0">
                <a:latin typeface="Arial"/>
                <a:cs typeface="Arial"/>
              </a:rPr>
              <a:t>cứu	(First</a:t>
            </a:r>
            <a:r>
              <a:rPr sz="1800" spc="-35" dirty="0">
                <a:latin typeface="Arial"/>
                <a:cs typeface="Arial"/>
              </a:rPr>
              <a:t> </a:t>
            </a:r>
            <a:r>
              <a:rPr sz="1800" spc="-5" dirty="0">
                <a:latin typeface="Arial"/>
                <a:cs typeface="Arial"/>
              </a:rPr>
              <a:t>Aid</a:t>
            </a:r>
            <a:r>
              <a:rPr sz="1800" spc="-50" dirty="0">
                <a:latin typeface="Arial"/>
                <a:cs typeface="Arial"/>
              </a:rPr>
              <a:t> </a:t>
            </a:r>
            <a:r>
              <a:rPr sz="1800" dirty="0">
                <a:latin typeface="Arial"/>
                <a:cs typeface="Arial"/>
              </a:rPr>
              <a:t>Safety  </a:t>
            </a:r>
            <a:r>
              <a:rPr sz="1800" spc="-5" dirty="0">
                <a:latin typeface="Arial"/>
                <a:cs typeface="Arial"/>
              </a:rPr>
              <a:t>Box) </a:t>
            </a:r>
            <a:r>
              <a:rPr sz="1800" dirty="0">
                <a:latin typeface="Arial"/>
                <a:cs typeface="Arial"/>
              </a:rPr>
              <a:t>và </a:t>
            </a:r>
            <a:r>
              <a:rPr sz="1800" spc="-5" dirty="0">
                <a:latin typeface="Arial"/>
                <a:cs typeface="Arial"/>
              </a:rPr>
              <a:t>thực hiện các bước </a:t>
            </a:r>
            <a:r>
              <a:rPr sz="1800" dirty="0">
                <a:latin typeface="Arial"/>
                <a:cs typeface="Arial"/>
              </a:rPr>
              <a:t>cần </a:t>
            </a:r>
            <a:r>
              <a:rPr sz="1800" spc="-5" dirty="0">
                <a:latin typeface="Arial"/>
                <a:cs typeface="Arial"/>
              </a:rPr>
              <a:t>thiết </a:t>
            </a:r>
            <a:r>
              <a:rPr sz="1800" dirty="0">
                <a:latin typeface="Arial"/>
                <a:cs typeface="Arial"/>
              </a:rPr>
              <a:t>cứu </a:t>
            </a:r>
            <a:r>
              <a:rPr sz="1800" spc="-5" dirty="0">
                <a:latin typeface="Arial"/>
                <a:cs typeface="Arial"/>
              </a:rPr>
              <a:t>người </a:t>
            </a:r>
            <a:r>
              <a:rPr sz="1800" dirty="0">
                <a:latin typeface="Arial"/>
                <a:cs typeface="Arial"/>
              </a:rPr>
              <a:t>bị </a:t>
            </a:r>
            <a:r>
              <a:rPr sz="1800" spc="-5" dirty="0">
                <a:latin typeface="Arial"/>
                <a:cs typeface="Arial"/>
              </a:rPr>
              <a:t>nạn</a:t>
            </a:r>
            <a:r>
              <a:rPr sz="1800" spc="45" dirty="0">
                <a:latin typeface="Arial"/>
                <a:cs typeface="Arial"/>
              </a:rPr>
              <a:t> </a:t>
            </a:r>
            <a:r>
              <a:rPr sz="1800" dirty="0">
                <a:latin typeface="Arial"/>
                <a:cs typeface="Arial"/>
              </a:rPr>
              <a:t>.</a:t>
            </a:r>
            <a:endParaRPr sz="1800">
              <a:latin typeface="Arial"/>
              <a:cs typeface="Arial"/>
            </a:endParaRPr>
          </a:p>
          <a:p>
            <a:pPr marL="12700">
              <a:lnSpc>
                <a:spcPts val="2090"/>
              </a:lnSpc>
            </a:pPr>
            <a:r>
              <a:rPr sz="1800" spc="-5" dirty="0">
                <a:latin typeface="Arial"/>
                <a:cs typeface="Arial"/>
              </a:rPr>
              <a:t>Lưu </a:t>
            </a:r>
            <a:r>
              <a:rPr sz="1800" dirty="0">
                <a:latin typeface="Arial"/>
                <a:cs typeface="Arial"/>
              </a:rPr>
              <a:t>ý rằng </a:t>
            </a:r>
            <a:r>
              <a:rPr sz="1800" spc="-5" dirty="0">
                <a:latin typeface="Arial"/>
                <a:cs typeface="Arial"/>
              </a:rPr>
              <a:t>bình các chữa </a:t>
            </a:r>
            <a:r>
              <a:rPr sz="1800" dirty="0">
                <a:latin typeface="Arial"/>
                <a:cs typeface="Arial"/>
              </a:rPr>
              <a:t>cháy và </a:t>
            </a:r>
            <a:r>
              <a:rPr sz="1800" b="1" dirty="0">
                <a:latin typeface="Arial"/>
                <a:cs typeface="Arial"/>
              </a:rPr>
              <a:t>hộp </a:t>
            </a:r>
            <a:r>
              <a:rPr sz="1800" b="1" spc="-5" dirty="0">
                <a:latin typeface="Arial"/>
                <a:cs typeface="Arial"/>
              </a:rPr>
              <a:t>thuốc </a:t>
            </a:r>
            <a:r>
              <a:rPr sz="1800" b="1" spc="-10" dirty="0">
                <a:latin typeface="Arial"/>
                <a:cs typeface="Arial"/>
              </a:rPr>
              <a:t>cấp </a:t>
            </a:r>
            <a:r>
              <a:rPr sz="1800" b="1" spc="-5" dirty="0">
                <a:latin typeface="Arial"/>
                <a:cs typeface="Arial"/>
              </a:rPr>
              <a:t>cứu </a:t>
            </a:r>
            <a:r>
              <a:rPr sz="1800" dirty="0">
                <a:latin typeface="Arial"/>
                <a:cs typeface="Arial"/>
              </a:rPr>
              <a:t>ký </a:t>
            </a:r>
            <a:r>
              <a:rPr sz="1800" spc="-5" dirty="0">
                <a:latin typeface="Arial"/>
                <a:cs typeface="Arial"/>
              </a:rPr>
              <a:t>hiệu </a:t>
            </a:r>
            <a:r>
              <a:rPr sz="1800" dirty="0">
                <a:latin typeface="Arial"/>
                <a:cs typeface="Arial"/>
              </a:rPr>
              <a:t>là</a:t>
            </a:r>
            <a:r>
              <a:rPr sz="1800" spc="-140" dirty="0">
                <a:latin typeface="Arial"/>
                <a:cs typeface="Arial"/>
              </a:rPr>
              <a:t> </a:t>
            </a:r>
            <a:r>
              <a:rPr sz="1800" dirty="0">
                <a:latin typeface="Arial"/>
                <a:cs typeface="Arial"/>
              </a:rPr>
              <a:t>BFE.</a:t>
            </a:r>
            <a:endParaRPr sz="18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82550">
              <a:lnSpc>
                <a:spcPts val="1155"/>
              </a:lnSpc>
            </a:pPr>
            <a:r>
              <a:rPr spc="-5" dirty="0"/>
              <a:t>Page</a:t>
            </a:r>
            <a:r>
              <a:rPr spc="-90" dirty="0"/>
              <a:t> </a:t>
            </a:r>
            <a:fld id="{81D60167-4931-47E6-BA6A-407CBD079E47}" type="slidenum">
              <a:rPr spc="-5" dirty="0"/>
              <a:t>21</a:t>
            </a:fld>
            <a:endParaRPr spc="-5"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155" y="977138"/>
            <a:ext cx="457200" cy="339851"/>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863600" y="945134"/>
            <a:ext cx="2889885" cy="375920"/>
          </a:xfrm>
          <a:prstGeom prst="rect">
            <a:avLst/>
          </a:prstGeom>
        </p:spPr>
        <p:txBody>
          <a:bodyPr vert="horz" wrap="square" lIns="0" tIns="0" rIns="0" bIns="0" rtlCol="0">
            <a:spAutoFit/>
          </a:bodyPr>
          <a:lstStyle/>
          <a:p>
            <a:pPr marL="12700">
              <a:lnSpc>
                <a:spcPct val="100000"/>
              </a:lnSpc>
            </a:pPr>
            <a:r>
              <a:rPr sz="2400" b="1" spc="-5" dirty="0">
                <a:latin typeface="Arial"/>
                <a:cs typeface="Arial"/>
              </a:rPr>
              <a:t>Phòng </a:t>
            </a:r>
            <a:r>
              <a:rPr sz="2400" b="1" dirty="0">
                <a:latin typeface="Arial"/>
                <a:cs typeface="Arial"/>
              </a:rPr>
              <a:t>ngừa </a:t>
            </a:r>
            <a:r>
              <a:rPr sz="2400" b="1" spc="-5" dirty="0">
                <a:latin typeface="Arial"/>
                <a:cs typeface="Arial"/>
              </a:rPr>
              <a:t>tai</a:t>
            </a:r>
            <a:r>
              <a:rPr sz="2400" b="1" spc="-45" dirty="0">
                <a:latin typeface="Arial"/>
                <a:cs typeface="Arial"/>
              </a:rPr>
              <a:t> </a:t>
            </a:r>
            <a:r>
              <a:rPr sz="2400" b="1" spc="-5" dirty="0">
                <a:latin typeface="Arial"/>
                <a:cs typeface="Arial"/>
              </a:rPr>
              <a:t>nạn</a:t>
            </a:r>
            <a:endParaRPr sz="2400">
              <a:latin typeface="Arial"/>
              <a:cs typeface="Arial"/>
            </a:endParaRPr>
          </a:p>
        </p:txBody>
      </p:sp>
      <p:sp>
        <p:nvSpPr>
          <p:cNvPr id="4" name="object 4"/>
          <p:cNvSpPr/>
          <p:nvPr/>
        </p:nvSpPr>
        <p:spPr>
          <a:xfrm>
            <a:off x="486155" y="1699514"/>
            <a:ext cx="338328" cy="2560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486155" y="2248535"/>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486155" y="2798698"/>
            <a:ext cx="338328" cy="256032"/>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486155" y="3346069"/>
            <a:ext cx="338328" cy="256032"/>
          </a:xfrm>
          <a:prstGeom prst="rect">
            <a:avLst/>
          </a:prstGeom>
          <a:blipFill>
            <a:blip r:embed="rId3" cstate="print"/>
            <a:stretch>
              <a:fillRect/>
            </a:stretch>
          </a:blipFill>
        </p:spPr>
        <p:txBody>
          <a:bodyPr wrap="square" lIns="0" tIns="0" rIns="0" bIns="0" rtlCol="0"/>
          <a:lstStyle/>
          <a:p>
            <a:endParaRPr/>
          </a:p>
        </p:txBody>
      </p:sp>
      <p:sp>
        <p:nvSpPr>
          <p:cNvPr id="8" name="object 8"/>
          <p:cNvSpPr txBox="1"/>
          <p:nvPr/>
        </p:nvSpPr>
        <p:spPr>
          <a:xfrm>
            <a:off x="759968" y="1676653"/>
            <a:ext cx="6504940" cy="1931670"/>
          </a:xfrm>
          <a:prstGeom prst="rect">
            <a:avLst/>
          </a:prstGeom>
        </p:spPr>
        <p:txBody>
          <a:bodyPr vert="horz" wrap="square" lIns="0" tIns="0" rIns="0" bIns="0" rtlCol="0">
            <a:spAutoFit/>
          </a:bodyPr>
          <a:lstStyle/>
          <a:p>
            <a:pPr marL="12700">
              <a:lnSpc>
                <a:spcPct val="100000"/>
              </a:lnSpc>
            </a:pPr>
            <a:r>
              <a:rPr sz="1800" spc="-5" dirty="0">
                <a:latin typeface="Arial"/>
                <a:cs typeface="Arial"/>
              </a:rPr>
              <a:t>Đảm bảo lắp ráp chính xác của tất cả </a:t>
            </a:r>
            <a:r>
              <a:rPr sz="1800" dirty="0">
                <a:latin typeface="Arial"/>
                <a:cs typeface="Arial"/>
              </a:rPr>
              <a:t>các </a:t>
            </a:r>
            <a:r>
              <a:rPr sz="1800" spc="-5" dirty="0">
                <a:latin typeface="Arial"/>
                <a:cs typeface="Arial"/>
              </a:rPr>
              <a:t>thành </a:t>
            </a:r>
            <a:r>
              <a:rPr sz="1800" dirty="0">
                <a:latin typeface="Arial"/>
                <a:cs typeface="Arial"/>
              </a:rPr>
              <a:t>phần </a:t>
            </a:r>
            <a:r>
              <a:rPr sz="1800" spc="-5" dirty="0">
                <a:latin typeface="Arial"/>
                <a:cs typeface="Arial"/>
              </a:rPr>
              <a:t>dẫn</a:t>
            </a:r>
            <a:r>
              <a:rPr sz="1800" spc="65" dirty="0">
                <a:latin typeface="Arial"/>
                <a:cs typeface="Arial"/>
              </a:rPr>
              <a:t> </a:t>
            </a:r>
            <a:r>
              <a:rPr sz="1800" spc="-5" dirty="0">
                <a:latin typeface="Arial"/>
                <a:cs typeface="Arial"/>
              </a:rPr>
              <a:t>sóng.</a:t>
            </a:r>
            <a:endParaRPr sz="1800">
              <a:latin typeface="Arial"/>
              <a:cs typeface="Arial"/>
            </a:endParaRPr>
          </a:p>
          <a:p>
            <a:pPr marL="12700" marR="1835785">
              <a:lnSpc>
                <a:spcPts val="4330"/>
              </a:lnSpc>
              <a:spcBef>
                <a:spcPts val="500"/>
              </a:spcBef>
            </a:pPr>
            <a:r>
              <a:rPr sz="1800" spc="-5" dirty="0">
                <a:latin typeface="Arial"/>
                <a:cs typeface="Arial"/>
              </a:rPr>
              <a:t>Không bao </a:t>
            </a:r>
            <a:r>
              <a:rPr sz="1800" dirty="0">
                <a:latin typeface="Arial"/>
                <a:cs typeface="Arial"/>
              </a:rPr>
              <a:t>giờ mở </a:t>
            </a:r>
            <a:r>
              <a:rPr sz="1800" spc="-5" dirty="0">
                <a:latin typeface="Arial"/>
                <a:cs typeface="Arial"/>
              </a:rPr>
              <a:t>thiết bị mà không đúng </a:t>
            </a:r>
            <a:r>
              <a:rPr sz="1800" dirty="0">
                <a:latin typeface="Arial"/>
                <a:cs typeface="Arial"/>
              </a:rPr>
              <a:t>tải.  </a:t>
            </a:r>
            <a:r>
              <a:rPr sz="1800" spc="-5" dirty="0">
                <a:latin typeface="Arial"/>
                <a:cs typeface="Arial"/>
              </a:rPr>
              <a:t>Kiểm </a:t>
            </a:r>
            <a:r>
              <a:rPr sz="1800" dirty="0">
                <a:latin typeface="Arial"/>
                <a:cs typeface="Arial"/>
              </a:rPr>
              <a:t>tra tất </a:t>
            </a:r>
            <a:r>
              <a:rPr sz="1800" spc="-5" dirty="0">
                <a:latin typeface="Arial"/>
                <a:cs typeface="Arial"/>
              </a:rPr>
              <a:t>cả </a:t>
            </a:r>
            <a:r>
              <a:rPr sz="1800" dirty="0">
                <a:latin typeface="Arial"/>
                <a:cs typeface="Arial"/>
              </a:rPr>
              <a:t>các </a:t>
            </a:r>
            <a:r>
              <a:rPr sz="1800" spc="-5" dirty="0">
                <a:latin typeface="Arial"/>
                <a:cs typeface="Arial"/>
              </a:rPr>
              <a:t>thành phần </a:t>
            </a:r>
            <a:r>
              <a:rPr sz="1800" spc="-10" dirty="0">
                <a:latin typeface="Arial"/>
                <a:cs typeface="Arial"/>
              </a:rPr>
              <a:t>bị </a:t>
            </a:r>
            <a:r>
              <a:rPr sz="1800" spc="-5" dirty="0">
                <a:latin typeface="Arial"/>
                <a:cs typeface="Arial"/>
              </a:rPr>
              <a:t>sự</a:t>
            </a:r>
            <a:r>
              <a:rPr sz="1800" dirty="0">
                <a:latin typeface="Arial"/>
                <a:cs typeface="Arial"/>
              </a:rPr>
              <a:t> </a:t>
            </a:r>
            <a:r>
              <a:rPr sz="1800" spc="-5" dirty="0">
                <a:latin typeface="Arial"/>
                <a:cs typeface="Arial"/>
              </a:rPr>
              <a:t>cố.</a:t>
            </a:r>
            <a:endParaRPr sz="1800">
              <a:latin typeface="Arial"/>
              <a:cs typeface="Arial"/>
            </a:endParaRPr>
          </a:p>
          <a:p>
            <a:pPr>
              <a:lnSpc>
                <a:spcPct val="100000"/>
              </a:lnSpc>
              <a:spcBef>
                <a:spcPts val="30"/>
              </a:spcBef>
            </a:pPr>
            <a:endParaRPr sz="1400">
              <a:latin typeface="Times New Roman"/>
              <a:cs typeface="Times New Roman"/>
            </a:endParaRPr>
          </a:p>
          <a:p>
            <a:pPr marL="12700">
              <a:lnSpc>
                <a:spcPct val="100000"/>
              </a:lnSpc>
              <a:spcBef>
                <a:spcPts val="5"/>
              </a:spcBef>
            </a:pPr>
            <a:r>
              <a:rPr sz="1800" spc="-5" dirty="0">
                <a:latin typeface="Arial"/>
                <a:cs typeface="Arial"/>
              </a:rPr>
              <a:t>Hoạt động </a:t>
            </a:r>
            <a:r>
              <a:rPr sz="1800" dirty="0">
                <a:latin typeface="Arial"/>
                <a:cs typeface="Arial"/>
              </a:rPr>
              <a:t>màn </a:t>
            </a:r>
            <a:r>
              <a:rPr sz="1800" spc="-5" dirty="0">
                <a:latin typeface="Arial"/>
                <a:cs typeface="Arial"/>
              </a:rPr>
              <a:t>hình </a:t>
            </a:r>
            <a:r>
              <a:rPr sz="1800" dirty="0">
                <a:latin typeface="Arial"/>
                <a:cs typeface="Arial"/>
              </a:rPr>
              <a:t>cho thực </a:t>
            </a:r>
            <a:r>
              <a:rPr sz="1800" spc="-5" dirty="0">
                <a:latin typeface="Arial"/>
                <a:cs typeface="Arial"/>
              </a:rPr>
              <a:t>hành xử lý </a:t>
            </a:r>
            <a:r>
              <a:rPr sz="1800" dirty="0">
                <a:latin typeface="Arial"/>
                <a:cs typeface="Arial"/>
              </a:rPr>
              <a:t>an</a:t>
            </a:r>
            <a:r>
              <a:rPr sz="1800" spc="5" dirty="0">
                <a:latin typeface="Arial"/>
                <a:cs typeface="Arial"/>
              </a:rPr>
              <a:t> </a:t>
            </a:r>
            <a:r>
              <a:rPr sz="1800" spc="-5" dirty="0">
                <a:latin typeface="Arial"/>
                <a:cs typeface="Arial"/>
              </a:rPr>
              <a:t>toàn.</a:t>
            </a:r>
            <a:endParaRPr sz="1800">
              <a:latin typeface="Arial"/>
              <a:cs typeface="Arial"/>
            </a:endParaRPr>
          </a:p>
        </p:txBody>
      </p:sp>
      <p:sp>
        <p:nvSpPr>
          <p:cNvPr id="9" name="object 9"/>
          <p:cNvSpPr txBox="1"/>
          <p:nvPr/>
        </p:nvSpPr>
        <p:spPr>
          <a:xfrm>
            <a:off x="543559" y="6391655"/>
            <a:ext cx="2955290" cy="40259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39"/>
              </a:spcBef>
            </a:pPr>
            <a:r>
              <a:rPr sz="1000" spc="-5" dirty="0">
                <a:solidFill>
                  <a:srgbClr val="6E6D6D"/>
                </a:solidFill>
                <a:latin typeface="Arial"/>
                <a:cs typeface="Arial"/>
              </a:rPr>
              <a:t>Co-Confidential</a:t>
            </a:r>
            <a:endParaRPr sz="1000">
              <a:latin typeface="Arial"/>
              <a:cs typeface="Arial"/>
            </a:endParaRPr>
          </a:p>
        </p:txBody>
      </p:sp>
      <p:sp>
        <p:nvSpPr>
          <p:cNvPr id="10" name="object 10"/>
          <p:cNvSpPr txBox="1"/>
          <p:nvPr/>
        </p:nvSpPr>
        <p:spPr>
          <a:xfrm>
            <a:off x="8114538" y="6433820"/>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0" dirty="0">
                <a:solidFill>
                  <a:srgbClr val="6E6D6D"/>
                </a:solidFill>
                <a:latin typeface="Arial"/>
                <a:cs typeface="Arial"/>
              </a:rPr>
              <a:t> </a:t>
            </a:r>
            <a:r>
              <a:rPr sz="1000" spc="-10" dirty="0">
                <a:solidFill>
                  <a:srgbClr val="6E6D6D"/>
                </a:solidFill>
                <a:latin typeface="Arial"/>
                <a:cs typeface="Arial"/>
              </a:rPr>
              <a:t>22</a:t>
            </a:r>
            <a:endParaRPr sz="1000">
              <a:latin typeface="Arial"/>
              <a:cs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124710" y="1845310"/>
            <a:ext cx="5106670" cy="418020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546608" y="325628"/>
            <a:ext cx="7726045" cy="1129030"/>
          </a:xfrm>
          <a:prstGeom prst="rect">
            <a:avLst/>
          </a:prstGeom>
        </p:spPr>
        <p:txBody>
          <a:bodyPr vert="horz" wrap="square" lIns="0" tIns="0" rIns="0" bIns="0" rtlCol="0">
            <a:spAutoFit/>
          </a:bodyPr>
          <a:lstStyle/>
          <a:p>
            <a:pPr marL="12700" marR="5080">
              <a:lnSpc>
                <a:spcPts val="3229"/>
              </a:lnSpc>
            </a:pPr>
            <a:r>
              <a:rPr sz="2800" u="heavy" spc="-705" dirty="0">
                <a:solidFill>
                  <a:srgbClr val="C00000"/>
                </a:solidFill>
                <a:latin typeface="Times New Roman"/>
                <a:cs typeface="Times New Roman"/>
              </a:rPr>
              <a:t> </a:t>
            </a:r>
            <a:r>
              <a:rPr sz="2800" b="1" u="heavy" spc="-5" dirty="0">
                <a:solidFill>
                  <a:srgbClr val="C00000"/>
                </a:solidFill>
                <a:latin typeface="Arial"/>
                <a:cs typeface="Arial"/>
              </a:rPr>
              <a:t>Chương 6 – Qui trình </a:t>
            </a:r>
            <a:r>
              <a:rPr sz="2800" b="1" u="heavy" dirty="0">
                <a:solidFill>
                  <a:srgbClr val="C00000"/>
                </a:solidFill>
                <a:latin typeface="Arial"/>
                <a:cs typeface="Arial"/>
              </a:rPr>
              <a:t>lắp </a:t>
            </a:r>
            <a:r>
              <a:rPr sz="2800" b="1" u="heavy" spc="-5" dirty="0">
                <a:solidFill>
                  <a:srgbClr val="C00000"/>
                </a:solidFill>
                <a:latin typeface="Arial"/>
                <a:cs typeface="Arial"/>
              </a:rPr>
              <a:t>ghép và </a:t>
            </a:r>
            <a:r>
              <a:rPr sz="2800" b="1" u="heavy" dirty="0">
                <a:solidFill>
                  <a:srgbClr val="C00000"/>
                </a:solidFill>
                <a:latin typeface="Arial"/>
                <a:cs typeface="Arial"/>
              </a:rPr>
              <a:t>tháo rời hệ  </a:t>
            </a:r>
            <a:r>
              <a:rPr sz="2800" b="1" u="heavy" spc="-5" dirty="0">
                <a:solidFill>
                  <a:srgbClr val="C00000"/>
                </a:solidFill>
                <a:latin typeface="Arial"/>
                <a:cs typeface="Arial"/>
              </a:rPr>
              <a:t>thống mang</a:t>
            </a:r>
            <a:r>
              <a:rPr sz="2800" b="1" u="heavy" spc="-65" dirty="0">
                <a:solidFill>
                  <a:srgbClr val="C00000"/>
                </a:solidFill>
                <a:latin typeface="Arial"/>
                <a:cs typeface="Arial"/>
              </a:rPr>
              <a:t> </a:t>
            </a:r>
            <a:r>
              <a:rPr sz="2800" b="1" u="heavy" spc="-5" dirty="0">
                <a:solidFill>
                  <a:srgbClr val="C00000"/>
                </a:solidFill>
                <a:latin typeface="Arial"/>
                <a:cs typeface="Arial"/>
              </a:rPr>
              <a:t>vác</a:t>
            </a:r>
            <a:endParaRPr sz="2800">
              <a:latin typeface="Arial"/>
              <a:cs typeface="Arial"/>
            </a:endParaRPr>
          </a:p>
          <a:p>
            <a:pPr marL="1545590">
              <a:lnSpc>
                <a:spcPts val="2345"/>
              </a:lnSpc>
              <a:tabLst>
                <a:tab pos="2679700" algn="l"/>
              </a:tabLst>
            </a:pPr>
            <a:r>
              <a:rPr sz="2000" spc="-5" dirty="0"/>
              <a:t>Bước </a:t>
            </a:r>
            <a:r>
              <a:rPr sz="2000" dirty="0"/>
              <a:t>1:	Mở khóa </a:t>
            </a:r>
            <a:r>
              <a:rPr sz="2000" spc="-10" dirty="0"/>
              <a:t>và </a:t>
            </a:r>
            <a:r>
              <a:rPr sz="2000" dirty="0"/>
              <a:t>mở khóa </a:t>
            </a:r>
            <a:r>
              <a:rPr sz="2000" spc="-5" dirty="0"/>
              <a:t>kéo </a:t>
            </a:r>
            <a:r>
              <a:rPr sz="2000" dirty="0"/>
              <a:t>ba</a:t>
            </a:r>
            <a:r>
              <a:rPr sz="2000" spc="-65" dirty="0"/>
              <a:t> </a:t>
            </a:r>
            <a:r>
              <a:rPr sz="2000" dirty="0"/>
              <a:t>lô</a:t>
            </a:r>
            <a:endParaRPr sz="2000"/>
          </a:p>
        </p:txBody>
      </p:sp>
      <p:sp>
        <p:nvSpPr>
          <p:cNvPr id="4" name="object 4"/>
          <p:cNvSpPr txBox="1"/>
          <p:nvPr/>
        </p:nvSpPr>
        <p:spPr>
          <a:xfrm>
            <a:off x="543559" y="6120383"/>
            <a:ext cx="2955290" cy="40449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5" name="object 5"/>
          <p:cNvSpPr txBox="1"/>
          <p:nvPr/>
        </p:nvSpPr>
        <p:spPr>
          <a:xfrm>
            <a:off x="8114538" y="6159500"/>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23</a:t>
            </a:r>
            <a:endParaRPr sz="1000">
              <a:latin typeface="Arial"/>
              <a:cs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1124585"/>
            <a:ext cx="6693534" cy="46799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40579" y="2287270"/>
            <a:ext cx="3628389" cy="148907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798059" y="2408554"/>
            <a:ext cx="3428365" cy="1301750"/>
          </a:xfrm>
          <a:custGeom>
            <a:avLst/>
            <a:gdLst/>
            <a:ahLst/>
            <a:cxnLst/>
            <a:rect l="l" t="t" r="r" b="b"/>
            <a:pathLst>
              <a:path w="3428365" h="1301750">
                <a:moveTo>
                  <a:pt x="114300" y="35560"/>
                </a:moveTo>
                <a:lnTo>
                  <a:pt x="100964" y="71755"/>
                </a:lnTo>
                <a:lnTo>
                  <a:pt x="3415030" y="1301750"/>
                </a:lnTo>
                <a:lnTo>
                  <a:pt x="3428365" y="1266190"/>
                </a:lnTo>
                <a:lnTo>
                  <a:pt x="114300" y="35560"/>
                </a:lnTo>
                <a:close/>
              </a:path>
              <a:path w="3428365" h="1301750">
                <a:moveTo>
                  <a:pt x="127000" y="0"/>
                </a:moveTo>
                <a:lnTo>
                  <a:pt x="0" y="13970"/>
                </a:lnTo>
                <a:lnTo>
                  <a:pt x="87629" y="107315"/>
                </a:lnTo>
                <a:lnTo>
                  <a:pt x="100964" y="71755"/>
                </a:lnTo>
                <a:lnTo>
                  <a:pt x="83185" y="64770"/>
                </a:lnTo>
                <a:lnTo>
                  <a:pt x="95885" y="29210"/>
                </a:lnTo>
                <a:lnTo>
                  <a:pt x="116204" y="29210"/>
                </a:lnTo>
                <a:lnTo>
                  <a:pt x="127000" y="0"/>
                </a:lnTo>
                <a:close/>
              </a:path>
              <a:path w="3428365" h="1301750">
                <a:moveTo>
                  <a:pt x="95885" y="29210"/>
                </a:moveTo>
                <a:lnTo>
                  <a:pt x="83185" y="64770"/>
                </a:lnTo>
                <a:lnTo>
                  <a:pt x="100964" y="71755"/>
                </a:lnTo>
                <a:lnTo>
                  <a:pt x="114300" y="35560"/>
                </a:lnTo>
                <a:lnTo>
                  <a:pt x="95885" y="29210"/>
                </a:lnTo>
                <a:close/>
              </a:path>
              <a:path w="3428365" h="1301750">
                <a:moveTo>
                  <a:pt x="116204" y="29210"/>
                </a:moveTo>
                <a:lnTo>
                  <a:pt x="95885" y="29210"/>
                </a:lnTo>
                <a:lnTo>
                  <a:pt x="114300" y="35560"/>
                </a:lnTo>
                <a:lnTo>
                  <a:pt x="116204" y="29210"/>
                </a:lnTo>
                <a:close/>
              </a:path>
            </a:pathLst>
          </a:custGeom>
          <a:solidFill>
            <a:srgbClr val="FFFF00"/>
          </a:solidFill>
        </p:spPr>
        <p:txBody>
          <a:bodyPr wrap="square" lIns="0" tIns="0" rIns="0" bIns="0" rtlCol="0"/>
          <a:lstStyle/>
          <a:p>
            <a:endParaRPr/>
          </a:p>
        </p:txBody>
      </p:sp>
      <p:sp>
        <p:nvSpPr>
          <p:cNvPr id="5" name="object 5"/>
          <p:cNvSpPr/>
          <p:nvPr/>
        </p:nvSpPr>
        <p:spPr>
          <a:xfrm>
            <a:off x="326136" y="376427"/>
            <a:ext cx="381000" cy="284988"/>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41148" rIns="0" bIns="0" rtlCol="0">
            <a:spAutoFit/>
          </a:bodyPr>
          <a:lstStyle/>
          <a:p>
            <a:pPr marL="254635">
              <a:lnSpc>
                <a:spcPct val="100000"/>
              </a:lnSpc>
            </a:pPr>
            <a:r>
              <a:rPr sz="2000" spc="-5" dirty="0"/>
              <a:t>Bước </a:t>
            </a:r>
            <a:r>
              <a:rPr sz="2000" dirty="0"/>
              <a:t>2: Lấy chân chống </a:t>
            </a:r>
            <a:r>
              <a:rPr sz="2000" spc="-15" dirty="0"/>
              <a:t>Tripod </a:t>
            </a:r>
            <a:r>
              <a:rPr sz="2000" spc="-10" dirty="0"/>
              <a:t>ra </a:t>
            </a:r>
            <a:r>
              <a:rPr sz="2000" spc="-5" dirty="0"/>
              <a:t>từ </a:t>
            </a:r>
            <a:r>
              <a:rPr sz="2000" dirty="0"/>
              <a:t>ba</a:t>
            </a:r>
            <a:r>
              <a:rPr sz="2000" spc="-114" dirty="0"/>
              <a:t> </a:t>
            </a:r>
            <a:r>
              <a:rPr sz="2000" dirty="0"/>
              <a:t>lô</a:t>
            </a:r>
            <a:endParaRPr sz="2000"/>
          </a:p>
        </p:txBody>
      </p:sp>
      <p:sp>
        <p:nvSpPr>
          <p:cNvPr id="7" name="object 7"/>
          <p:cNvSpPr/>
          <p:nvPr/>
        </p:nvSpPr>
        <p:spPr>
          <a:xfrm>
            <a:off x="8354314" y="3600577"/>
            <a:ext cx="662305" cy="180340"/>
          </a:xfrm>
          <a:custGeom>
            <a:avLst/>
            <a:gdLst/>
            <a:ahLst/>
            <a:cxnLst/>
            <a:rect l="l" t="t" r="r" b="b"/>
            <a:pathLst>
              <a:path w="662304" h="180339">
                <a:moveTo>
                  <a:pt x="0" y="179831"/>
                </a:moveTo>
                <a:lnTo>
                  <a:pt x="661720" y="179831"/>
                </a:lnTo>
                <a:lnTo>
                  <a:pt x="661720" y="0"/>
                </a:lnTo>
                <a:lnTo>
                  <a:pt x="0" y="0"/>
                </a:lnTo>
                <a:lnTo>
                  <a:pt x="0" y="179831"/>
                </a:lnTo>
                <a:close/>
              </a:path>
            </a:pathLst>
          </a:custGeom>
          <a:solidFill>
            <a:srgbClr val="00AEEE"/>
          </a:solidFill>
        </p:spPr>
        <p:txBody>
          <a:bodyPr wrap="square" lIns="0" tIns="0" rIns="0" bIns="0" rtlCol="0"/>
          <a:lstStyle/>
          <a:p>
            <a:endParaRPr/>
          </a:p>
        </p:txBody>
      </p:sp>
      <p:sp>
        <p:nvSpPr>
          <p:cNvPr id="8" name="object 8"/>
          <p:cNvSpPr txBox="1"/>
          <p:nvPr/>
        </p:nvSpPr>
        <p:spPr>
          <a:xfrm>
            <a:off x="8426957" y="3594480"/>
            <a:ext cx="601345" cy="194310"/>
          </a:xfrm>
          <a:prstGeom prst="rect">
            <a:avLst/>
          </a:prstGeom>
        </p:spPr>
        <p:txBody>
          <a:bodyPr vert="horz" wrap="square" lIns="0" tIns="0" rIns="0" bIns="0" rtlCol="0">
            <a:spAutoFit/>
          </a:bodyPr>
          <a:lstStyle/>
          <a:p>
            <a:pPr marL="12700">
              <a:lnSpc>
                <a:spcPct val="100000"/>
              </a:lnSpc>
            </a:pPr>
            <a:r>
              <a:rPr sz="1200" b="1" dirty="0">
                <a:latin typeface="Arial"/>
                <a:cs typeface="Arial"/>
              </a:rPr>
              <a:t>T</a:t>
            </a:r>
            <a:r>
              <a:rPr sz="1200" b="1" spc="-10" dirty="0">
                <a:latin typeface="Arial"/>
                <a:cs typeface="Arial"/>
              </a:rPr>
              <a:t>R</a:t>
            </a:r>
            <a:r>
              <a:rPr sz="1200" b="1" dirty="0">
                <a:latin typeface="Arial"/>
                <a:cs typeface="Arial"/>
              </a:rPr>
              <a:t>I</a:t>
            </a:r>
            <a:r>
              <a:rPr sz="1200" b="1" spc="5" dirty="0">
                <a:latin typeface="Arial"/>
                <a:cs typeface="Arial"/>
              </a:rPr>
              <a:t>P</a:t>
            </a:r>
            <a:r>
              <a:rPr sz="1200" b="1" spc="-5" dirty="0">
                <a:latin typeface="Arial"/>
                <a:cs typeface="Arial"/>
              </a:rPr>
              <a:t>OD</a:t>
            </a:r>
            <a:endParaRPr sz="1200">
              <a:latin typeface="Arial"/>
              <a:cs typeface="Arial"/>
            </a:endParaRPr>
          </a:p>
        </p:txBody>
      </p:sp>
      <p:sp>
        <p:nvSpPr>
          <p:cNvPr id="9" name="object 9"/>
          <p:cNvSpPr txBox="1"/>
          <p:nvPr/>
        </p:nvSpPr>
        <p:spPr>
          <a:xfrm>
            <a:off x="543559" y="6245352"/>
            <a:ext cx="2955290" cy="40449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10" name="object 10"/>
          <p:cNvSpPr txBox="1"/>
          <p:nvPr/>
        </p:nvSpPr>
        <p:spPr>
          <a:xfrm>
            <a:off x="8114538" y="6287516"/>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24</a:t>
            </a:r>
            <a:endParaRPr sz="1000">
              <a:latin typeface="Arial"/>
              <a:cs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55650" y="1258569"/>
            <a:ext cx="3113404" cy="1542414"/>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024379" y="2925445"/>
            <a:ext cx="460375" cy="803275"/>
          </a:xfrm>
          <a:custGeom>
            <a:avLst/>
            <a:gdLst/>
            <a:ahLst/>
            <a:cxnLst/>
            <a:rect l="l" t="t" r="r" b="b"/>
            <a:pathLst>
              <a:path w="460375" h="803275">
                <a:moveTo>
                  <a:pt x="460375" y="572769"/>
                </a:moveTo>
                <a:lnTo>
                  <a:pt x="0" y="572769"/>
                </a:lnTo>
                <a:lnTo>
                  <a:pt x="230505" y="803274"/>
                </a:lnTo>
                <a:lnTo>
                  <a:pt x="460375" y="572769"/>
                </a:lnTo>
                <a:close/>
              </a:path>
              <a:path w="460375" h="803275">
                <a:moveTo>
                  <a:pt x="345439" y="0"/>
                </a:moveTo>
                <a:lnTo>
                  <a:pt x="115569" y="0"/>
                </a:lnTo>
                <a:lnTo>
                  <a:pt x="115569" y="572769"/>
                </a:lnTo>
                <a:lnTo>
                  <a:pt x="345439" y="572769"/>
                </a:lnTo>
                <a:lnTo>
                  <a:pt x="345439" y="0"/>
                </a:lnTo>
                <a:close/>
              </a:path>
            </a:pathLst>
          </a:custGeom>
          <a:solidFill>
            <a:srgbClr val="4F81BB"/>
          </a:solidFill>
        </p:spPr>
        <p:txBody>
          <a:bodyPr wrap="square" lIns="0" tIns="0" rIns="0" bIns="0" rtlCol="0"/>
          <a:lstStyle/>
          <a:p>
            <a:endParaRPr/>
          </a:p>
        </p:txBody>
      </p:sp>
      <p:sp>
        <p:nvSpPr>
          <p:cNvPr id="4" name="object 4"/>
          <p:cNvSpPr/>
          <p:nvPr/>
        </p:nvSpPr>
        <p:spPr>
          <a:xfrm>
            <a:off x="2024379" y="2925445"/>
            <a:ext cx="460375" cy="803275"/>
          </a:xfrm>
          <a:custGeom>
            <a:avLst/>
            <a:gdLst/>
            <a:ahLst/>
            <a:cxnLst/>
            <a:rect l="l" t="t" r="r" b="b"/>
            <a:pathLst>
              <a:path w="460375" h="803275">
                <a:moveTo>
                  <a:pt x="345439" y="0"/>
                </a:moveTo>
                <a:lnTo>
                  <a:pt x="345439" y="572769"/>
                </a:lnTo>
                <a:lnTo>
                  <a:pt x="460375" y="572769"/>
                </a:lnTo>
                <a:lnTo>
                  <a:pt x="230505" y="803274"/>
                </a:lnTo>
                <a:lnTo>
                  <a:pt x="0" y="572769"/>
                </a:lnTo>
                <a:lnTo>
                  <a:pt x="115569" y="572769"/>
                </a:lnTo>
                <a:lnTo>
                  <a:pt x="115569" y="0"/>
                </a:lnTo>
                <a:lnTo>
                  <a:pt x="345439" y="0"/>
                </a:lnTo>
                <a:close/>
              </a:path>
            </a:pathLst>
          </a:custGeom>
          <a:ln w="25908">
            <a:solidFill>
              <a:srgbClr val="385D88"/>
            </a:solidFill>
          </a:ln>
        </p:spPr>
        <p:txBody>
          <a:bodyPr wrap="square" lIns="0" tIns="0" rIns="0" bIns="0" rtlCol="0"/>
          <a:lstStyle/>
          <a:p>
            <a:endParaRPr/>
          </a:p>
        </p:txBody>
      </p:sp>
      <p:sp>
        <p:nvSpPr>
          <p:cNvPr id="5" name="object 5"/>
          <p:cNvSpPr/>
          <p:nvPr/>
        </p:nvSpPr>
        <p:spPr>
          <a:xfrm>
            <a:off x="3195320" y="4612640"/>
            <a:ext cx="1808480" cy="458470"/>
          </a:xfrm>
          <a:custGeom>
            <a:avLst/>
            <a:gdLst/>
            <a:ahLst/>
            <a:cxnLst/>
            <a:rect l="l" t="t" r="r" b="b"/>
            <a:pathLst>
              <a:path w="1808479" h="458470">
                <a:moveTo>
                  <a:pt x="1579245" y="0"/>
                </a:moveTo>
                <a:lnTo>
                  <a:pt x="1579245" y="114300"/>
                </a:lnTo>
                <a:lnTo>
                  <a:pt x="0" y="114300"/>
                </a:lnTo>
                <a:lnTo>
                  <a:pt x="0" y="343535"/>
                </a:lnTo>
                <a:lnTo>
                  <a:pt x="1579245" y="343535"/>
                </a:lnTo>
                <a:lnTo>
                  <a:pt x="1579245" y="458470"/>
                </a:lnTo>
                <a:lnTo>
                  <a:pt x="1808480" y="229235"/>
                </a:lnTo>
                <a:lnTo>
                  <a:pt x="1579245" y="0"/>
                </a:lnTo>
                <a:close/>
              </a:path>
            </a:pathLst>
          </a:custGeom>
          <a:solidFill>
            <a:srgbClr val="4F81BB"/>
          </a:solidFill>
        </p:spPr>
        <p:txBody>
          <a:bodyPr wrap="square" lIns="0" tIns="0" rIns="0" bIns="0" rtlCol="0"/>
          <a:lstStyle/>
          <a:p>
            <a:endParaRPr/>
          </a:p>
        </p:txBody>
      </p:sp>
      <p:sp>
        <p:nvSpPr>
          <p:cNvPr id="6" name="object 6"/>
          <p:cNvSpPr/>
          <p:nvPr/>
        </p:nvSpPr>
        <p:spPr>
          <a:xfrm>
            <a:off x="3195320" y="4612640"/>
            <a:ext cx="1808480" cy="458470"/>
          </a:xfrm>
          <a:custGeom>
            <a:avLst/>
            <a:gdLst/>
            <a:ahLst/>
            <a:cxnLst/>
            <a:rect l="l" t="t" r="r" b="b"/>
            <a:pathLst>
              <a:path w="1808479" h="458470">
                <a:moveTo>
                  <a:pt x="0" y="114300"/>
                </a:moveTo>
                <a:lnTo>
                  <a:pt x="1579245" y="114300"/>
                </a:lnTo>
                <a:lnTo>
                  <a:pt x="1579245" y="0"/>
                </a:lnTo>
                <a:lnTo>
                  <a:pt x="1808480" y="229235"/>
                </a:lnTo>
                <a:lnTo>
                  <a:pt x="1579245" y="458470"/>
                </a:lnTo>
                <a:lnTo>
                  <a:pt x="1579245" y="343535"/>
                </a:lnTo>
                <a:lnTo>
                  <a:pt x="0" y="343535"/>
                </a:lnTo>
                <a:lnTo>
                  <a:pt x="0" y="114300"/>
                </a:lnTo>
                <a:close/>
              </a:path>
            </a:pathLst>
          </a:custGeom>
          <a:ln w="25908">
            <a:solidFill>
              <a:srgbClr val="385D88"/>
            </a:solidFill>
          </a:ln>
        </p:spPr>
        <p:txBody>
          <a:bodyPr wrap="square" lIns="0" tIns="0" rIns="0" bIns="0" rtlCol="0"/>
          <a:lstStyle/>
          <a:p>
            <a:endParaRPr/>
          </a:p>
        </p:txBody>
      </p:sp>
      <p:sp>
        <p:nvSpPr>
          <p:cNvPr id="7" name="object 7"/>
          <p:cNvSpPr/>
          <p:nvPr/>
        </p:nvSpPr>
        <p:spPr>
          <a:xfrm>
            <a:off x="1615439" y="3811270"/>
            <a:ext cx="1372870" cy="2228215"/>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142229" y="3098164"/>
            <a:ext cx="3811270" cy="2932430"/>
          </a:xfrm>
          <a:prstGeom prst="rect">
            <a:avLst/>
          </a:prstGeom>
          <a:blipFill>
            <a:blip r:embed="rId4" cstate="print"/>
            <a:stretch>
              <a:fillRect/>
            </a:stretch>
          </a:blipFill>
        </p:spPr>
        <p:txBody>
          <a:bodyPr wrap="square" lIns="0" tIns="0" rIns="0" bIns="0" rtlCol="0"/>
          <a:lstStyle/>
          <a:p>
            <a:endParaRPr/>
          </a:p>
        </p:txBody>
      </p:sp>
      <p:sp>
        <p:nvSpPr>
          <p:cNvPr id="9" name="object 9"/>
          <p:cNvSpPr/>
          <p:nvPr/>
        </p:nvSpPr>
        <p:spPr>
          <a:xfrm>
            <a:off x="818514" y="3985259"/>
            <a:ext cx="1584960" cy="1558924"/>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860425" y="4004309"/>
            <a:ext cx="1385570" cy="1358900"/>
          </a:xfrm>
          <a:custGeom>
            <a:avLst/>
            <a:gdLst/>
            <a:ahLst/>
            <a:cxnLst/>
            <a:rect l="l" t="t" r="r" b="b"/>
            <a:pathLst>
              <a:path w="1385570" h="1358900">
                <a:moveTo>
                  <a:pt x="1290320" y="1292859"/>
                </a:moveTo>
                <a:lnTo>
                  <a:pt x="1263650" y="1320164"/>
                </a:lnTo>
                <a:lnTo>
                  <a:pt x="1385570" y="1358899"/>
                </a:lnTo>
                <a:lnTo>
                  <a:pt x="1367155" y="1306195"/>
                </a:lnTo>
                <a:lnTo>
                  <a:pt x="1304289" y="1306195"/>
                </a:lnTo>
                <a:lnTo>
                  <a:pt x="1290320" y="1292859"/>
                </a:lnTo>
                <a:close/>
              </a:path>
              <a:path w="1385570" h="1358900">
                <a:moveTo>
                  <a:pt x="1316989" y="1265555"/>
                </a:moveTo>
                <a:lnTo>
                  <a:pt x="1290320" y="1292859"/>
                </a:lnTo>
                <a:lnTo>
                  <a:pt x="1304289" y="1306195"/>
                </a:lnTo>
                <a:lnTo>
                  <a:pt x="1330960" y="1278889"/>
                </a:lnTo>
                <a:lnTo>
                  <a:pt x="1316989" y="1265555"/>
                </a:lnTo>
                <a:close/>
              </a:path>
              <a:path w="1385570" h="1358900">
                <a:moveTo>
                  <a:pt x="1343660" y="1238249"/>
                </a:moveTo>
                <a:lnTo>
                  <a:pt x="1316989" y="1265555"/>
                </a:lnTo>
                <a:lnTo>
                  <a:pt x="1330960" y="1278889"/>
                </a:lnTo>
                <a:lnTo>
                  <a:pt x="1304289" y="1306195"/>
                </a:lnTo>
                <a:lnTo>
                  <a:pt x="1367155" y="1306195"/>
                </a:lnTo>
                <a:lnTo>
                  <a:pt x="1343660" y="1238249"/>
                </a:lnTo>
                <a:close/>
              </a:path>
              <a:path w="1385570" h="1358900">
                <a:moveTo>
                  <a:pt x="26669" y="0"/>
                </a:moveTo>
                <a:lnTo>
                  <a:pt x="0" y="27304"/>
                </a:lnTo>
                <a:lnTo>
                  <a:pt x="1290320" y="1292859"/>
                </a:lnTo>
                <a:lnTo>
                  <a:pt x="1316989" y="1265555"/>
                </a:lnTo>
                <a:lnTo>
                  <a:pt x="26669" y="0"/>
                </a:lnTo>
                <a:close/>
              </a:path>
            </a:pathLst>
          </a:custGeom>
          <a:solidFill>
            <a:srgbClr val="FFFF00"/>
          </a:solidFill>
        </p:spPr>
        <p:txBody>
          <a:bodyPr wrap="square" lIns="0" tIns="0" rIns="0" bIns="0" rtlCol="0"/>
          <a:lstStyle/>
          <a:p>
            <a:endParaRPr/>
          </a:p>
        </p:txBody>
      </p:sp>
      <p:sp>
        <p:nvSpPr>
          <p:cNvPr id="11" name="object 11"/>
          <p:cNvSpPr/>
          <p:nvPr/>
        </p:nvSpPr>
        <p:spPr>
          <a:xfrm>
            <a:off x="557783" y="411480"/>
            <a:ext cx="457200" cy="339851"/>
          </a:xfrm>
          <a:prstGeom prst="rect">
            <a:avLst/>
          </a:prstGeom>
          <a:blipFill>
            <a:blip r:embed="rId6" cstate="print"/>
            <a:stretch>
              <a:fillRect/>
            </a:stretch>
          </a:blipFill>
        </p:spPr>
        <p:txBody>
          <a:bodyPr wrap="square" lIns="0" tIns="0" rIns="0" bIns="0" rtlCol="0"/>
          <a:lstStyle/>
          <a:p>
            <a:endParaRPr/>
          </a:p>
        </p:txBody>
      </p:sp>
      <p:sp>
        <p:nvSpPr>
          <p:cNvPr id="12" name="object 12"/>
          <p:cNvSpPr txBox="1">
            <a:spLocks noGrp="1"/>
          </p:cNvSpPr>
          <p:nvPr>
            <p:ph type="title"/>
          </p:nvPr>
        </p:nvSpPr>
        <p:spPr>
          <a:xfrm>
            <a:off x="1916938" y="432409"/>
            <a:ext cx="6721475" cy="918210"/>
          </a:xfrm>
          <a:prstGeom prst="rect">
            <a:avLst/>
          </a:prstGeom>
        </p:spPr>
        <p:txBody>
          <a:bodyPr vert="horz" wrap="square" lIns="0" tIns="0" rIns="0" bIns="0" rtlCol="0">
            <a:spAutoFit/>
          </a:bodyPr>
          <a:lstStyle/>
          <a:p>
            <a:pPr marL="12700" marR="5080">
              <a:lnSpc>
                <a:spcPct val="99300"/>
              </a:lnSpc>
              <a:tabLst>
                <a:tab pos="1105535" algn="l"/>
              </a:tabLst>
            </a:pPr>
            <a:r>
              <a:rPr sz="2000" spc="-5" dirty="0"/>
              <a:t>Bước</a:t>
            </a:r>
            <a:r>
              <a:rPr sz="2000" spc="5" dirty="0"/>
              <a:t> </a:t>
            </a:r>
            <a:r>
              <a:rPr sz="2000" dirty="0"/>
              <a:t>3:	Mở </a:t>
            </a:r>
            <a:r>
              <a:rPr sz="2000" spc="-5" dirty="0"/>
              <a:t>rộng chân </a:t>
            </a:r>
            <a:r>
              <a:rPr sz="2000" dirty="0"/>
              <a:t>chống </a:t>
            </a:r>
            <a:r>
              <a:rPr sz="2000" spc="-5" dirty="0"/>
              <a:t>Tripod và </a:t>
            </a:r>
            <a:r>
              <a:rPr sz="2000" dirty="0"/>
              <a:t>đặt</a:t>
            </a:r>
            <a:r>
              <a:rPr sz="2000" spc="-15" dirty="0"/>
              <a:t> </a:t>
            </a:r>
            <a:r>
              <a:rPr sz="2000" dirty="0"/>
              <a:t>chân</a:t>
            </a:r>
            <a:r>
              <a:rPr sz="2000" spc="-15" dirty="0"/>
              <a:t> </a:t>
            </a:r>
            <a:r>
              <a:rPr sz="2000" spc="-5" dirty="0"/>
              <a:t>xuống </a:t>
            </a:r>
            <a:r>
              <a:rPr sz="2000" dirty="0"/>
              <a:t> mặt </a:t>
            </a:r>
            <a:r>
              <a:rPr sz="2000" spc="-5" dirty="0"/>
              <a:t>đất. </a:t>
            </a:r>
            <a:r>
              <a:rPr sz="2000" dirty="0"/>
              <a:t>Vặn nút trên mỗi </a:t>
            </a:r>
            <a:r>
              <a:rPr sz="2000" spc="-5" dirty="0"/>
              <a:t>chân </a:t>
            </a:r>
            <a:r>
              <a:rPr sz="2000" dirty="0"/>
              <a:t>để </a:t>
            </a:r>
            <a:r>
              <a:rPr sz="2000" spc="-5" dirty="0"/>
              <a:t>điều chỉnh chiều cao </a:t>
            </a:r>
            <a:r>
              <a:rPr sz="2000" dirty="0"/>
              <a:t>của  chân.</a:t>
            </a:r>
            <a:endParaRPr sz="2000"/>
          </a:p>
        </p:txBody>
      </p:sp>
      <p:sp>
        <p:nvSpPr>
          <p:cNvPr id="13" name="object 13"/>
          <p:cNvSpPr txBox="1"/>
          <p:nvPr/>
        </p:nvSpPr>
        <p:spPr>
          <a:xfrm>
            <a:off x="542036" y="6539483"/>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14" name="object 14"/>
          <p:cNvSpPr txBox="1"/>
          <p:nvPr/>
        </p:nvSpPr>
        <p:spPr>
          <a:xfrm>
            <a:off x="347345" y="3672204"/>
            <a:ext cx="1050290" cy="646430"/>
          </a:xfrm>
          <a:prstGeom prst="rect">
            <a:avLst/>
          </a:prstGeom>
          <a:solidFill>
            <a:srgbClr val="00AEEE"/>
          </a:solidFill>
        </p:spPr>
        <p:txBody>
          <a:bodyPr vert="horz" wrap="square" lIns="0" tIns="39370" rIns="0" bIns="0" rtlCol="0">
            <a:spAutoFit/>
          </a:bodyPr>
          <a:lstStyle/>
          <a:p>
            <a:pPr marL="91440" marR="120014">
              <a:lnSpc>
                <a:spcPct val="100800"/>
              </a:lnSpc>
              <a:spcBef>
                <a:spcPts val="310"/>
              </a:spcBef>
            </a:pPr>
            <a:r>
              <a:rPr sz="1200" b="1" dirty="0">
                <a:latin typeface="Arial"/>
                <a:cs typeface="Arial"/>
              </a:rPr>
              <a:t>LEG  EXTENDER  </a:t>
            </a:r>
            <a:r>
              <a:rPr sz="1200" b="1" spc="-5" dirty="0">
                <a:latin typeface="Arial"/>
                <a:cs typeface="Arial"/>
              </a:rPr>
              <a:t>KNOB</a:t>
            </a:r>
            <a:endParaRPr sz="1200">
              <a:latin typeface="Arial"/>
              <a:cs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1124585"/>
            <a:ext cx="6693534" cy="46799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919345" y="3747770"/>
            <a:ext cx="3232150" cy="144780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077459" y="3767454"/>
            <a:ext cx="3031490" cy="1256665"/>
          </a:xfrm>
          <a:custGeom>
            <a:avLst/>
            <a:gdLst/>
            <a:ahLst/>
            <a:cxnLst/>
            <a:rect l="l" t="t" r="r" b="b"/>
            <a:pathLst>
              <a:path w="3031490" h="1256664">
                <a:moveTo>
                  <a:pt x="83819" y="1151255"/>
                </a:moveTo>
                <a:lnTo>
                  <a:pt x="0" y="1247140"/>
                </a:lnTo>
                <a:lnTo>
                  <a:pt x="127000" y="1256665"/>
                </a:lnTo>
                <a:lnTo>
                  <a:pt x="115569" y="1228725"/>
                </a:lnTo>
                <a:lnTo>
                  <a:pt x="95250" y="1228725"/>
                </a:lnTo>
                <a:lnTo>
                  <a:pt x="80644" y="1193800"/>
                </a:lnTo>
                <a:lnTo>
                  <a:pt x="98424" y="1186179"/>
                </a:lnTo>
                <a:lnTo>
                  <a:pt x="83819" y="1151255"/>
                </a:lnTo>
                <a:close/>
              </a:path>
              <a:path w="3031490" h="1256664">
                <a:moveTo>
                  <a:pt x="98425" y="1186180"/>
                </a:moveTo>
                <a:lnTo>
                  <a:pt x="80644" y="1193800"/>
                </a:lnTo>
                <a:lnTo>
                  <a:pt x="95250" y="1228725"/>
                </a:lnTo>
                <a:lnTo>
                  <a:pt x="113029" y="1221740"/>
                </a:lnTo>
                <a:lnTo>
                  <a:pt x="98425" y="1186180"/>
                </a:lnTo>
                <a:close/>
              </a:path>
              <a:path w="3031490" h="1256664">
                <a:moveTo>
                  <a:pt x="113029" y="1221740"/>
                </a:moveTo>
                <a:lnTo>
                  <a:pt x="95250" y="1228725"/>
                </a:lnTo>
                <a:lnTo>
                  <a:pt x="115569" y="1228725"/>
                </a:lnTo>
                <a:lnTo>
                  <a:pt x="113029" y="1221740"/>
                </a:lnTo>
                <a:close/>
              </a:path>
              <a:path w="3031490" h="1256664">
                <a:moveTo>
                  <a:pt x="3016885" y="0"/>
                </a:moveTo>
                <a:lnTo>
                  <a:pt x="98425" y="1186180"/>
                </a:lnTo>
                <a:lnTo>
                  <a:pt x="113029" y="1221740"/>
                </a:lnTo>
                <a:lnTo>
                  <a:pt x="3031490" y="34925"/>
                </a:lnTo>
                <a:lnTo>
                  <a:pt x="3016885" y="0"/>
                </a:lnTo>
                <a:close/>
              </a:path>
            </a:pathLst>
          </a:custGeom>
          <a:solidFill>
            <a:srgbClr val="FFFF00"/>
          </a:solidFill>
        </p:spPr>
        <p:txBody>
          <a:bodyPr wrap="square" lIns="0" tIns="0" rIns="0" bIns="0" rtlCol="0"/>
          <a:lstStyle/>
          <a:p>
            <a:endParaRPr/>
          </a:p>
        </p:txBody>
      </p:sp>
      <p:sp>
        <p:nvSpPr>
          <p:cNvPr id="5" name="object 5"/>
          <p:cNvSpPr/>
          <p:nvPr/>
        </p:nvSpPr>
        <p:spPr>
          <a:xfrm>
            <a:off x="8100059" y="3552190"/>
            <a:ext cx="913130" cy="461645"/>
          </a:xfrm>
          <a:custGeom>
            <a:avLst/>
            <a:gdLst/>
            <a:ahLst/>
            <a:cxnLst/>
            <a:rect l="l" t="t" r="r" b="b"/>
            <a:pathLst>
              <a:path w="913129" h="461645">
                <a:moveTo>
                  <a:pt x="0" y="461645"/>
                </a:moveTo>
                <a:lnTo>
                  <a:pt x="913129" y="461645"/>
                </a:lnTo>
                <a:lnTo>
                  <a:pt x="913129" y="0"/>
                </a:lnTo>
                <a:lnTo>
                  <a:pt x="0" y="0"/>
                </a:lnTo>
                <a:lnTo>
                  <a:pt x="0" y="461645"/>
                </a:lnTo>
                <a:close/>
              </a:path>
            </a:pathLst>
          </a:custGeom>
          <a:solidFill>
            <a:srgbClr val="00AEEE"/>
          </a:solidFill>
        </p:spPr>
        <p:txBody>
          <a:bodyPr wrap="square" lIns="0" tIns="0" rIns="0" bIns="0" rtlCol="0"/>
          <a:lstStyle/>
          <a:p>
            <a:endParaRPr/>
          </a:p>
        </p:txBody>
      </p:sp>
      <p:sp>
        <p:nvSpPr>
          <p:cNvPr id="6" name="object 6"/>
          <p:cNvSpPr/>
          <p:nvPr/>
        </p:nvSpPr>
        <p:spPr>
          <a:xfrm>
            <a:off x="326136" y="376427"/>
            <a:ext cx="381000" cy="284988"/>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41148" rIns="0" bIns="0" rtlCol="0">
            <a:spAutoFit/>
          </a:bodyPr>
          <a:lstStyle/>
          <a:p>
            <a:pPr marL="254635">
              <a:lnSpc>
                <a:spcPct val="100000"/>
              </a:lnSpc>
            </a:pPr>
            <a:r>
              <a:rPr sz="2000" spc="-5" dirty="0"/>
              <a:t>Bước </a:t>
            </a:r>
            <a:r>
              <a:rPr sz="2000" dirty="0"/>
              <a:t>4: Lấy ra khối </a:t>
            </a:r>
            <a:r>
              <a:rPr sz="2000" spc="-5" dirty="0"/>
              <a:t>dưới thiết </a:t>
            </a:r>
            <a:r>
              <a:rPr sz="2000" dirty="0"/>
              <a:t>bị mang vác </a:t>
            </a:r>
            <a:r>
              <a:rPr sz="2000" spc="-5" dirty="0"/>
              <a:t>từ </a:t>
            </a:r>
            <a:r>
              <a:rPr sz="2000" dirty="0"/>
              <a:t>ba</a:t>
            </a:r>
            <a:r>
              <a:rPr sz="2000" spc="-50" dirty="0"/>
              <a:t> </a:t>
            </a:r>
            <a:r>
              <a:rPr sz="2000" dirty="0"/>
              <a:t>lô</a:t>
            </a:r>
            <a:endParaRPr sz="2000"/>
          </a:p>
        </p:txBody>
      </p:sp>
      <p:sp>
        <p:nvSpPr>
          <p:cNvPr id="8" name="object 8"/>
          <p:cNvSpPr txBox="1"/>
          <p:nvPr/>
        </p:nvSpPr>
        <p:spPr>
          <a:xfrm>
            <a:off x="8181593" y="3601592"/>
            <a:ext cx="736600" cy="368300"/>
          </a:xfrm>
          <a:prstGeom prst="rect">
            <a:avLst/>
          </a:prstGeom>
        </p:spPr>
        <p:txBody>
          <a:bodyPr vert="horz" wrap="square" lIns="0" tIns="0" rIns="0" bIns="0" rtlCol="0">
            <a:spAutoFit/>
          </a:bodyPr>
          <a:lstStyle/>
          <a:p>
            <a:pPr marL="12700" marR="5080">
              <a:lnSpc>
                <a:spcPts val="1430"/>
              </a:lnSpc>
            </a:pPr>
            <a:r>
              <a:rPr sz="1200" b="1" dirty="0">
                <a:latin typeface="Arial"/>
                <a:cs typeface="Arial"/>
              </a:rPr>
              <a:t>BOTTOM  HOUSING</a:t>
            </a:r>
            <a:endParaRPr sz="1200">
              <a:latin typeface="Arial"/>
              <a:cs typeface="Arial"/>
            </a:endParaRPr>
          </a:p>
        </p:txBody>
      </p:sp>
      <p:sp>
        <p:nvSpPr>
          <p:cNvPr id="9" name="object 9"/>
          <p:cNvSpPr txBox="1"/>
          <p:nvPr/>
        </p:nvSpPr>
        <p:spPr>
          <a:xfrm>
            <a:off x="543559" y="6243828"/>
            <a:ext cx="2955290" cy="40449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10" name="object 10"/>
          <p:cNvSpPr txBox="1"/>
          <p:nvPr/>
        </p:nvSpPr>
        <p:spPr>
          <a:xfrm>
            <a:off x="8114538" y="6287516"/>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26</a:t>
            </a:r>
            <a:endParaRPr sz="1000">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67045" y="981710"/>
            <a:ext cx="2952114" cy="186372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4530" y="3395345"/>
            <a:ext cx="3298190" cy="248094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567045" y="3387725"/>
            <a:ext cx="3220085" cy="2625725"/>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043939" y="882650"/>
            <a:ext cx="2620010" cy="1962785"/>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3853179" y="1701800"/>
            <a:ext cx="1511935" cy="432434"/>
          </a:xfrm>
          <a:custGeom>
            <a:avLst/>
            <a:gdLst/>
            <a:ahLst/>
            <a:cxnLst/>
            <a:rect l="l" t="t" r="r" b="b"/>
            <a:pathLst>
              <a:path w="1511935" h="432435">
                <a:moveTo>
                  <a:pt x="216535" y="0"/>
                </a:moveTo>
                <a:lnTo>
                  <a:pt x="0" y="215900"/>
                </a:lnTo>
                <a:lnTo>
                  <a:pt x="216535" y="432435"/>
                </a:lnTo>
                <a:lnTo>
                  <a:pt x="216535" y="324485"/>
                </a:lnTo>
                <a:lnTo>
                  <a:pt x="1511935" y="324485"/>
                </a:lnTo>
                <a:lnTo>
                  <a:pt x="1511935" y="107950"/>
                </a:lnTo>
                <a:lnTo>
                  <a:pt x="216535" y="107950"/>
                </a:lnTo>
                <a:lnTo>
                  <a:pt x="216535" y="0"/>
                </a:lnTo>
                <a:close/>
              </a:path>
            </a:pathLst>
          </a:custGeom>
          <a:solidFill>
            <a:srgbClr val="4F81BB"/>
          </a:solidFill>
        </p:spPr>
        <p:txBody>
          <a:bodyPr wrap="square" lIns="0" tIns="0" rIns="0" bIns="0" rtlCol="0"/>
          <a:lstStyle/>
          <a:p>
            <a:endParaRPr/>
          </a:p>
        </p:txBody>
      </p:sp>
      <p:sp>
        <p:nvSpPr>
          <p:cNvPr id="7" name="object 7"/>
          <p:cNvSpPr/>
          <p:nvPr/>
        </p:nvSpPr>
        <p:spPr>
          <a:xfrm>
            <a:off x="3853179" y="1701800"/>
            <a:ext cx="1511935" cy="432434"/>
          </a:xfrm>
          <a:custGeom>
            <a:avLst/>
            <a:gdLst/>
            <a:ahLst/>
            <a:cxnLst/>
            <a:rect l="l" t="t" r="r" b="b"/>
            <a:pathLst>
              <a:path w="1511935" h="432435">
                <a:moveTo>
                  <a:pt x="0" y="215900"/>
                </a:moveTo>
                <a:lnTo>
                  <a:pt x="216535" y="0"/>
                </a:lnTo>
                <a:lnTo>
                  <a:pt x="216535" y="107950"/>
                </a:lnTo>
                <a:lnTo>
                  <a:pt x="1511935" y="107950"/>
                </a:lnTo>
                <a:lnTo>
                  <a:pt x="1511935" y="324485"/>
                </a:lnTo>
                <a:lnTo>
                  <a:pt x="216535" y="324485"/>
                </a:lnTo>
                <a:lnTo>
                  <a:pt x="216535" y="432435"/>
                </a:lnTo>
                <a:lnTo>
                  <a:pt x="0" y="215900"/>
                </a:lnTo>
                <a:close/>
              </a:path>
            </a:pathLst>
          </a:custGeom>
          <a:ln w="25908">
            <a:solidFill>
              <a:srgbClr val="385D88"/>
            </a:solidFill>
          </a:ln>
        </p:spPr>
        <p:txBody>
          <a:bodyPr wrap="square" lIns="0" tIns="0" rIns="0" bIns="0" rtlCol="0"/>
          <a:lstStyle/>
          <a:p>
            <a:endParaRPr/>
          </a:p>
        </p:txBody>
      </p:sp>
      <p:sp>
        <p:nvSpPr>
          <p:cNvPr id="8" name="object 8"/>
          <p:cNvSpPr/>
          <p:nvPr/>
        </p:nvSpPr>
        <p:spPr>
          <a:xfrm>
            <a:off x="2117725" y="2903854"/>
            <a:ext cx="432434" cy="382905"/>
          </a:xfrm>
          <a:custGeom>
            <a:avLst/>
            <a:gdLst/>
            <a:ahLst/>
            <a:cxnLst/>
            <a:rect l="l" t="t" r="r" b="b"/>
            <a:pathLst>
              <a:path w="432435" h="382904">
                <a:moveTo>
                  <a:pt x="432435" y="191135"/>
                </a:moveTo>
                <a:lnTo>
                  <a:pt x="0" y="191135"/>
                </a:lnTo>
                <a:lnTo>
                  <a:pt x="216535" y="382905"/>
                </a:lnTo>
                <a:lnTo>
                  <a:pt x="432435" y="191135"/>
                </a:lnTo>
                <a:close/>
              </a:path>
              <a:path w="432435" h="382904">
                <a:moveTo>
                  <a:pt x="324485" y="0"/>
                </a:moveTo>
                <a:lnTo>
                  <a:pt x="107950" y="0"/>
                </a:lnTo>
                <a:lnTo>
                  <a:pt x="107950" y="191135"/>
                </a:lnTo>
                <a:lnTo>
                  <a:pt x="324485" y="191135"/>
                </a:lnTo>
                <a:lnTo>
                  <a:pt x="324485" y="0"/>
                </a:lnTo>
                <a:close/>
              </a:path>
            </a:pathLst>
          </a:custGeom>
          <a:solidFill>
            <a:srgbClr val="4F81BB"/>
          </a:solidFill>
        </p:spPr>
        <p:txBody>
          <a:bodyPr wrap="square" lIns="0" tIns="0" rIns="0" bIns="0" rtlCol="0"/>
          <a:lstStyle/>
          <a:p>
            <a:endParaRPr/>
          </a:p>
        </p:txBody>
      </p:sp>
      <p:sp>
        <p:nvSpPr>
          <p:cNvPr id="9" name="object 9"/>
          <p:cNvSpPr/>
          <p:nvPr/>
        </p:nvSpPr>
        <p:spPr>
          <a:xfrm>
            <a:off x="2117725" y="2903854"/>
            <a:ext cx="432434" cy="382905"/>
          </a:xfrm>
          <a:custGeom>
            <a:avLst/>
            <a:gdLst/>
            <a:ahLst/>
            <a:cxnLst/>
            <a:rect l="l" t="t" r="r" b="b"/>
            <a:pathLst>
              <a:path w="432435" h="382904">
                <a:moveTo>
                  <a:pt x="0" y="191135"/>
                </a:moveTo>
                <a:lnTo>
                  <a:pt x="107950" y="191135"/>
                </a:lnTo>
                <a:lnTo>
                  <a:pt x="107950" y="0"/>
                </a:lnTo>
                <a:lnTo>
                  <a:pt x="324485" y="0"/>
                </a:lnTo>
                <a:lnTo>
                  <a:pt x="324485" y="191135"/>
                </a:lnTo>
                <a:lnTo>
                  <a:pt x="432435" y="191135"/>
                </a:lnTo>
                <a:lnTo>
                  <a:pt x="216535" y="382905"/>
                </a:lnTo>
                <a:lnTo>
                  <a:pt x="0" y="191135"/>
                </a:lnTo>
                <a:close/>
              </a:path>
            </a:pathLst>
          </a:custGeom>
          <a:ln w="25908">
            <a:solidFill>
              <a:srgbClr val="385D88"/>
            </a:solidFill>
          </a:ln>
        </p:spPr>
        <p:txBody>
          <a:bodyPr wrap="square" lIns="0" tIns="0" rIns="0" bIns="0" rtlCol="0"/>
          <a:lstStyle/>
          <a:p>
            <a:endParaRPr/>
          </a:p>
        </p:txBody>
      </p:sp>
      <p:sp>
        <p:nvSpPr>
          <p:cNvPr id="10" name="object 10"/>
          <p:cNvSpPr/>
          <p:nvPr/>
        </p:nvSpPr>
        <p:spPr>
          <a:xfrm>
            <a:off x="4071620" y="4504054"/>
            <a:ext cx="1365250" cy="433070"/>
          </a:xfrm>
          <a:custGeom>
            <a:avLst/>
            <a:gdLst/>
            <a:ahLst/>
            <a:cxnLst/>
            <a:rect l="l" t="t" r="r" b="b"/>
            <a:pathLst>
              <a:path w="1365250" h="433070">
                <a:moveTo>
                  <a:pt x="1148714" y="0"/>
                </a:moveTo>
                <a:lnTo>
                  <a:pt x="1148714" y="108585"/>
                </a:lnTo>
                <a:lnTo>
                  <a:pt x="0" y="108585"/>
                </a:lnTo>
                <a:lnTo>
                  <a:pt x="0" y="324485"/>
                </a:lnTo>
                <a:lnTo>
                  <a:pt x="1148714" y="324485"/>
                </a:lnTo>
                <a:lnTo>
                  <a:pt x="1148714" y="433070"/>
                </a:lnTo>
                <a:lnTo>
                  <a:pt x="1365250" y="216535"/>
                </a:lnTo>
                <a:lnTo>
                  <a:pt x="1148714" y="0"/>
                </a:lnTo>
                <a:close/>
              </a:path>
            </a:pathLst>
          </a:custGeom>
          <a:solidFill>
            <a:srgbClr val="4F81BB"/>
          </a:solidFill>
        </p:spPr>
        <p:txBody>
          <a:bodyPr wrap="square" lIns="0" tIns="0" rIns="0" bIns="0" rtlCol="0"/>
          <a:lstStyle/>
          <a:p>
            <a:endParaRPr/>
          </a:p>
        </p:txBody>
      </p:sp>
      <p:sp>
        <p:nvSpPr>
          <p:cNvPr id="11" name="object 11"/>
          <p:cNvSpPr/>
          <p:nvPr/>
        </p:nvSpPr>
        <p:spPr>
          <a:xfrm>
            <a:off x="4071620" y="4504054"/>
            <a:ext cx="1365250" cy="433070"/>
          </a:xfrm>
          <a:custGeom>
            <a:avLst/>
            <a:gdLst/>
            <a:ahLst/>
            <a:cxnLst/>
            <a:rect l="l" t="t" r="r" b="b"/>
            <a:pathLst>
              <a:path w="1365250" h="433070">
                <a:moveTo>
                  <a:pt x="0" y="108585"/>
                </a:moveTo>
                <a:lnTo>
                  <a:pt x="1148714" y="108585"/>
                </a:lnTo>
                <a:lnTo>
                  <a:pt x="1148714" y="0"/>
                </a:lnTo>
                <a:lnTo>
                  <a:pt x="1365250" y="216535"/>
                </a:lnTo>
                <a:lnTo>
                  <a:pt x="1148714" y="433070"/>
                </a:lnTo>
                <a:lnTo>
                  <a:pt x="1148714" y="324485"/>
                </a:lnTo>
                <a:lnTo>
                  <a:pt x="0" y="324485"/>
                </a:lnTo>
                <a:lnTo>
                  <a:pt x="0" y="108585"/>
                </a:lnTo>
                <a:close/>
              </a:path>
            </a:pathLst>
          </a:custGeom>
          <a:ln w="25908">
            <a:solidFill>
              <a:srgbClr val="385D88"/>
            </a:solidFill>
          </a:ln>
        </p:spPr>
        <p:txBody>
          <a:bodyPr wrap="square" lIns="0" tIns="0" rIns="0" bIns="0" rtlCol="0"/>
          <a:lstStyle/>
          <a:p>
            <a:endParaRPr/>
          </a:p>
        </p:txBody>
      </p:sp>
      <p:sp>
        <p:nvSpPr>
          <p:cNvPr id="12" name="object 12"/>
          <p:cNvSpPr txBox="1">
            <a:spLocks noGrp="1"/>
          </p:cNvSpPr>
          <p:nvPr>
            <p:ph type="title"/>
          </p:nvPr>
        </p:nvSpPr>
        <p:spPr>
          <a:xfrm>
            <a:off x="732536" y="390651"/>
            <a:ext cx="8007350" cy="585470"/>
          </a:xfrm>
          <a:prstGeom prst="rect">
            <a:avLst/>
          </a:prstGeom>
        </p:spPr>
        <p:txBody>
          <a:bodyPr vert="horz" wrap="square" lIns="0" tIns="0" rIns="0" bIns="0" rtlCol="0">
            <a:spAutoFit/>
          </a:bodyPr>
          <a:lstStyle/>
          <a:p>
            <a:pPr marL="12700" marR="5080">
              <a:lnSpc>
                <a:spcPts val="2290"/>
              </a:lnSpc>
            </a:pPr>
            <a:r>
              <a:rPr sz="2000" spc="-5" dirty="0"/>
              <a:t>Bước </a:t>
            </a:r>
            <a:r>
              <a:rPr sz="2000" dirty="0"/>
              <a:t>5: Cố </a:t>
            </a:r>
            <a:r>
              <a:rPr sz="2000" spc="-5" dirty="0"/>
              <a:t>định tiếp hợp chân đỡ Tripod vào </a:t>
            </a:r>
            <a:r>
              <a:rPr sz="2000" dirty="0"/>
              <a:t>khe </a:t>
            </a:r>
            <a:r>
              <a:rPr sz="2000" spc="-5" dirty="0"/>
              <a:t>của Khối </a:t>
            </a:r>
            <a:r>
              <a:rPr sz="2000" dirty="0"/>
              <a:t>dưới mang  vác</a:t>
            </a:r>
            <a:endParaRPr sz="2000"/>
          </a:p>
        </p:txBody>
      </p:sp>
      <p:sp>
        <p:nvSpPr>
          <p:cNvPr id="13" name="object 13"/>
          <p:cNvSpPr txBox="1"/>
          <p:nvPr/>
        </p:nvSpPr>
        <p:spPr>
          <a:xfrm>
            <a:off x="543559" y="6393179"/>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956550" y="3552190"/>
            <a:ext cx="913130" cy="461645"/>
          </a:xfrm>
          <a:custGeom>
            <a:avLst/>
            <a:gdLst/>
            <a:ahLst/>
            <a:cxnLst/>
            <a:rect l="l" t="t" r="r" b="b"/>
            <a:pathLst>
              <a:path w="913129" h="461645">
                <a:moveTo>
                  <a:pt x="0" y="461645"/>
                </a:moveTo>
                <a:lnTo>
                  <a:pt x="913129" y="461645"/>
                </a:lnTo>
                <a:lnTo>
                  <a:pt x="913129" y="0"/>
                </a:lnTo>
                <a:lnTo>
                  <a:pt x="0" y="0"/>
                </a:lnTo>
                <a:lnTo>
                  <a:pt x="0" y="461645"/>
                </a:lnTo>
                <a:close/>
              </a:path>
            </a:pathLst>
          </a:custGeom>
          <a:solidFill>
            <a:srgbClr val="00AEEE"/>
          </a:solidFill>
        </p:spPr>
        <p:txBody>
          <a:bodyPr wrap="square" lIns="0" tIns="0" rIns="0" bIns="0" rtlCol="0"/>
          <a:lstStyle/>
          <a:p>
            <a:endParaRPr/>
          </a:p>
        </p:txBody>
      </p:sp>
      <p:sp>
        <p:nvSpPr>
          <p:cNvPr id="3" name="object 3"/>
          <p:cNvSpPr/>
          <p:nvPr/>
        </p:nvSpPr>
        <p:spPr>
          <a:xfrm>
            <a:off x="755650" y="981710"/>
            <a:ext cx="6336665" cy="463613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062854" y="3745865"/>
            <a:ext cx="2941320" cy="87312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220334" y="3766184"/>
            <a:ext cx="2740660" cy="701040"/>
          </a:xfrm>
          <a:custGeom>
            <a:avLst/>
            <a:gdLst/>
            <a:ahLst/>
            <a:cxnLst/>
            <a:rect l="l" t="t" r="r" b="b"/>
            <a:pathLst>
              <a:path w="2740659" h="701039">
                <a:moveTo>
                  <a:pt x="97789" y="589914"/>
                </a:moveTo>
                <a:lnTo>
                  <a:pt x="0" y="672464"/>
                </a:lnTo>
                <a:lnTo>
                  <a:pt x="124460" y="701039"/>
                </a:lnTo>
                <a:lnTo>
                  <a:pt x="116839" y="668654"/>
                </a:lnTo>
                <a:lnTo>
                  <a:pt x="97154" y="668654"/>
                </a:lnTo>
                <a:lnTo>
                  <a:pt x="88264" y="631825"/>
                </a:lnTo>
                <a:lnTo>
                  <a:pt x="106679" y="627379"/>
                </a:lnTo>
                <a:lnTo>
                  <a:pt x="97789" y="589914"/>
                </a:lnTo>
                <a:close/>
              </a:path>
              <a:path w="2740659" h="701039">
                <a:moveTo>
                  <a:pt x="106679" y="627379"/>
                </a:moveTo>
                <a:lnTo>
                  <a:pt x="88264" y="631825"/>
                </a:lnTo>
                <a:lnTo>
                  <a:pt x="97154" y="668654"/>
                </a:lnTo>
                <a:lnTo>
                  <a:pt x="115569" y="664209"/>
                </a:lnTo>
                <a:lnTo>
                  <a:pt x="106679" y="627379"/>
                </a:lnTo>
                <a:close/>
              </a:path>
              <a:path w="2740659" h="701039">
                <a:moveTo>
                  <a:pt x="115569" y="664209"/>
                </a:moveTo>
                <a:lnTo>
                  <a:pt x="97154" y="668654"/>
                </a:lnTo>
                <a:lnTo>
                  <a:pt x="116839" y="668654"/>
                </a:lnTo>
                <a:lnTo>
                  <a:pt x="115570" y="664210"/>
                </a:lnTo>
                <a:close/>
              </a:path>
              <a:path w="2740659" h="701039">
                <a:moveTo>
                  <a:pt x="2731769" y="0"/>
                </a:moveTo>
                <a:lnTo>
                  <a:pt x="106680" y="627379"/>
                </a:lnTo>
                <a:lnTo>
                  <a:pt x="115569" y="664209"/>
                </a:lnTo>
                <a:lnTo>
                  <a:pt x="2740660" y="37464"/>
                </a:lnTo>
                <a:lnTo>
                  <a:pt x="2731769" y="0"/>
                </a:lnTo>
                <a:close/>
              </a:path>
            </a:pathLst>
          </a:custGeom>
          <a:solidFill>
            <a:srgbClr val="FFFF00"/>
          </a:solidFill>
        </p:spPr>
        <p:txBody>
          <a:bodyPr wrap="square" lIns="0" tIns="0" rIns="0" bIns="0" rtlCol="0"/>
          <a:lstStyle/>
          <a:p>
            <a:endParaRPr/>
          </a:p>
        </p:txBody>
      </p:sp>
      <p:sp>
        <p:nvSpPr>
          <p:cNvPr id="6" name="object 6"/>
          <p:cNvSpPr/>
          <p:nvPr/>
        </p:nvSpPr>
        <p:spPr>
          <a:xfrm>
            <a:off x="326136" y="376427"/>
            <a:ext cx="381000" cy="284988"/>
          </a:xfrm>
          <a:prstGeom prst="rect">
            <a:avLst/>
          </a:prstGeom>
          <a:blipFill>
            <a:blip r:embed="rId4" cstate="print"/>
            <a:stretch>
              <a:fillRect/>
            </a:stretch>
          </a:blipFill>
        </p:spPr>
        <p:txBody>
          <a:bodyPr wrap="square" lIns="0" tIns="0" rIns="0" bIns="0" rtlCol="0"/>
          <a:lstStyle/>
          <a:p>
            <a:endParaRPr/>
          </a:p>
        </p:txBody>
      </p:sp>
      <p:sp>
        <p:nvSpPr>
          <p:cNvPr id="7" name="object 7"/>
          <p:cNvSpPr txBox="1">
            <a:spLocks noGrp="1"/>
          </p:cNvSpPr>
          <p:nvPr>
            <p:ph type="title"/>
          </p:nvPr>
        </p:nvSpPr>
        <p:spPr>
          <a:prstGeom prst="rect">
            <a:avLst/>
          </a:prstGeom>
        </p:spPr>
        <p:txBody>
          <a:bodyPr vert="horz" wrap="square" lIns="0" tIns="41148" rIns="0" bIns="0" rtlCol="0">
            <a:spAutoFit/>
          </a:bodyPr>
          <a:lstStyle/>
          <a:p>
            <a:pPr marL="254635">
              <a:lnSpc>
                <a:spcPct val="100000"/>
              </a:lnSpc>
            </a:pPr>
            <a:r>
              <a:rPr sz="2000" spc="-5" dirty="0"/>
              <a:t>Bước </a:t>
            </a:r>
            <a:r>
              <a:rPr sz="2000" dirty="0"/>
              <a:t>6: Lấy ra khối </a:t>
            </a:r>
            <a:r>
              <a:rPr sz="2000" spc="-5" dirty="0"/>
              <a:t>trên của thiết </a:t>
            </a:r>
            <a:r>
              <a:rPr sz="2000" dirty="0"/>
              <a:t>bị </a:t>
            </a:r>
            <a:r>
              <a:rPr sz="2000" spc="-5" dirty="0"/>
              <a:t>và </a:t>
            </a:r>
            <a:r>
              <a:rPr sz="2000" dirty="0"/>
              <a:t>3 cánh </a:t>
            </a:r>
            <a:r>
              <a:rPr sz="2000" spc="-5" dirty="0"/>
              <a:t>anten từ </a:t>
            </a:r>
            <a:r>
              <a:rPr sz="2000" dirty="0"/>
              <a:t>ba</a:t>
            </a:r>
            <a:r>
              <a:rPr sz="2000" spc="15" dirty="0"/>
              <a:t> </a:t>
            </a:r>
            <a:r>
              <a:rPr sz="2000" dirty="0"/>
              <a:t>lô</a:t>
            </a:r>
            <a:endParaRPr sz="200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82550">
              <a:lnSpc>
                <a:spcPts val="1145"/>
              </a:lnSpc>
            </a:pPr>
            <a:r>
              <a:rPr spc="-5" dirty="0"/>
              <a:t>Page</a:t>
            </a:r>
            <a:r>
              <a:rPr spc="-90" dirty="0"/>
              <a:t> </a:t>
            </a:r>
            <a:fld id="{81D60167-4931-47E6-BA6A-407CBD079E47}" type="slidenum">
              <a:rPr spc="-5" dirty="0"/>
              <a:t>28</a:t>
            </a:fld>
            <a:endParaRPr spc="-5" dirty="0"/>
          </a:p>
        </p:txBody>
      </p:sp>
      <p:sp>
        <p:nvSpPr>
          <p:cNvPr id="8" name="object 8"/>
          <p:cNvSpPr txBox="1"/>
          <p:nvPr/>
        </p:nvSpPr>
        <p:spPr>
          <a:xfrm>
            <a:off x="7956550" y="3552190"/>
            <a:ext cx="913130" cy="461645"/>
          </a:xfrm>
          <a:prstGeom prst="rect">
            <a:avLst/>
          </a:prstGeom>
        </p:spPr>
        <p:txBody>
          <a:bodyPr vert="horz" wrap="square" lIns="0" tIns="40640" rIns="0" bIns="0" rtlCol="0">
            <a:spAutoFit/>
          </a:bodyPr>
          <a:lstStyle/>
          <a:p>
            <a:pPr marL="92710" marR="100965">
              <a:lnSpc>
                <a:spcPct val="100800"/>
              </a:lnSpc>
              <a:spcBef>
                <a:spcPts val="320"/>
              </a:spcBef>
            </a:pPr>
            <a:r>
              <a:rPr sz="1200" b="1" dirty="0">
                <a:latin typeface="Arial"/>
                <a:cs typeface="Arial"/>
              </a:rPr>
              <a:t>TOP  HOUSING</a:t>
            </a:r>
            <a:endParaRPr sz="12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19885" y="4258309"/>
            <a:ext cx="719455" cy="461645"/>
          </a:xfrm>
          <a:custGeom>
            <a:avLst/>
            <a:gdLst/>
            <a:ahLst/>
            <a:cxnLst/>
            <a:rect l="l" t="t" r="r" b="b"/>
            <a:pathLst>
              <a:path w="719455" h="461645">
                <a:moveTo>
                  <a:pt x="0" y="461644"/>
                </a:moveTo>
                <a:lnTo>
                  <a:pt x="719454" y="461644"/>
                </a:lnTo>
                <a:lnTo>
                  <a:pt x="719454" y="0"/>
                </a:lnTo>
                <a:lnTo>
                  <a:pt x="0" y="0"/>
                </a:lnTo>
                <a:lnTo>
                  <a:pt x="0" y="461644"/>
                </a:lnTo>
                <a:close/>
              </a:path>
            </a:pathLst>
          </a:custGeom>
          <a:solidFill>
            <a:srgbClr val="00AEEE"/>
          </a:solidFill>
        </p:spPr>
        <p:txBody>
          <a:bodyPr wrap="square" lIns="0" tIns="0" rIns="0" bIns="0" rtlCol="0"/>
          <a:lstStyle/>
          <a:p>
            <a:endParaRPr/>
          </a:p>
        </p:txBody>
      </p:sp>
      <p:sp>
        <p:nvSpPr>
          <p:cNvPr id="3" name="object 3"/>
          <p:cNvSpPr/>
          <p:nvPr/>
        </p:nvSpPr>
        <p:spPr>
          <a:xfrm>
            <a:off x="396240" y="405129"/>
            <a:ext cx="2929255" cy="2087880"/>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3390900" y="2312035"/>
            <a:ext cx="5410200" cy="3456304"/>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2296795" y="4302125"/>
            <a:ext cx="4521834" cy="315594"/>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2339975" y="4381500"/>
            <a:ext cx="4320540" cy="127000"/>
          </a:xfrm>
          <a:custGeom>
            <a:avLst/>
            <a:gdLst/>
            <a:ahLst/>
            <a:cxnLst/>
            <a:rect l="l" t="t" r="r" b="b"/>
            <a:pathLst>
              <a:path w="4320540" h="127000">
                <a:moveTo>
                  <a:pt x="4206240" y="38100"/>
                </a:moveTo>
                <a:lnTo>
                  <a:pt x="0" y="88900"/>
                </a:lnTo>
                <a:lnTo>
                  <a:pt x="635" y="127000"/>
                </a:lnTo>
                <a:lnTo>
                  <a:pt x="4206240" y="76200"/>
                </a:lnTo>
                <a:lnTo>
                  <a:pt x="4206240" y="38100"/>
                </a:lnTo>
                <a:close/>
              </a:path>
              <a:path w="4320540" h="127000">
                <a:moveTo>
                  <a:pt x="4283709" y="37464"/>
                </a:moveTo>
                <a:lnTo>
                  <a:pt x="4225290" y="37464"/>
                </a:lnTo>
                <a:lnTo>
                  <a:pt x="4225290" y="75564"/>
                </a:lnTo>
                <a:lnTo>
                  <a:pt x="4206240" y="76200"/>
                </a:lnTo>
                <a:lnTo>
                  <a:pt x="4206875" y="114300"/>
                </a:lnTo>
                <a:lnTo>
                  <a:pt x="4320540" y="55880"/>
                </a:lnTo>
                <a:lnTo>
                  <a:pt x="4283709" y="37464"/>
                </a:lnTo>
                <a:close/>
              </a:path>
              <a:path w="4320540" h="127000">
                <a:moveTo>
                  <a:pt x="4225290" y="37464"/>
                </a:moveTo>
                <a:lnTo>
                  <a:pt x="4206240" y="38100"/>
                </a:lnTo>
                <a:lnTo>
                  <a:pt x="4206240" y="76200"/>
                </a:lnTo>
                <a:lnTo>
                  <a:pt x="4225290" y="75564"/>
                </a:lnTo>
                <a:lnTo>
                  <a:pt x="4225290" y="37464"/>
                </a:lnTo>
                <a:close/>
              </a:path>
              <a:path w="4320540" h="127000">
                <a:moveTo>
                  <a:pt x="4205605" y="0"/>
                </a:moveTo>
                <a:lnTo>
                  <a:pt x="4206240" y="38100"/>
                </a:lnTo>
                <a:lnTo>
                  <a:pt x="4225290" y="37464"/>
                </a:lnTo>
                <a:lnTo>
                  <a:pt x="4283709" y="37464"/>
                </a:lnTo>
                <a:lnTo>
                  <a:pt x="4205605" y="0"/>
                </a:lnTo>
                <a:close/>
              </a:path>
            </a:pathLst>
          </a:custGeom>
          <a:solidFill>
            <a:srgbClr val="FFFF00"/>
          </a:solidFill>
        </p:spPr>
        <p:txBody>
          <a:bodyPr wrap="square" lIns="0" tIns="0" rIns="0" bIns="0" rtlCol="0"/>
          <a:lstStyle/>
          <a:p>
            <a:endParaRPr/>
          </a:p>
        </p:txBody>
      </p:sp>
      <p:sp>
        <p:nvSpPr>
          <p:cNvPr id="7" name="object 7"/>
          <p:cNvSpPr txBox="1"/>
          <p:nvPr/>
        </p:nvSpPr>
        <p:spPr>
          <a:xfrm>
            <a:off x="1619885" y="4258309"/>
            <a:ext cx="719455" cy="461645"/>
          </a:xfrm>
          <a:prstGeom prst="rect">
            <a:avLst/>
          </a:prstGeom>
        </p:spPr>
        <p:txBody>
          <a:bodyPr vert="horz" wrap="square" lIns="0" tIns="34290" rIns="0" bIns="0" rtlCol="0">
            <a:spAutoFit/>
          </a:bodyPr>
          <a:lstStyle/>
          <a:p>
            <a:pPr marL="91440" marR="85090">
              <a:lnSpc>
                <a:spcPct val="103299"/>
              </a:lnSpc>
              <a:spcBef>
                <a:spcPts val="270"/>
              </a:spcBef>
            </a:pPr>
            <a:r>
              <a:rPr sz="1200" b="1" spc="-5" dirty="0">
                <a:latin typeface="Arial"/>
                <a:cs typeface="Arial"/>
              </a:rPr>
              <a:t>3pcs</a:t>
            </a:r>
            <a:r>
              <a:rPr sz="1200" b="1" spc="-75" dirty="0">
                <a:latin typeface="Arial"/>
                <a:cs typeface="Arial"/>
              </a:rPr>
              <a:t> </a:t>
            </a:r>
            <a:r>
              <a:rPr sz="1200" b="1" dirty="0">
                <a:latin typeface="Arial"/>
                <a:cs typeface="Arial"/>
              </a:rPr>
              <a:t>of  Petals</a:t>
            </a:r>
            <a:endParaRPr sz="1200">
              <a:latin typeface="Arial"/>
              <a:cs typeface="Arial"/>
            </a:endParaRPr>
          </a:p>
        </p:txBody>
      </p:sp>
      <p:sp>
        <p:nvSpPr>
          <p:cNvPr id="8" name="object 8"/>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9" name="object 9"/>
          <p:cNvSpPr txBox="1">
            <a:spLocks noGrp="1"/>
          </p:cNvSpPr>
          <p:nvPr>
            <p:ph type="sldNum" sz="quarter" idx="7"/>
          </p:nvPr>
        </p:nvSpPr>
        <p:spPr>
          <a:prstGeom prst="rect">
            <a:avLst/>
          </a:prstGeom>
        </p:spPr>
        <p:txBody>
          <a:bodyPr vert="horz" wrap="square" lIns="0" tIns="0" rIns="0" bIns="0" rtlCol="0">
            <a:spAutoFit/>
          </a:bodyPr>
          <a:lstStyle/>
          <a:p>
            <a:pPr marL="82550">
              <a:lnSpc>
                <a:spcPts val="1145"/>
              </a:lnSpc>
            </a:pPr>
            <a:r>
              <a:rPr spc="-5" dirty="0"/>
              <a:t>Page</a:t>
            </a:r>
            <a:r>
              <a:rPr spc="-90" dirty="0"/>
              <a:t> </a:t>
            </a:r>
            <a:fld id="{81D60167-4931-47E6-BA6A-407CBD079E47}" type="slidenum">
              <a:rPr spc="-5" dirty="0"/>
              <a:t>29</a:t>
            </a:fld>
            <a:endParaRPr spc="-5"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270510" rIns="0" bIns="0" rtlCol="0">
            <a:spAutoFit/>
          </a:bodyPr>
          <a:lstStyle/>
          <a:p>
            <a:pPr marL="26034">
              <a:lnSpc>
                <a:spcPct val="100000"/>
              </a:lnSpc>
            </a:pPr>
            <a:r>
              <a:rPr sz="2800" u="heavy" spc="-705" dirty="0">
                <a:solidFill>
                  <a:srgbClr val="C0504D"/>
                </a:solidFill>
                <a:latin typeface="Times New Roman"/>
                <a:cs typeface="Times New Roman"/>
              </a:rPr>
              <a:t> </a:t>
            </a:r>
            <a:r>
              <a:rPr sz="2800" b="1" u="heavy" spc="-5" dirty="0">
                <a:solidFill>
                  <a:srgbClr val="C0504D"/>
                </a:solidFill>
                <a:latin typeface="Arial"/>
                <a:cs typeface="Arial"/>
              </a:rPr>
              <a:t>Chương 1 – Giới thiệu </a:t>
            </a:r>
            <a:r>
              <a:rPr sz="2800" b="1" u="heavy" spc="-10" dirty="0">
                <a:solidFill>
                  <a:srgbClr val="C0504D"/>
                </a:solidFill>
                <a:latin typeface="Arial"/>
                <a:cs typeface="Arial"/>
              </a:rPr>
              <a:t>hệ </a:t>
            </a:r>
            <a:r>
              <a:rPr sz="2800" b="1" u="heavy" spc="-5" dirty="0">
                <a:solidFill>
                  <a:srgbClr val="C0504D"/>
                </a:solidFill>
                <a:latin typeface="Arial"/>
                <a:cs typeface="Arial"/>
              </a:rPr>
              <a:t>thống </a:t>
            </a:r>
            <a:r>
              <a:rPr sz="2800" b="1" u="heavy" dirty="0">
                <a:solidFill>
                  <a:srgbClr val="C0504D"/>
                </a:solidFill>
                <a:latin typeface="Arial"/>
                <a:cs typeface="Arial"/>
              </a:rPr>
              <a:t>mang</a:t>
            </a:r>
            <a:r>
              <a:rPr sz="2800" b="1" u="heavy" spc="20" dirty="0">
                <a:solidFill>
                  <a:srgbClr val="C0504D"/>
                </a:solidFill>
                <a:latin typeface="Arial"/>
                <a:cs typeface="Arial"/>
              </a:rPr>
              <a:t> </a:t>
            </a:r>
            <a:r>
              <a:rPr sz="2800" b="1" u="heavy" dirty="0">
                <a:solidFill>
                  <a:srgbClr val="C0504D"/>
                </a:solidFill>
                <a:latin typeface="Arial"/>
                <a:cs typeface="Arial"/>
              </a:rPr>
              <a:t>vác</a:t>
            </a:r>
            <a:endParaRPr sz="2800">
              <a:latin typeface="Arial"/>
              <a:cs typeface="Arial"/>
            </a:endParaRPr>
          </a:p>
        </p:txBody>
      </p:sp>
      <p:sp>
        <p:nvSpPr>
          <p:cNvPr id="3" name="object 3"/>
          <p:cNvSpPr txBox="1"/>
          <p:nvPr/>
        </p:nvSpPr>
        <p:spPr>
          <a:xfrm>
            <a:off x="470408" y="1955419"/>
            <a:ext cx="7976870" cy="3315970"/>
          </a:xfrm>
          <a:prstGeom prst="rect">
            <a:avLst/>
          </a:prstGeom>
        </p:spPr>
        <p:txBody>
          <a:bodyPr vert="horz" wrap="square" lIns="0" tIns="0" rIns="0" bIns="0" rtlCol="0">
            <a:spAutoFit/>
          </a:bodyPr>
          <a:lstStyle/>
          <a:p>
            <a:pPr marL="12700" marR="5080">
              <a:lnSpc>
                <a:spcPts val="2300"/>
              </a:lnSpc>
            </a:pPr>
            <a:r>
              <a:rPr sz="2000" dirty="0">
                <a:latin typeface="Arial"/>
                <a:cs typeface="Arial"/>
              </a:rPr>
              <a:t>Thiết bị đầu </a:t>
            </a:r>
            <a:r>
              <a:rPr sz="2000" spc="-5" dirty="0">
                <a:latin typeface="Arial"/>
                <a:cs typeface="Arial"/>
              </a:rPr>
              <a:t>cuối Agilis Manpack VSAT </a:t>
            </a:r>
            <a:r>
              <a:rPr sz="2000" dirty="0">
                <a:latin typeface="Arial"/>
                <a:cs typeface="Arial"/>
              </a:rPr>
              <a:t>được chế </a:t>
            </a:r>
            <a:r>
              <a:rPr sz="2000" spc="-5" dirty="0">
                <a:latin typeface="Arial"/>
                <a:cs typeface="Arial"/>
              </a:rPr>
              <a:t>tạo theo </a:t>
            </a:r>
            <a:r>
              <a:rPr sz="2000" dirty="0">
                <a:latin typeface="Arial"/>
                <a:cs typeface="Arial"/>
              </a:rPr>
              <a:t>sự đặt hàng  riêng cho </a:t>
            </a:r>
            <a:r>
              <a:rPr sz="2000" spc="-5" dirty="0">
                <a:latin typeface="Arial"/>
                <a:cs typeface="Arial"/>
              </a:rPr>
              <a:t>triển </a:t>
            </a:r>
            <a:r>
              <a:rPr sz="2000" dirty="0">
                <a:latin typeface="Arial"/>
                <a:cs typeface="Arial"/>
              </a:rPr>
              <a:t>khai </a:t>
            </a:r>
            <a:r>
              <a:rPr sz="2000" spc="-5" dirty="0">
                <a:latin typeface="Arial"/>
                <a:cs typeface="Arial"/>
              </a:rPr>
              <a:t>nhanh </a:t>
            </a:r>
            <a:r>
              <a:rPr sz="2000" dirty="0">
                <a:latin typeface="Arial"/>
                <a:cs typeface="Arial"/>
              </a:rPr>
              <a:t>trong môi trường </a:t>
            </a:r>
            <a:r>
              <a:rPr sz="2000" spc="-5" dirty="0">
                <a:latin typeface="Arial"/>
                <a:cs typeface="Arial"/>
              </a:rPr>
              <a:t>khắc nghiệt </a:t>
            </a:r>
            <a:r>
              <a:rPr sz="2000" dirty="0">
                <a:latin typeface="Arial"/>
                <a:cs typeface="Arial"/>
              </a:rPr>
              <a:t>để cung </a:t>
            </a:r>
            <a:r>
              <a:rPr sz="2000" spc="-5" dirty="0">
                <a:latin typeface="Arial"/>
                <a:cs typeface="Arial"/>
              </a:rPr>
              <a:t>cấp  </a:t>
            </a:r>
            <a:r>
              <a:rPr sz="2000" dirty="0">
                <a:latin typeface="Arial"/>
                <a:cs typeface="Arial"/>
              </a:rPr>
              <a:t>thông </a:t>
            </a:r>
            <a:r>
              <a:rPr sz="2000" spc="-5" dirty="0">
                <a:latin typeface="Arial"/>
                <a:cs typeface="Arial"/>
              </a:rPr>
              <a:t>tin </a:t>
            </a:r>
            <a:r>
              <a:rPr sz="2000" dirty="0">
                <a:latin typeface="Arial"/>
                <a:cs typeface="Arial"/>
              </a:rPr>
              <a:t>liên lạc </a:t>
            </a:r>
            <a:r>
              <a:rPr sz="2000" spc="-5" dirty="0">
                <a:latin typeface="Arial"/>
                <a:cs typeface="Arial"/>
              </a:rPr>
              <a:t>đáng tin cậy </a:t>
            </a:r>
            <a:r>
              <a:rPr sz="2000" dirty="0">
                <a:latin typeface="Arial"/>
                <a:cs typeface="Arial"/>
              </a:rPr>
              <a:t>cho một </a:t>
            </a:r>
            <a:r>
              <a:rPr sz="2000" spc="-5" dirty="0">
                <a:latin typeface="Arial"/>
                <a:cs typeface="Arial"/>
              </a:rPr>
              <a:t>loạt </a:t>
            </a:r>
            <a:r>
              <a:rPr sz="2000" dirty="0">
                <a:latin typeface="Arial"/>
                <a:cs typeface="Arial"/>
              </a:rPr>
              <a:t>các </a:t>
            </a:r>
            <a:r>
              <a:rPr sz="2000" spc="-5" dirty="0">
                <a:latin typeface="Arial"/>
                <a:cs typeface="Arial"/>
              </a:rPr>
              <a:t>ứng</a:t>
            </a:r>
            <a:r>
              <a:rPr sz="2000" spc="10" dirty="0">
                <a:latin typeface="Arial"/>
                <a:cs typeface="Arial"/>
              </a:rPr>
              <a:t> </a:t>
            </a:r>
            <a:r>
              <a:rPr sz="2000" spc="-5" dirty="0">
                <a:latin typeface="Arial"/>
                <a:cs typeface="Arial"/>
              </a:rPr>
              <a:t>dụng:</a:t>
            </a:r>
            <a:endParaRPr sz="2000">
              <a:latin typeface="Arial"/>
              <a:cs typeface="Arial"/>
            </a:endParaRPr>
          </a:p>
          <a:p>
            <a:pPr>
              <a:lnSpc>
                <a:spcPct val="100000"/>
              </a:lnSpc>
            </a:pPr>
            <a:endParaRPr sz="2000">
              <a:latin typeface="Times New Roman"/>
              <a:cs typeface="Times New Roman"/>
            </a:endParaRPr>
          </a:p>
          <a:p>
            <a:pPr>
              <a:lnSpc>
                <a:spcPct val="100000"/>
              </a:lnSpc>
              <a:spcBef>
                <a:spcPts val="45"/>
              </a:spcBef>
            </a:pPr>
            <a:endParaRPr sz="2500">
              <a:latin typeface="Times New Roman"/>
              <a:cs typeface="Times New Roman"/>
            </a:endParaRPr>
          </a:p>
          <a:p>
            <a:pPr marL="307975" indent="-295275">
              <a:lnSpc>
                <a:spcPts val="2350"/>
              </a:lnSpc>
              <a:buSzPct val="80000"/>
              <a:buFont typeface="Wingdings"/>
              <a:buChar char=""/>
              <a:tabLst>
                <a:tab pos="307975" algn="l"/>
                <a:tab pos="308610" algn="l"/>
              </a:tabLst>
            </a:pPr>
            <a:r>
              <a:rPr sz="2000" b="1" dirty="0">
                <a:solidFill>
                  <a:srgbClr val="C00000"/>
                </a:solidFill>
                <a:latin typeface="Arial"/>
                <a:cs typeface="Arial"/>
              </a:rPr>
              <a:t>Thông tin </a:t>
            </a:r>
            <a:r>
              <a:rPr sz="2000" b="1" spc="-5" dirty="0">
                <a:solidFill>
                  <a:srgbClr val="C00000"/>
                </a:solidFill>
                <a:latin typeface="Arial"/>
                <a:cs typeface="Arial"/>
              </a:rPr>
              <a:t>liên </a:t>
            </a:r>
            <a:r>
              <a:rPr sz="2000" b="1" dirty="0">
                <a:solidFill>
                  <a:srgbClr val="C00000"/>
                </a:solidFill>
                <a:latin typeface="Arial"/>
                <a:cs typeface="Arial"/>
              </a:rPr>
              <a:t>lạc Quân sự an</a:t>
            </a:r>
            <a:r>
              <a:rPr sz="2000" b="1" spc="-60" dirty="0">
                <a:solidFill>
                  <a:srgbClr val="C00000"/>
                </a:solidFill>
                <a:latin typeface="Arial"/>
                <a:cs typeface="Arial"/>
              </a:rPr>
              <a:t> </a:t>
            </a:r>
            <a:r>
              <a:rPr sz="2000" b="1" spc="-5" dirty="0">
                <a:solidFill>
                  <a:srgbClr val="C00000"/>
                </a:solidFill>
                <a:latin typeface="Arial"/>
                <a:cs typeface="Arial"/>
              </a:rPr>
              <a:t>toàn</a:t>
            </a:r>
            <a:endParaRPr sz="2000">
              <a:latin typeface="Arial"/>
              <a:cs typeface="Arial"/>
            </a:endParaRPr>
          </a:p>
          <a:p>
            <a:pPr marL="307975" indent="-295275">
              <a:lnSpc>
                <a:spcPts val="2300"/>
              </a:lnSpc>
              <a:buSzPct val="80000"/>
              <a:buFont typeface="Wingdings"/>
              <a:buChar char=""/>
              <a:tabLst>
                <a:tab pos="307975" algn="l"/>
                <a:tab pos="308610" algn="l"/>
              </a:tabLst>
            </a:pPr>
            <a:r>
              <a:rPr sz="2000" b="1" dirty="0">
                <a:solidFill>
                  <a:srgbClr val="C00000"/>
                </a:solidFill>
                <a:latin typeface="Arial"/>
                <a:cs typeface="Arial"/>
              </a:rPr>
              <a:t>Đầu tiên </a:t>
            </a:r>
            <a:r>
              <a:rPr sz="2000" b="1" spc="-5" dirty="0">
                <a:solidFill>
                  <a:srgbClr val="C00000"/>
                </a:solidFill>
                <a:latin typeface="Arial"/>
                <a:cs typeface="Arial"/>
              </a:rPr>
              <a:t>phát </a:t>
            </a:r>
            <a:r>
              <a:rPr sz="2000" b="1" dirty="0">
                <a:solidFill>
                  <a:srgbClr val="C00000"/>
                </a:solidFill>
                <a:latin typeface="Arial"/>
                <a:cs typeface="Arial"/>
              </a:rPr>
              <a:t>quảng </a:t>
            </a:r>
            <a:r>
              <a:rPr sz="2000" b="1" spc="-10" dirty="0">
                <a:solidFill>
                  <a:srgbClr val="C00000"/>
                </a:solidFill>
                <a:latin typeface="Arial"/>
                <a:cs typeface="Arial"/>
              </a:rPr>
              <a:t>bá </a:t>
            </a:r>
            <a:r>
              <a:rPr sz="2000" b="1" dirty="0">
                <a:solidFill>
                  <a:srgbClr val="C00000"/>
                </a:solidFill>
                <a:latin typeface="Arial"/>
                <a:cs typeface="Arial"/>
              </a:rPr>
              <a:t>trên </a:t>
            </a:r>
            <a:r>
              <a:rPr sz="2000" b="1" spc="-5" dirty="0">
                <a:solidFill>
                  <a:srgbClr val="C00000"/>
                </a:solidFill>
                <a:latin typeface="Arial"/>
                <a:cs typeface="Arial"/>
              </a:rPr>
              <a:t>màn</a:t>
            </a:r>
            <a:r>
              <a:rPr sz="2000" b="1" spc="-30" dirty="0">
                <a:solidFill>
                  <a:srgbClr val="C00000"/>
                </a:solidFill>
                <a:latin typeface="Arial"/>
                <a:cs typeface="Arial"/>
              </a:rPr>
              <a:t> </a:t>
            </a:r>
            <a:r>
              <a:rPr sz="2000" b="1" spc="-5" dirty="0">
                <a:solidFill>
                  <a:srgbClr val="C00000"/>
                </a:solidFill>
                <a:latin typeface="Arial"/>
                <a:cs typeface="Arial"/>
              </a:rPr>
              <a:t>hình</a:t>
            </a:r>
            <a:endParaRPr sz="2000">
              <a:latin typeface="Arial"/>
              <a:cs typeface="Arial"/>
            </a:endParaRPr>
          </a:p>
          <a:p>
            <a:pPr marL="307975" indent="-295275">
              <a:lnSpc>
                <a:spcPts val="2300"/>
              </a:lnSpc>
              <a:buSzPct val="80000"/>
              <a:buFont typeface="Wingdings"/>
              <a:buChar char=""/>
              <a:tabLst>
                <a:tab pos="307975" algn="l"/>
                <a:tab pos="308610" algn="l"/>
              </a:tabLst>
            </a:pPr>
            <a:r>
              <a:rPr sz="2000" b="1" dirty="0">
                <a:solidFill>
                  <a:srgbClr val="C00000"/>
                </a:solidFill>
                <a:latin typeface="Arial"/>
                <a:cs typeface="Arial"/>
              </a:rPr>
              <a:t>Các </a:t>
            </a:r>
            <a:r>
              <a:rPr sz="2000" b="1" spc="-5" dirty="0">
                <a:solidFill>
                  <a:srgbClr val="C00000"/>
                </a:solidFill>
                <a:latin typeface="Arial"/>
                <a:cs typeface="Arial"/>
              </a:rPr>
              <a:t>dịch vụ </a:t>
            </a:r>
            <a:r>
              <a:rPr sz="2000" b="1" dirty="0">
                <a:solidFill>
                  <a:srgbClr val="C00000"/>
                </a:solidFill>
                <a:latin typeface="Arial"/>
                <a:cs typeface="Arial"/>
              </a:rPr>
              <a:t>khẩn</a:t>
            </a:r>
            <a:r>
              <a:rPr sz="2000" b="1" spc="-80" dirty="0">
                <a:solidFill>
                  <a:srgbClr val="C00000"/>
                </a:solidFill>
                <a:latin typeface="Arial"/>
                <a:cs typeface="Arial"/>
              </a:rPr>
              <a:t> </a:t>
            </a:r>
            <a:r>
              <a:rPr sz="2000" b="1" dirty="0">
                <a:solidFill>
                  <a:srgbClr val="C00000"/>
                </a:solidFill>
                <a:latin typeface="Arial"/>
                <a:cs typeface="Arial"/>
              </a:rPr>
              <a:t>cấp</a:t>
            </a:r>
            <a:endParaRPr sz="2000">
              <a:latin typeface="Arial"/>
              <a:cs typeface="Arial"/>
            </a:endParaRPr>
          </a:p>
          <a:p>
            <a:pPr marL="307975" indent="-295275">
              <a:lnSpc>
                <a:spcPts val="2305"/>
              </a:lnSpc>
              <a:buSzPct val="80000"/>
              <a:buFont typeface="Wingdings"/>
              <a:buChar char=""/>
              <a:tabLst>
                <a:tab pos="307975" algn="l"/>
                <a:tab pos="308610" algn="l"/>
              </a:tabLst>
            </a:pPr>
            <a:r>
              <a:rPr sz="2000" b="1" dirty="0">
                <a:solidFill>
                  <a:srgbClr val="C00000"/>
                </a:solidFill>
                <a:latin typeface="Arial"/>
                <a:cs typeface="Arial"/>
              </a:rPr>
              <a:t>Các </a:t>
            </a:r>
            <a:r>
              <a:rPr sz="2000" b="1" spc="-5" dirty="0">
                <a:solidFill>
                  <a:srgbClr val="C00000"/>
                </a:solidFill>
                <a:latin typeface="Arial"/>
                <a:cs typeface="Arial"/>
              </a:rPr>
              <a:t>hoạt </a:t>
            </a:r>
            <a:r>
              <a:rPr sz="2000" b="1" dirty="0">
                <a:solidFill>
                  <a:srgbClr val="C00000"/>
                </a:solidFill>
                <a:latin typeface="Arial"/>
                <a:cs typeface="Arial"/>
              </a:rPr>
              <a:t>động </a:t>
            </a:r>
            <a:r>
              <a:rPr sz="2000" b="1" spc="-5" dirty="0">
                <a:solidFill>
                  <a:srgbClr val="C00000"/>
                </a:solidFill>
                <a:latin typeface="Arial"/>
                <a:cs typeface="Arial"/>
              </a:rPr>
              <a:t>đặc</a:t>
            </a:r>
            <a:r>
              <a:rPr sz="2000" b="1" spc="-65" dirty="0">
                <a:solidFill>
                  <a:srgbClr val="C00000"/>
                </a:solidFill>
                <a:latin typeface="Arial"/>
                <a:cs typeface="Arial"/>
              </a:rPr>
              <a:t> </a:t>
            </a:r>
            <a:r>
              <a:rPr sz="2000" b="1" spc="-5" dirty="0">
                <a:solidFill>
                  <a:srgbClr val="C00000"/>
                </a:solidFill>
                <a:latin typeface="Arial"/>
                <a:cs typeface="Arial"/>
              </a:rPr>
              <a:t>biệt</a:t>
            </a:r>
            <a:endParaRPr sz="2000">
              <a:latin typeface="Arial"/>
              <a:cs typeface="Arial"/>
            </a:endParaRPr>
          </a:p>
          <a:p>
            <a:pPr marL="307975" indent="-295275">
              <a:lnSpc>
                <a:spcPts val="2300"/>
              </a:lnSpc>
              <a:buSzPct val="80000"/>
              <a:buFont typeface="Wingdings"/>
              <a:buChar char=""/>
              <a:tabLst>
                <a:tab pos="307975" algn="l"/>
                <a:tab pos="308610" algn="l"/>
              </a:tabLst>
            </a:pPr>
            <a:r>
              <a:rPr sz="2000" b="1" dirty="0">
                <a:solidFill>
                  <a:srgbClr val="C00000"/>
                </a:solidFill>
                <a:latin typeface="Arial"/>
                <a:cs typeface="Arial"/>
              </a:rPr>
              <a:t>Cứu </a:t>
            </a:r>
            <a:r>
              <a:rPr sz="2000" b="1" spc="-5" dirty="0">
                <a:solidFill>
                  <a:srgbClr val="C00000"/>
                </a:solidFill>
                <a:latin typeface="Arial"/>
                <a:cs typeface="Arial"/>
              </a:rPr>
              <a:t>nạn thảm</a:t>
            </a:r>
            <a:r>
              <a:rPr sz="2000" b="1" spc="-65" dirty="0">
                <a:solidFill>
                  <a:srgbClr val="C00000"/>
                </a:solidFill>
                <a:latin typeface="Arial"/>
                <a:cs typeface="Arial"/>
              </a:rPr>
              <a:t> </a:t>
            </a:r>
            <a:r>
              <a:rPr sz="2000" b="1" dirty="0">
                <a:solidFill>
                  <a:srgbClr val="C00000"/>
                </a:solidFill>
                <a:latin typeface="Arial"/>
                <a:cs typeface="Arial"/>
              </a:rPr>
              <a:t>họa</a:t>
            </a:r>
            <a:endParaRPr sz="2000">
              <a:latin typeface="Arial"/>
              <a:cs typeface="Arial"/>
            </a:endParaRPr>
          </a:p>
          <a:p>
            <a:pPr marL="307975" indent="-295275">
              <a:lnSpc>
                <a:spcPts val="2345"/>
              </a:lnSpc>
              <a:buSzPct val="80000"/>
              <a:buFont typeface="Wingdings"/>
              <a:buChar char=""/>
              <a:tabLst>
                <a:tab pos="307975" algn="l"/>
                <a:tab pos="308610" algn="l"/>
              </a:tabLst>
            </a:pPr>
            <a:r>
              <a:rPr sz="2000" b="1" dirty="0">
                <a:solidFill>
                  <a:srgbClr val="C00000"/>
                </a:solidFill>
                <a:latin typeface="Arial"/>
                <a:cs typeface="Arial"/>
              </a:rPr>
              <a:t>Ngành </a:t>
            </a:r>
            <a:r>
              <a:rPr sz="2000" b="1" spc="-5" dirty="0">
                <a:solidFill>
                  <a:srgbClr val="C00000"/>
                </a:solidFill>
                <a:latin typeface="Arial"/>
                <a:cs typeface="Arial"/>
              </a:rPr>
              <a:t>khai</a:t>
            </a:r>
            <a:r>
              <a:rPr sz="2000" b="1" spc="-90" dirty="0">
                <a:solidFill>
                  <a:srgbClr val="C00000"/>
                </a:solidFill>
                <a:latin typeface="Arial"/>
                <a:cs typeface="Arial"/>
              </a:rPr>
              <a:t> </a:t>
            </a:r>
            <a:r>
              <a:rPr sz="2000" b="1" dirty="0">
                <a:solidFill>
                  <a:srgbClr val="C00000"/>
                </a:solidFill>
                <a:latin typeface="Arial"/>
                <a:cs typeface="Arial"/>
              </a:rPr>
              <a:t>mỏ</a:t>
            </a:r>
            <a:endParaRPr sz="2000">
              <a:latin typeface="Arial"/>
              <a:cs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66090" y="1845310"/>
            <a:ext cx="3657600" cy="24168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170804" y="1783079"/>
            <a:ext cx="3677285" cy="249301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287520" y="2830829"/>
            <a:ext cx="721360" cy="399415"/>
          </a:xfrm>
          <a:custGeom>
            <a:avLst/>
            <a:gdLst/>
            <a:ahLst/>
            <a:cxnLst/>
            <a:rect l="l" t="t" r="r" b="b"/>
            <a:pathLst>
              <a:path w="721360" h="399414">
                <a:moveTo>
                  <a:pt x="521334" y="0"/>
                </a:moveTo>
                <a:lnTo>
                  <a:pt x="521334" y="99695"/>
                </a:lnTo>
                <a:lnTo>
                  <a:pt x="0" y="99695"/>
                </a:lnTo>
                <a:lnTo>
                  <a:pt x="0" y="299720"/>
                </a:lnTo>
                <a:lnTo>
                  <a:pt x="521334" y="299720"/>
                </a:lnTo>
                <a:lnTo>
                  <a:pt x="521334" y="399415"/>
                </a:lnTo>
                <a:lnTo>
                  <a:pt x="721359" y="199390"/>
                </a:lnTo>
                <a:lnTo>
                  <a:pt x="521334" y="0"/>
                </a:lnTo>
                <a:close/>
              </a:path>
            </a:pathLst>
          </a:custGeom>
          <a:solidFill>
            <a:srgbClr val="4F81BB"/>
          </a:solidFill>
        </p:spPr>
        <p:txBody>
          <a:bodyPr wrap="square" lIns="0" tIns="0" rIns="0" bIns="0" rtlCol="0"/>
          <a:lstStyle/>
          <a:p>
            <a:endParaRPr/>
          </a:p>
        </p:txBody>
      </p:sp>
      <p:sp>
        <p:nvSpPr>
          <p:cNvPr id="5" name="object 5"/>
          <p:cNvSpPr/>
          <p:nvPr/>
        </p:nvSpPr>
        <p:spPr>
          <a:xfrm>
            <a:off x="4287520" y="2830829"/>
            <a:ext cx="721360" cy="399415"/>
          </a:xfrm>
          <a:custGeom>
            <a:avLst/>
            <a:gdLst/>
            <a:ahLst/>
            <a:cxnLst/>
            <a:rect l="l" t="t" r="r" b="b"/>
            <a:pathLst>
              <a:path w="721360" h="399414">
                <a:moveTo>
                  <a:pt x="0" y="99695"/>
                </a:moveTo>
                <a:lnTo>
                  <a:pt x="521334" y="99695"/>
                </a:lnTo>
                <a:lnTo>
                  <a:pt x="521334" y="0"/>
                </a:lnTo>
                <a:lnTo>
                  <a:pt x="721359" y="199390"/>
                </a:lnTo>
                <a:lnTo>
                  <a:pt x="521334" y="399415"/>
                </a:lnTo>
                <a:lnTo>
                  <a:pt x="521334" y="299720"/>
                </a:lnTo>
                <a:lnTo>
                  <a:pt x="0" y="299720"/>
                </a:lnTo>
                <a:lnTo>
                  <a:pt x="0" y="99695"/>
                </a:lnTo>
                <a:close/>
              </a:path>
            </a:pathLst>
          </a:custGeom>
          <a:ln w="25908">
            <a:solidFill>
              <a:srgbClr val="385D88"/>
            </a:solidFill>
          </a:ln>
        </p:spPr>
        <p:txBody>
          <a:bodyPr wrap="square" lIns="0" tIns="0" rIns="0" bIns="0" rtlCol="0"/>
          <a:lstStyle/>
          <a:p>
            <a:endParaRPr/>
          </a:p>
        </p:txBody>
      </p:sp>
      <p:sp>
        <p:nvSpPr>
          <p:cNvPr id="6" name="object 6"/>
          <p:cNvSpPr/>
          <p:nvPr/>
        </p:nvSpPr>
        <p:spPr>
          <a:xfrm>
            <a:off x="6805294" y="3646170"/>
            <a:ext cx="791210" cy="431165"/>
          </a:xfrm>
          <a:custGeom>
            <a:avLst/>
            <a:gdLst/>
            <a:ahLst/>
            <a:cxnLst/>
            <a:rect l="l" t="t" r="r" b="b"/>
            <a:pathLst>
              <a:path w="791209" h="431164">
                <a:moveTo>
                  <a:pt x="0" y="215899"/>
                </a:moveTo>
                <a:lnTo>
                  <a:pt x="17145" y="153669"/>
                </a:lnTo>
                <a:lnTo>
                  <a:pt x="64134" y="98424"/>
                </a:lnTo>
                <a:lnTo>
                  <a:pt x="97154" y="74294"/>
                </a:lnTo>
                <a:lnTo>
                  <a:pt x="135889" y="52704"/>
                </a:lnTo>
                <a:lnTo>
                  <a:pt x="180339" y="34924"/>
                </a:lnTo>
                <a:lnTo>
                  <a:pt x="228600" y="20319"/>
                </a:lnTo>
                <a:lnTo>
                  <a:pt x="281304" y="8889"/>
                </a:lnTo>
                <a:lnTo>
                  <a:pt x="337184" y="2539"/>
                </a:lnTo>
                <a:lnTo>
                  <a:pt x="395604" y="0"/>
                </a:lnTo>
                <a:lnTo>
                  <a:pt x="454025" y="2539"/>
                </a:lnTo>
                <a:lnTo>
                  <a:pt x="509904" y="8889"/>
                </a:lnTo>
                <a:lnTo>
                  <a:pt x="562609" y="20319"/>
                </a:lnTo>
                <a:lnTo>
                  <a:pt x="610870" y="34924"/>
                </a:lnTo>
                <a:lnTo>
                  <a:pt x="655320" y="52704"/>
                </a:lnTo>
                <a:lnTo>
                  <a:pt x="694054" y="74294"/>
                </a:lnTo>
                <a:lnTo>
                  <a:pt x="727075" y="98424"/>
                </a:lnTo>
                <a:lnTo>
                  <a:pt x="774064" y="153669"/>
                </a:lnTo>
                <a:lnTo>
                  <a:pt x="791209" y="215899"/>
                </a:lnTo>
                <a:lnTo>
                  <a:pt x="786764" y="247649"/>
                </a:lnTo>
                <a:lnTo>
                  <a:pt x="754379" y="306704"/>
                </a:lnTo>
                <a:lnTo>
                  <a:pt x="727075" y="333374"/>
                </a:lnTo>
                <a:lnTo>
                  <a:pt x="694054" y="356869"/>
                </a:lnTo>
                <a:lnTo>
                  <a:pt x="655320" y="378459"/>
                </a:lnTo>
                <a:lnTo>
                  <a:pt x="610870" y="396239"/>
                </a:lnTo>
                <a:lnTo>
                  <a:pt x="562609" y="411479"/>
                </a:lnTo>
                <a:lnTo>
                  <a:pt x="509904" y="422274"/>
                </a:lnTo>
                <a:lnTo>
                  <a:pt x="454025" y="429259"/>
                </a:lnTo>
                <a:lnTo>
                  <a:pt x="395604" y="431164"/>
                </a:lnTo>
                <a:lnTo>
                  <a:pt x="337184" y="429259"/>
                </a:lnTo>
                <a:lnTo>
                  <a:pt x="281304" y="422274"/>
                </a:lnTo>
                <a:lnTo>
                  <a:pt x="228600" y="411479"/>
                </a:lnTo>
                <a:lnTo>
                  <a:pt x="180339" y="396239"/>
                </a:lnTo>
                <a:lnTo>
                  <a:pt x="135889" y="378459"/>
                </a:lnTo>
                <a:lnTo>
                  <a:pt x="97154" y="356869"/>
                </a:lnTo>
                <a:lnTo>
                  <a:pt x="64134" y="333374"/>
                </a:lnTo>
                <a:lnTo>
                  <a:pt x="36829" y="306704"/>
                </a:lnTo>
                <a:lnTo>
                  <a:pt x="4445" y="247649"/>
                </a:lnTo>
                <a:lnTo>
                  <a:pt x="0" y="215899"/>
                </a:lnTo>
                <a:close/>
              </a:path>
            </a:pathLst>
          </a:custGeom>
          <a:ln w="25908">
            <a:solidFill>
              <a:srgbClr val="FFFF00"/>
            </a:solidFill>
          </a:ln>
        </p:spPr>
        <p:txBody>
          <a:bodyPr wrap="square" lIns="0" tIns="0" rIns="0" bIns="0" rtlCol="0"/>
          <a:lstStyle/>
          <a:p>
            <a:endParaRPr/>
          </a:p>
        </p:txBody>
      </p:sp>
      <p:sp>
        <p:nvSpPr>
          <p:cNvPr id="7" name="object 7"/>
          <p:cNvSpPr/>
          <p:nvPr/>
        </p:nvSpPr>
        <p:spPr>
          <a:xfrm>
            <a:off x="7640319" y="2277745"/>
            <a:ext cx="791210" cy="432434"/>
          </a:xfrm>
          <a:custGeom>
            <a:avLst/>
            <a:gdLst/>
            <a:ahLst/>
            <a:cxnLst/>
            <a:rect l="l" t="t" r="r" b="b"/>
            <a:pathLst>
              <a:path w="791209" h="432435">
                <a:moveTo>
                  <a:pt x="0" y="216534"/>
                </a:moveTo>
                <a:lnTo>
                  <a:pt x="17145" y="153669"/>
                </a:lnTo>
                <a:lnTo>
                  <a:pt x="64134" y="98425"/>
                </a:lnTo>
                <a:lnTo>
                  <a:pt x="97154" y="74294"/>
                </a:lnTo>
                <a:lnTo>
                  <a:pt x="136525" y="52704"/>
                </a:lnTo>
                <a:lnTo>
                  <a:pt x="180339" y="34925"/>
                </a:lnTo>
                <a:lnTo>
                  <a:pt x="229234" y="19684"/>
                </a:lnTo>
                <a:lnTo>
                  <a:pt x="281304" y="8889"/>
                </a:lnTo>
                <a:lnTo>
                  <a:pt x="337184" y="1904"/>
                </a:lnTo>
                <a:lnTo>
                  <a:pt x="395604" y="0"/>
                </a:lnTo>
                <a:lnTo>
                  <a:pt x="454025" y="1904"/>
                </a:lnTo>
                <a:lnTo>
                  <a:pt x="509904" y="8889"/>
                </a:lnTo>
                <a:lnTo>
                  <a:pt x="562609" y="19684"/>
                </a:lnTo>
                <a:lnTo>
                  <a:pt x="610870" y="34925"/>
                </a:lnTo>
                <a:lnTo>
                  <a:pt x="655320" y="52704"/>
                </a:lnTo>
                <a:lnTo>
                  <a:pt x="694054" y="74294"/>
                </a:lnTo>
                <a:lnTo>
                  <a:pt x="727709" y="98425"/>
                </a:lnTo>
                <a:lnTo>
                  <a:pt x="774700" y="153669"/>
                </a:lnTo>
                <a:lnTo>
                  <a:pt x="791209" y="216534"/>
                </a:lnTo>
                <a:lnTo>
                  <a:pt x="786764" y="248284"/>
                </a:lnTo>
                <a:lnTo>
                  <a:pt x="754379" y="307339"/>
                </a:lnTo>
                <a:lnTo>
                  <a:pt x="694054" y="358139"/>
                </a:lnTo>
                <a:lnTo>
                  <a:pt x="655320" y="379729"/>
                </a:lnTo>
                <a:lnTo>
                  <a:pt x="610870" y="397509"/>
                </a:lnTo>
                <a:lnTo>
                  <a:pt x="562609" y="412750"/>
                </a:lnTo>
                <a:lnTo>
                  <a:pt x="509904" y="423544"/>
                </a:lnTo>
                <a:lnTo>
                  <a:pt x="454025" y="430529"/>
                </a:lnTo>
                <a:lnTo>
                  <a:pt x="395604" y="432434"/>
                </a:lnTo>
                <a:lnTo>
                  <a:pt x="337184" y="430529"/>
                </a:lnTo>
                <a:lnTo>
                  <a:pt x="281304" y="423544"/>
                </a:lnTo>
                <a:lnTo>
                  <a:pt x="229234" y="412750"/>
                </a:lnTo>
                <a:lnTo>
                  <a:pt x="180339" y="397509"/>
                </a:lnTo>
                <a:lnTo>
                  <a:pt x="136525" y="379729"/>
                </a:lnTo>
                <a:lnTo>
                  <a:pt x="97154" y="358139"/>
                </a:lnTo>
                <a:lnTo>
                  <a:pt x="64134" y="334009"/>
                </a:lnTo>
                <a:lnTo>
                  <a:pt x="36829" y="307339"/>
                </a:lnTo>
                <a:lnTo>
                  <a:pt x="4445" y="248284"/>
                </a:lnTo>
                <a:lnTo>
                  <a:pt x="0" y="216534"/>
                </a:lnTo>
                <a:close/>
              </a:path>
            </a:pathLst>
          </a:custGeom>
          <a:ln w="25907">
            <a:solidFill>
              <a:srgbClr val="FFFF00"/>
            </a:solidFill>
          </a:ln>
        </p:spPr>
        <p:txBody>
          <a:bodyPr wrap="square" lIns="0" tIns="0" rIns="0" bIns="0" rtlCol="0"/>
          <a:lstStyle/>
          <a:p>
            <a:endParaRPr/>
          </a:p>
        </p:txBody>
      </p:sp>
      <p:sp>
        <p:nvSpPr>
          <p:cNvPr id="8" name="object 8"/>
          <p:cNvSpPr/>
          <p:nvPr/>
        </p:nvSpPr>
        <p:spPr>
          <a:xfrm>
            <a:off x="5365115" y="2710179"/>
            <a:ext cx="791210" cy="431800"/>
          </a:xfrm>
          <a:custGeom>
            <a:avLst/>
            <a:gdLst/>
            <a:ahLst/>
            <a:cxnLst/>
            <a:rect l="l" t="t" r="r" b="b"/>
            <a:pathLst>
              <a:path w="791210" h="431800">
                <a:moveTo>
                  <a:pt x="0" y="215900"/>
                </a:moveTo>
                <a:lnTo>
                  <a:pt x="17145" y="153670"/>
                </a:lnTo>
                <a:lnTo>
                  <a:pt x="64135" y="98425"/>
                </a:lnTo>
                <a:lnTo>
                  <a:pt x="97155" y="74295"/>
                </a:lnTo>
                <a:lnTo>
                  <a:pt x="135889" y="53340"/>
                </a:lnTo>
                <a:lnTo>
                  <a:pt x="180339" y="34925"/>
                </a:lnTo>
                <a:lnTo>
                  <a:pt x="228600" y="20320"/>
                </a:lnTo>
                <a:lnTo>
                  <a:pt x="281305" y="9525"/>
                </a:lnTo>
                <a:lnTo>
                  <a:pt x="337185" y="2540"/>
                </a:lnTo>
                <a:lnTo>
                  <a:pt x="395605" y="0"/>
                </a:lnTo>
                <a:lnTo>
                  <a:pt x="454025" y="2540"/>
                </a:lnTo>
                <a:lnTo>
                  <a:pt x="509905" y="9525"/>
                </a:lnTo>
                <a:lnTo>
                  <a:pt x="562610" y="20320"/>
                </a:lnTo>
                <a:lnTo>
                  <a:pt x="610870" y="34925"/>
                </a:lnTo>
                <a:lnTo>
                  <a:pt x="655320" y="53340"/>
                </a:lnTo>
                <a:lnTo>
                  <a:pt x="694055" y="74295"/>
                </a:lnTo>
                <a:lnTo>
                  <a:pt x="727075" y="98425"/>
                </a:lnTo>
                <a:lnTo>
                  <a:pt x="754380" y="125095"/>
                </a:lnTo>
                <a:lnTo>
                  <a:pt x="786764" y="184150"/>
                </a:lnTo>
                <a:lnTo>
                  <a:pt x="791210" y="215900"/>
                </a:lnTo>
                <a:lnTo>
                  <a:pt x="786764" y="247650"/>
                </a:lnTo>
                <a:lnTo>
                  <a:pt x="754380" y="306705"/>
                </a:lnTo>
                <a:lnTo>
                  <a:pt x="727075" y="333375"/>
                </a:lnTo>
                <a:lnTo>
                  <a:pt x="694055" y="357505"/>
                </a:lnTo>
                <a:lnTo>
                  <a:pt x="655320" y="378460"/>
                </a:lnTo>
                <a:lnTo>
                  <a:pt x="610870" y="396875"/>
                </a:lnTo>
                <a:lnTo>
                  <a:pt x="562610" y="411480"/>
                </a:lnTo>
                <a:lnTo>
                  <a:pt x="509905" y="422275"/>
                </a:lnTo>
                <a:lnTo>
                  <a:pt x="454025" y="429260"/>
                </a:lnTo>
                <a:lnTo>
                  <a:pt x="395605" y="431800"/>
                </a:lnTo>
                <a:lnTo>
                  <a:pt x="337185" y="429260"/>
                </a:lnTo>
                <a:lnTo>
                  <a:pt x="281305" y="422275"/>
                </a:lnTo>
                <a:lnTo>
                  <a:pt x="228600" y="411480"/>
                </a:lnTo>
                <a:lnTo>
                  <a:pt x="180339" y="396875"/>
                </a:lnTo>
                <a:lnTo>
                  <a:pt x="135889" y="378460"/>
                </a:lnTo>
                <a:lnTo>
                  <a:pt x="97155" y="357505"/>
                </a:lnTo>
                <a:lnTo>
                  <a:pt x="64135" y="333375"/>
                </a:lnTo>
                <a:lnTo>
                  <a:pt x="36830" y="306705"/>
                </a:lnTo>
                <a:lnTo>
                  <a:pt x="4445" y="247650"/>
                </a:lnTo>
                <a:lnTo>
                  <a:pt x="0" y="215900"/>
                </a:lnTo>
                <a:close/>
              </a:path>
            </a:pathLst>
          </a:custGeom>
          <a:ln w="25908">
            <a:solidFill>
              <a:srgbClr val="FFFF00"/>
            </a:solidFill>
          </a:ln>
        </p:spPr>
        <p:txBody>
          <a:bodyPr wrap="square" lIns="0" tIns="0" rIns="0" bIns="0" rtlCol="0"/>
          <a:lstStyle/>
          <a:p>
            <a:endParaRPr/>
          </a:p>
        </p:txBody>
      </p:sp>
      <p:sp>
        <p:nvSpPr>
          <p:cNvPr id="9" name="object 9"/>
          <p:cNvSpPr/>
          <p:nvPr/>
        </p:nvSpPr>
        <p:spPr>
          <a:xfrm>
            <a:off x="559308" y="524255"/>
            <a:ext cx="192023" cy="14173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770636" y="395224"/>
            <a:ext cx="7505700" cy="605155"/>
          </a:xfrm>
          <a:prstGeom prst="rect">
            <a:avLst/>
          </a:prstGeom>
        </p:spPr>
        <p:txBody>
          <a:bodyPr vert="horz" wrap="square" lIns="0" tIns="0" rIns="0" bIns="0" rtlCol="0">
            <a:spAutoFit/>
          </a:bodyPr>
          <a:lstStyle/>
          <a:p>
            <a:pPr marL="1160145" marR="5080" indent="-1148080">
              <a:lnSpc>
                <a:spcPts val="2380"/>
              </a:lnSpc>
            </a:pPr>
            <a:r>
              <a:rPr sz="2000" spc="-5" dirty="0"/>
              <a:t>Bước </a:t>
            </a:r>
            <a:r>
              <a:rPr sz="2000" dirty="0"/>
              <a:t>7: Cố </a:t>
            </a:r>
            <a:r>
              <a:rPr sz="2000" spc="-5" dirty="0"/>
              <a:t>định tấm </a:t>
            </a:r>
            <a:r>
              <a:rPr sz="2000" dirty="0"/>
              <a:t>cơ khí gắn khối </a:t>
            </a:r>
            <a:r>
              <a:rPr sz="2000" spc="-5" dirty="0"/>
              <a:t>trên </a:t>
            </a:r>
            <a:r>
              <a:rPr sz="2000" dirty="0"/>
              <a:t>và khối </a:t>
            </a:r>
            <a:r>
              <a:rPr sz="2000" spc="-5" dirty="0"/>
              <a:t>dưới bằng </a:t>
            </a:r>
            <a:r>
              <a:rPr sz="2000" dirty="0"/>
              <a:t>4 con  ốc</a:t>
            </a:r>
            <a:endParaRPr sz="2000"/>
          </a:p>
        </p:txBody>
      </p:sp>
      <p:sp>
        <p:nvSpPr>
          <p:cNvPr id="11" name="object 11"/>
          <p:cNvSpPr txBox="1"/>
          <p:nvPr/>
        </p:nvSpPr>
        <p:spPr>
          <a:xfrm>
            <a:off x="543559" y="6049975"/>
            <a:ext cx="2955290" cy="42735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635"/>
              </a:spcBef>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30</a:t>
            </a:r>
            <a:endParaRPr sz="1000">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704" y="2060575"/>
            <a:ext cx="3613150" cy="23044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692275" y="2925445"/>
            <a:ext cx="864235" cy="575945"/>
          </a:xfrm>
          <a:custGeom>
            <a:avLst/>
            <a:gdLst/>
            <a:ahLst/>
            <a:cxnLst/>
            <a:rect l="l" t="t" r="r" b="b"/>
            <a:pathLst>
              <a:path w="864235" h="575945">
                <a:moveTo>
                  <a:pt x="0" y="287654"/>
                </a:moveTo>
                <a:lnTo>
                  <a:pt x="3810" y="248919"/>
                </a:lnTo>
                <a:lnTo>
                  <a:pt x="15875" y="211454"/>
                </a:lnTo>
                <a:lnTo>
                  <a:pt x="34289" y="175894"/>
                </a:lnTo>
                <a:lnTo>
                  <a:pt x="59055" y="142239"/>
                </a:lnTo>
                <a:lnTo>
                  <a:pt x="90169" y="111759"/>
                </a:lnTo>
                <a:lnTo>
                  <a:pt x="126364" y="84454"/>
                </a:lnTo>
                <a:lnTo>
                  <a:pt x="168275" y="59689"/>
                </a:lnTo>
                <a:lnTo>
                  <a:pt x="213994" y="39369"/>
                </a:lnTo>
                <a:lnTo>
                  <a:pt x="264160" y="22225"/>
                </a:lnTo>
                <a:lnTo>
                  <a:pt x="317500" y="10159"/>
                </a:lnTo>
                <a:lnTo>
                  <a:pt x="373380" y="2539"/>
                </a:lnTo>
                <a:lnTo>
                  <a:pt x="432435" y="0"/>
                </a:lnTo>
                <a:lnTo>
                  <a:pt x="490855" y="2539"/>
                </a:lnTo>
                <a:lnTo>
                  <a:pt x="546735" y="10159"/>
                </a:lnTo>
                <a:lnTo>
                  <a:pt x="600075" y="22225"/>
                </a:lnTo>
                <a:lnTo>
                  <a:pt x="650239" y="39369"/>
                </a:lnTo>
                <a:lnTo>
                  <a:pt x="695960" y="59689"/>
                </a:lnTo>
                <a:lnTo>
                  <a:pt x="737869" y="84454"/>
                </a:lnTo>
                <a:lnTo>
                  <a:pt x="774064" y="111759"/>
                </a:lnTo>
                <a:lnTo>
                  <a:pt x="805180" y="142239"/>
                </a:lnTo>
                <a:lnTo>
                  <a:pt x="830580" y="175894"/>
                </a:lnTo>
                <a:lnTo>
                  <a:pt x="848994" y="211454"/>
                </a:lnTo>
                <a:lnTo>
                  <a:pt x="860425" y="248919"/>
                </a:lnTo>
                <a:lnTo>
                  <a:pt x="864235" y="287654"/>
                </a:lnTo>
                <a:lnTo>
                  <a:pt x="860425" y="327025"/>
                </a:lnTo>
                <a:lnTo>
                  <a:pt x="848994" y="364489"/>
                </a:lnTo>
                <a:lnTo>
                  <a:pt x="830580" y="400050"/>
                </a:lnTo>
                <a:lnTo>
                  <a:pt x="805180" y="433069"/>
                </a:lnTo>
                <a:lnTo>
                  <a:pt x="774064" y="464184"/>
                </a:lnTo>
                <a:lnTo>
                  <a:pt x="737869" y="491489"/>
                </a:lnTo>
                <a:lnTo>
                  <a:pt x="695960" y="516254"/>
                </a:lnTo>
                <a:lnTo>
                  <a:pt x="650239" y="536575"/>
                </a:lnTo>
                <a:lnTo>
                  <a:pt x="600075" y="553084"/>
                </a:lnTo>
                <a:lnTo>
                  <a:pt x="546735" y="565784"/>
                </a:lnTo>
                <a:lnTo>
                  <a:pt x="490855" y="573404"/>
                </a:lnTo>
                <a:lnTo>
                  <a:pt x="432435" y="575944"/>
                </a:lnTo>
                <a:lnTo>
                  <a:pt x="373380" y="573404"/>
                </a:lnTo>
                <a:lnTo>
                  <a:pt x="317500" y="565784"/>
                </a:lnTo>
                <a:lnTo>
                  <a:pt x="264160" y="553084"/>
                </a:lnTo>
                <a:lnTo>
                  <a:pt x="213994" y="536575"/>
                </a:lnTo>
                <a:lnTo>
                  <a:pt x="168275" y="516254"/>
                </a:lnTo>
                <a:lnTo>
                  <a:pt x="126364" y="491489"/>
                </a:lnTo>
                <a:lnTo>
                  <a:pt x="90169" y="464184"/>
                </a:lnTo>
                <a:lnTo>
                  <a:pt x="59055" y="433069"/>
                </a:lnTo>
                <a:lnTo>
                  <a:pt x="34289" y="400050"/>
                </a:lnTo>
                <a:lnTo>
                  <a:pt x="15875" y="364489"/>
                </a:lnTo>
                <a:lnTo>
                  <a:pt x="3810" y="327025"/>
                </a:lnTo>
                <a:lnTo>
                  <a:pt x="0" y="287654"/>
                </a:lnTo>
                <a:close/>
              </a:path>
            </a:pathLst>
          </a:custGeom>
          <a:ln w="25908">
            <a:solidFill>
              <a:srgbClr val="FFFF00"/>
            </a:solidFill>
          </a:ln>
        </p:spPr>
        <p:txBody>
          <a:bodyPr wrap="square" lIns="0" tIns="0" rIns="0" bIns="0" rtlCol="0"/>
          <a:lstStyle/>
          <a:p>
            <a:endParaRPr/>
          </a:p>
        </p:txBody>
      </p:sp>
      <p:sp>
        <p:nvSpPr>
          <p:cNvPr id="4" name="object 4"/>
          <p:cNvSpPr/>
          <p:nvPr/>
        </p:nvSpPr>
        <p:spPr>
          <a:xfrm>
            <a:off x="5100954" y="1624330"/>
            <a:ext cx="3727450" cy="3173095"/>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3924934" y="2925445"/>
            <a:ext cx="1092835" cy="504190"/>
          </a:xfrm>
          <a:custGeom>
            <a:avLst/>
            <a:gdLst/>
            <a:ahLst/>
            <a:cxnLst/>
            <a:rect l="l" t="t" r="r" b="b"/>
            <a:pathLst>
              <a:path w="1092835" h="504189">
                <a:moveTo>
                  <a:pt x="840739" y="0"/>
                </a:moveTo>
                <a:lnTo>
                  <a:pt x="840739" y="125729"/>
                </a:lnTo>
                <a:lnTo>
                  <a:pt x="0" y="125729"/>
                </a:lnTo>
                <a:lnTo>
                  <a:pt x="0" y="378459"/>
                </a:lnTo>
                <a:lnTo>
                  <a:pt x="840739" y="378459"/>
                </a:lnTo>
                <a:lnTo>
                  <a:pt x="840739" y="504189"/>
                </a:lnTo>
                <a:lnTo>
                  <a:pt x="1092835" y="252094"/>
                </a:lnTo>
                <a:lnTo>
                  <a:pt x="840739" y="0"/>
                </a:lnTo>
                <a:close/>
              </a:path>
            </a:pathLst>
          </a:custGeom>
          <a:solidFill>
            <a:srgbClr val="4F81BB"/>
          </a:solidFill>
        </p:spPr>
        <p:txBody>
          <a:bodyPr wrap="square" lIns="0" tIns="0" rIns="0" bIns="0" rtlCol="0"/>
          <a:lstStyle/>
          <a:p>
            <a:endParaRPr/>
          </a:p>
        </p:txBody>
      </p:sp>
      <p:sp>
        <p:nvSpPr>
          <p:cNvPr id="6" name="object 6"/>
          <p:cNvSpPr/>
          <p:nvPr/>
        </p:nvSpPr>
        <p:spPr>
          <a:xfrm>
            <a:off x="3924934" y="2925445"/>
            <a:ext cx="1092835" cy="504190"/>
          </a:xfrm>
          <a:custGeom>
            <a:avLst/>
            <a:gdLst/>
            <a:ahLst/>
            <a:cxnLst/>
            <a:rect l="l" t="t" r="r" b="b"/>
            <a:pathLst>
              <a:path w="1092835" h="504189">
                <a:moveTo>
                  <a:pt x="0" y="125729"/>
                </a:moveTo>
                <a:lnTo>
                  <a:pt x="840739" y="125729"/>
                </a:lnTo>
                <a:lnTo>
                  <a:pt x="840739" y="0"/>
                </a:lnTo>
                <a:lnTo>
                  <a:pt x="1092835" y="252094"/>
                </a:lnTo>
                <a:lnTo>
                  <a:pt x="840739" y="504189"/>
                </a:lnTo>
                <a:lnTo>
                  <a:pt x="840739" y="378459"/>
                </a:lnTo>
                <a:lnTo>
                  <a:pt x="0" y="378459"/>
                </a:lnTo>
                <a:lnTo>
                  <a:pt x="0" y="125729"/>
                </a:lnTo>
                <a:close/>
              </a:path>
            </a:pathLst>
          </a:custGeom>
          <a:ln w="25907">
            <a:solidFill>
              <a:srgbClr val="385D88"/>
            </a:solidFill>
          </a:ln>
        </p:spPr>
        <p:txBody>
          <a:bodyPr wrap="square" lIns="0" tIns="0" rIns="0" bIns="0" rtlCol="0"/>
          <a:lstStyle/>
          <a:p>
            <a:endParaRPr/>
          </a:p>
        </p:txBody>
      </p:sp>
      <p:sp>
        <p:nvSpPr>
          <p:cNvPr id="7" name="object 7"/>
          <p:cNvSpPr/>
          <p:nvPr/>
        </p:nvSpPr>
        <p:spPr>
          <a:xfrm>
            <a:off x="559308" y="411480"/>
            <a:ext cx="457199" cy="339851"/>
          </a:xfrm>
          <a:prstGeom prst="rect">
            <a:avLst/>
          </a:prstGeom>
          <a:blipFill>
            <a:blip r:embed="rId4" cstate="print"/>
            <a:stretch>
              <a:fillRect/>
            </a:stretch>
          </a:blipFill>
        </p:spPr>
        <p:txBody>
          <a:bodyPr wrap="square" lIns="0" tIns="0" rIns="0" bIns="0" rtlCol="0"/>
          <a:lstStyle/>
          <a:p>
            <a:endParaRPr/>
          </a:p>
        </p:txBody>
      </p:sp>
      <p:sp>
        <p:nvSpPr>
          <p:cNvPr id="8" name="object 8"/>
          <p:cNvSpPr txBox="1">
            <a:spLocks noGrp="1"/>
          </p:cNvSpPr>
          <p:nvPr>
            <p:ph type="title"/>
          </p:nvPr>
        </p:nvSpPr>
        <p:spPr>
          <a:xfrm>
            <a:off x="1918461" y="442468"/>
            <a:ext cx="6127115" cy="605155"/>
          </a:xfrm>
          <a:prstGeom prst="rect">
            <a:avLst/>
          </a:prstGeom>
        </p:spPr>
        <p:txBody>
          <a:bodyPr vert="horz" wrap="square" lIns="0" tIns="0" rIns="0" bIns="0" rtlCol="0">
            <a:spAutoFit/>
          </a:bodyPr>
          <a:lstStyle/>
          <a:p>
            <a:pPr marL="12700" marR="5080">
              <a:lnSpc>
                <a:spcPts val="2380"/>
              </a:lnSpc>
              <a:tabLst>
                <a:tab pos="786765" algn="l"/>
              </a:tabLst>
            </a:pPr>
            <a:r>
              <a:rPr sz="2000" spc="-5" dirty="0"/>
              <a:t>Bước	</a:t>
            </a:r>
            <a:r>
              <a:rPr sz="2000" dirty="0"/>
              <a:t>8: </a:t>
            </a:r>
            <a:r>
              <a:rPr sz="2000" spc="-5" dirty="0"/>
              <a:t>Ấn </a:t>
            </a:r>
            <a:r>
              <a:rPr sz="2000" dirty="0"/>
              <a:t>nút góc </a:t>
            </a:r>
            <a:r>
              <a:rPr sz="2000" spc="-5" dirty="0"/>
              <a:t>ngẩng </a:t>
            </a:r>
            <a:r>
              <a:rPr sz="2000" dirty="0"/>
              <a:t>( Elevation button)</a:t>
            </a:r>
            <a:r>
              <a:rPr sz="2000" spc="-35" dirty="0"/>
              <a:t> </a:t>
            </a:r>
            <a:r>
              <a:rPr sz="2000" dirty="0"/>
              <a:t>để</a:t>
            </a:r>
            <a:r>
              <a:rPr sz="2000" spc="-10" dirty="0"/>
              <a:t> </a:t>
            </a:r>
            <a:r>
              <a:rPr sz="2000" spc="-5" dirty="0"/>
              <a:t>triển </a:t>
            </a:r>
            <a:r>
              <a:rPr sz="2000" dirty="0"/>
              <a:t> khai khối </a:t>
            </a:r>
            <a:r>
              <a:rPr sz="2000" spc="-5" dirty="0"/>
              <a:t>trên trong </a:t>
            </a:r>
            <a:r>
              <a:rPr sz="2000" dirty="0"/>
              <a:t>chế độ góc</a:t>
            </a:r>
            <a:r>
              <a:rPr sz="2000" spc="-45" dirty="0"/>
              <a:t> </a:t>
            </a:r>
            <a:r>
              <a:rPr sz="2000" spc="-5" dirty="0"/>
              <a:t>ngẩng.</a:t>
            </a:r>
            <a:endParaRPr sz="2000"/>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0" name="object 10"/>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31</a:t>
            </a:fld>
            <a:endParaRPr spc="-5"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3215" y="1025525"/>
            <a:ext cx="4105910" cy="30645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636134" y="2709545"/>
            <a:ext cx="4317365" cy="3239769"/>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770636" y="381508"/>
            <a:ext cx="942975" cy="315595"/>
          </a:xfrm>
          <a:prstGeom prst="rect">
            <a:avLst/>
          </a:prstGeom>
        </p:spPr>
        <p:txBody>
          <a:bodyPr vert="horz" wrap="square" lIns="0" tIns="0" rIns="0" bIns="0" rtlCol="0">
            <a:spAutoFit/>
          </a:bodyPr>
          <a:lstStyle/>
          <a:p>
            <a:pPr marL="12700">
              <a:lnSpc>
                <a:spcPct val="100000"/>
              </a:lnSpc>
            </a:pPr>
            <a:r>
              <a:rPr sz="2000" spc="-5" dirty="0">
                <a:latin typeface="Arial"/>
                <a:cs typeface="Arial"/>
              </a:rPr>
              <a:t>Bước</a:t>
            </a:r>
            <a:r>
              <a:rPr sz="2000" spc="-80" dirty="0">
                <a:latin typeface="Arial"/>
                <a:cs typeface="Arial"/>
              </a:rPr>
              <a:t> </a:t>
            </a:r>
            <a:r>
              <a:rPr sz="2000" dirty="0">
                <a:latin typeface="Arial"/>
                <a:cs typeface="Arial"/>
              </a:rPr>
              <a:t>9:</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32</a:t>
            </a:fld>
            <a:endParaRPr spc="-5" dirty="0"/>
          </a:p>
        </p:txBody>
      </p:sp>
      <p:sp>
        <p:nvSpPr>
          <p:cNvPr id="5" name="object 5"/>
          <p:cNvSpPr txBox="1">
            <a:spLocks noGrp="1"/>
          </p:cNvSpPr>
          <p:nvPr>
            <p:ph type="title"/>
          </p:nvPr>
        </p:nvSpPr>
        <p:spPr>
          <a:prstGeom prst="rect">
            <a:avLst/>
          </a:prstGeom>
        </p:spPr>
        <p:txBody>
          <a:bodyPr vert="horz" wrap="square" lIns="0" tIns="71628" rIns="0" bIns="0" rtlCol="0">
            <a:spAutoFit/>
          </a:bodyPr>
          <a:lstStyle/>
          <a:p>
            <a:pPr marL="1474470">
              <a:lnSpc>
                <a:spcPct val="100000"/>
              </a:lnSpc>
            </a:pPr>
            <a:r>
              <a:rPr sz="2000" dirty="0"/>
              <a:t>Gắn </a:t>
            </a:r>
            <a:r>
              <a:rPr sz="2000" spc="-5" dirty="0"/>
              <a:t>Chốt </a:t>
            </a:r>
            <a:r>
              <a:rPr sz="2000" dirty="0"/>
              <a:t>khoá </a:t>
            </a:r>
            <a:r>
              <a:rPr sz="2000" spc="-5" dirty="0"/>
              <a:t>trên </a:t>
            </a:r>
            <a:r>
              <a:rPr sz="2000" dirty="0"/>
              <a:t>mặt </a:t>
            </a:r>
            <a:r>
              <a:rPr sz="2000" spc="-5" dirty="0"/>
              <a:t>phản xạ </a:t>
            </a:r>
            <a:r>
              <a:rPr sz="2000" dirty="0"/>
              <a:t>vào rãnh tay</a:t>
            </a:r>
            <a:r>
              <a:rPr sz="2000" spc="-35" dirty="0"/>
              <a:t> </a:t>
            </a:r>
            <a:r>
              <a:rPr sz="2000" dirty="0"/>
              <a:t>Feed.</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1196339"/>
            <a:ext cx="5888990" cy="481583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85343" rIns="0" bIns="0" rtlCol="0">
            <a:spAutoFit/>
          </a:bodyPr>
          <a:lstStyle/>
          <a:p>
            <a:pPr marL="102235" marR="5080">
              <a:lnSpc>
                <a:spcPts val="2380"/>
              </a:lnSpc>
            </a:pPr>
            <a:r>
              <a:rPr sz="2000" spc="-5" dirty="0">
                <a:solidFill>
                  <a:srgbClr val="575757"/>
                </a:solidFill>
              </a:rPr>
              <a:t>Bước </a:t>
            </a:r>
            <a:r>
              <a:rPr sz="2000" dirty="0">
                <a:solidFill>
                  <a:srgbClr val="575757"/>
                </a:solidFill>
              </a:rPr>
              <a:t>10: </a:t>
            </a:r>
            <a:r>
              <a:rPr sz="2000" spc="-10" dirty="0">
                <a:solidFill>
                  <a:srgbClr val="575757"/>
                </a:solidFill>
              </a:rPr>
              <a:t>Gắn </a:t>
            </a:r>
            <a:r>
              <a:rPr sz="2000" spc="-5" dirty="0">
                <a:solidFill>
                  <a:srgbClr val="575757"/>
                </a:solidFill>
              </a:rPr>
              <a:t>các </a:t>
            </a:r>
            <a:r>
              <a:rPr sz="2000" dirty="0">
                <a:solidFill>
                  <a:srgbClr val="575757"/>
                </a:solidFill>
              </a:rPr>
              <a:t>tấm </a:t>
            </a:r>
            <a:r>
              <a:rPr sz="2000" spc="-5" dirty="0">
                <a:solidFill>
                  <a:srgbClr val="575757"/>
                </a:solidFill>
              </a:rPr>
              <a:t>phản xạ </a:t>
            </a:r>
            <a:r>
              <a:rPr sz="2000" dirty="0">
                <a:solidFill>
                  <a:srgbClr val="575757"/>
                </a:solidFill>
              </a:rPr>
              <a:t>con </a:t>
            </a:r>
            <a:r>
              <a:rPr sz="2000" spc="-5" dirty="0">
                <a:solidFill>
                  <a:srgbClr val="575757"/>
                </a:solidFill>
              </a:rPr>
              <a:t>vào </a:t>
            </a:r>
            <a:r>
              <a:rPr sz="2000" dirty="0">
                <a:solidFill>
                  <a:srgbClr val="575757"/>
                </a:solidFill>
              </a:rPr>
              <a:t>mặt phản </a:t>
            </a:r>
            <a:r>
              <a:rPr sz="2000" spc="-5" dirty="0">
                <a:solidFill>
                  <a:srgbClr val="575757"/>
                </a:solidFill>
              </a:rPr>
              <a:t>xạ </a:t>
            </a:r>
            <a:r>
              <a:rPr sz="2000" dirty="0">
                <a:solidFill>
                  <a:srgbClr val="575757"/>
                </a:solidFill>
              </a:rPr>
              <a:t>bằng chốt. Theo  </a:t>
            </a:r>
            <a:r>
              <a:rPr sz="2000" spc="-5" dirty="0">
                <a:solidFill>
                  <a:srgbClr val="575757"/>
                </a:solidFill>
              </a:rPr>
              <a:t>thứ tự </a:t>
            </a:r>
            <a:r>
              <a:rPr sz="2000" dirty="0">
                <a:solidFill>
                  <a:srgbClr val="575757"/>
                </a:solidFill>
              </a:rPr>
              <a:t>dưới</a:t>
            </a:r>
            <a:r>
              <a:rPr sz="2000" spc="-70" dirty="0">
                <a:solidFill>
                  <a:srgbClr val="575757"/>
                </a:solidFill>
              </a:rPr>
              <a:t> </a:t>
            </a:r>
            <a:r>
              <a:rPr sz="2000" spc="-5" dirty="0">
                <a:solidFill>
                  <a:srgbClr val="575757"/>
                </a:solidFill>
              </a:rPr>
              <a:t>đây.</a:t>
            </a:r>
            <a:endParaRPr sz="200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33</a:t>
            </a:fld>
            <a:endParaRPr spc="-5"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5694" y="693419"/>
            <a:ext cx="7033895" cy="493903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34</a:t>
            </a:fld>
            <a:endParaRPr spc="-5"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1639" y="189229"/>
            <a:ext cx="5236210" cy="568769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4" name="object 4"/>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35</a:t>
            </a:fld>
            <a:endParaRPr spc="-5"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9704" y="1196339"/>
            <a:ext cx="4067810" cy="31686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428490" y="2493010"/>
            <a:ext cx="4535170" cy="338772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429759" y="1701800"/>
            <a:ext cx="2519045" cy="720725"/>
          </a:xfrm>
          <a:custGeom>
            <a:avLst/>
            <a:gdLst/>
            <a:ahLst/>
            <a:cxnLst/>
            <a:rect l="l" t="t" r="r" b="b"/>
            <a:pathLst>
              <a:path w="2519045" h="720725">
                <a:moveTo>
                  <a:pt x="2519044" y="540385"/>
                </a:moveTo>
                <a:lnTo>
                  <a:pt x="2158365" y="540385"/>
                </a:lnTo>
                <a:lnTo>
                  <a:pt x="2338705" y="720725"/>
                </a:lnTo>
                <a:lnTo>
                  <a:pt x="2519044" y="540385"/>
                </a:lnTo>
                <a:close/>
              </a:path>
              <a:path w="2519045" h="720725">
                <a:moveTo>
                  <a:pt x="2113280" y="0"/>
                </a:moveTo>
                <a:lnTo>
                  <a:pt x="0" y="0"/>
                </a:lnTo>
                <a:lnTo>
                  <a:pt x="0" y="179704"/>
                </a:lnTo>
                <a:lnTo>
                  <a:pt x="2113280" y="179704"/>
                </a:lnTo>
                <a:lnTo>
                  <a:pt x="2155824" y="186689"/>
                </a:lnTo>
                <a:lnTo>
                  <a:pt x="2193290" y="205739"/>
                </a:lnTo>
                <a:lnTo>
                  <a:pt x="2222499" y="234950"/>
                </a:lnTo>
                <a:lnTo>
                  <a:pt x="2241549" y="272414"/>
                </a:lnTo>
                <a:lnTo>
                  <a:pt x="2248535" y="314960"/>
                </a:lnTo>
                <a:lnTo>
                  <a:pt x="2248535" y="540385"/>
                </a:lnTo>
                <a:lnTo>
                  <a:pt x="2428874" y="540385"/>
                </a:lnTo>
                <a:lnTo>
                  <a:pt x="2428874" y="314960"/>
                </a:lnTo>
                <a:lnTo>
                  <a:pt x="2425699" y="268604"/>
                </a:lnTo>
                <a:lnTo>
                  <a:pt x="2415540" y="224154"/>
                </a:lnTo>
                <a:lnTo>
                  <a:pt x="2399665" y="182245"/>
                </a:lnTo>
                <a:lnTo>
                  <a:pt x="2378074" y="143510"/>
                </a:lnTo>
                <a:lnTo>
                  <a:pt x="2351405" y="107950"/>
                </a:lnTo>
                <a:lnTo>
                  <a:pt x="2320290" y="76835"/>
                </a:lnTo>
                <a:lnTo>
                  <a:pt x="2285365" y="50800"/>
                </a:lnTo>
                <a:lnTo>
                  <a:pt x="2246630" y="29210"/>
                </a:lnTo>
                <a:lnTo>
                  <a:pt x="2204719" y="13335"/>
                </a:lnTo>
                <a:lnTo>
                  <a:pt x="2160269" y="3175"/>
                </a:lnTo>
                <a:lnTo>
                  <a:pt x="2113280" y="0"/>
                </a:lnTo>
                <a:close/>
              </a:path>
            </a:pathLst>
          </a:custGeom>
          <a:solidFill>
            <a:srgbClr val="4F81BB"/>
          </a:solidFill>
        </p:spPr>
        <p:txBody>
          <a:bodyPr wrap="square" lIns="0" tIns="0" rIns="0" bIns="0" rtlCol="0"/>
          <a:lstStyle/>
          <a:p>
            <a:endParaRPr/>
          </a:p>
        </p:txBody>
      </p:sp>
      <p:sp>
        <p:nvSpPr>
          <p:cNvPr id="5" name="object 5"/>
          <p:cNvSpPr/>
          <p:nvPr/>
        </p:nvSpPr>
        <p:spPr>
          <a:xfrm>
            <a:off x="4429759" y="1701800"/>
            <a:ext cx="2519045" cy="720725"/>
          </a:xfrm>
          <a:custGeom>
            <a:avLst/>
            <a:gdLst/>
            <a:ahLst/>
            <a:cxnLst/>
            <a:rect l="l" t="t" r="r" b="b"/>
            <a:pathLst>
              <a:path w="2519045" h="720725">
                <a:moveTo>
                  <a:pt x="0" y="0"/>
                </a:moveTo>
                <a:lnTo>
                  <a:pt x="2113280" y="0"/>
                </a:lnTo>
                <a:lnTo>
                  <a:pt x="2160269" y="3175"/>
                </a:lnTo>
                <a:lnTo>
                  <a:pt x="2204719" y="13335"/>
                </a:lnTo>
                <a:lnTo>
                  <a:pt x="2246630" y="29210"/>
                </a:lnTo>
                <a:lnTo>
                  <a:pt x="2285365" y="50800"/>
                </a:lnTo>
                <a:lnTo>
                  <a:pt x="2320290" y="76835"/>
                </a:lnTo>
                <a:lnTo>
                  <a:pt x="2351405" y="107950"/>
                </a:lnTo>
                <a:lnTo>
                  <a:pt x="2378074" y="143510"/>
                </a:lnTo>
                <a:lnTo>
                  <a:pt x="2399665" y="182245"/>
                </a:lnTo>
                <a:lnTo>
                  <a:pt x="2415540" y="224154"/>
                </a:lnTo>
                <a:lnTo>
                  <a:pt x="2425699" y="268604"/>
                </a:lnTo>
                <a:lnTo>
                  <a:pt x="2428874" y="314960"/>
                </a:lnTo>
                <a:lnTo>
                  <a:pt x="2428874" y="540385"/>
                </a:lnTo>
                <a:lnTo>
                  <a:pt x="2519044" y="540385"/>
                </a:lnTo>
                <a:lnTo>
                  <a:pt x="2338705" y="720725"/>
                </a:lnTo>
                <a:lnTo>
                  <a:pt x="2158365" y="540385"/>
                </a:lnTo>
                <a:lnTo>
                  <a:pt x="2248535" y="540385"/>
                </a:lnTo>
                <a:lnTo>
                  <a:pt x="2248535" y="314960"/>
                </a:lnTo>
                <a:lnTo>
                  <a:pt x="2241549" y="272414"/>
                </a:lnTo>
                <a:lnTo>
                  <a:pt x="2222499" y="234950"/>
                </a:lnTo>
                <a:lnTo>
                  <a:pt x="2193290" y="205739"/>
                </a:lnTo>
                <a:lnTo>
                  <a:pt x="2155824" y="186689"/>
                </a:lnTo>
                <a:lnTo>
                  <a:pt x="2113280" y="179704"/>
                </a:lnTo>
                <a:lnTo>
                  <a:pt x="0" y="179704"/>
                </a:lnTo>
                <a:lnTo>
                  <a:pt x="0" y="0"/>
                </a:lnTo>
                <a:close/>
              </a:path>
            </a:pathLst>
          </a:custGeom>
          <a:ln w="25908">
            <a:solidFill>
              <a:srgbClr val="385D88"/>
            </a:solidFill>
          </a:ln>
        </p:spPr>
        <p:txBody>
          <a:bodyPr wrap="square" lIns="0" tIns="0" rIns="0" bIns="0" rtlCol="0"/>
          <a:lstStyle/>
          <a:p>
            <a:endParaRPr/>
          </a:p>
        </p:txBody>
      </p:sp>
      <p:sp>
        <p:nvSpPr>
          <p:cNvPr id="6" name="object 6"/>
          <p:cNvSpPr/>
          <p:nvPr/>
        </p:nvSpPr>
        <p:spPr>
          <a:xfrm>
            <a:off x="467359" y="3070225"/>
            <a:ext cx="1153160" cy="864235"/>
          </a:xfrm>
          <a:custGeom>
            <a:avLst/>
            <a:gdLst/>
            <a:ahLst/>
            <a:cxnLst/>
            <a:rect l="l" t="t" r="r" b="b"/>
            <a:pathLst>
              <a:path w="1153160" h="864235">
                <a:moveTo>
                  <a:pt x="0" y="431800"/>
                </a:moveTo>
                <a:lnTo>
                  <a:pt x="2540" y="390525"/>
                </a:lnTo>
                <a:lnTo>
                  <a:pt x="10160" y="349885"/>
                </a:lnTo>
                <a:lnTo>
                  <a:pt x="22860" y="310514"/>
                </a:lnTo>
                <a:lnTo>
                  <a:pt x="40005" y="273050"/>
                </a:lnTo>
                <a:lnTo>
                  <a:pt x="61595" y="236854"/>
                </a:lnTo>
                <a:lnTo>
                  <a:pt x="87630" y="202564"/>
                </a:lnTo>
                <a:lnTo>
                  <a:pt x="117475" y="170179"/>
                </a:lnTo>
                <a:lnTo>
                  <a:pt x="150495" y="140335"/>
                </a:lnTo>
                <a:lnTo>
                  <a:pt x="187325" y="113029"/>
                </a:lnTo>
                <a:lnTo>
                  <a:pt x="227330" y="87629"/>
                </a:lnTo>
                <a:lnTo>
                  <a:pt x="270510" y="65404"/>
                </a:lnTo>
                <a:lnTo>
                  <a:pt x="316230" y="46354"/>
                </a:lnTo>
                <a:lnTo>
                  <a:pt x="364490" y="29845"/>
                </a:lnTo>
                <a:lnTo>
                  <a:pt x="414655" y="17145"/>
                </a:lnTo>
                <a:lnTo>
                  <a:pt x="466725" y="7620"/>
                </a:lnTo>
                <a:lnTo>
                  <a:pt x="521334" y="1904"/>
                </a:lnTo>
                <a:lnTo>
                  <a:pt x="576580" y="0"/>
                </a:lnTo>
                <a:lnTo>
                  <a:pt x="631825" y="1904"/>
                </a:lnTo>
                <a:lnTo>
                  <a:pt x="686435" y="7620"/>
                </a:lnTo>
                <a:lnTo>
                  <a:pt x="738505" y="17145"/>
                </a:lnTo>
                <a:lnTo>
                  <a:pt x="788670" y="29845"/>
                </a:lnTo>
                <a:lnTo>
                  <a:pt x="836930" y="46354"/>
                </a:lnTo>
                <a:lnTo>
                  <a:pt x="882650" y="65404"/>
                </a:lnTo>
                <a:lnTo>
                  <a:pt x="925830" y="87629"/>
                </a:lnTo>
                <a:lnTo>
                  <a:pt x="965835" y="113029"/>
                </a:lnTo>
                <a:lnTo>
                  <a:pt x="1002665" y="140335"/>
                </a:lnTo>
                <a:lnTo>
                  <a:pt x="1035685" y="170179"/>
                </a:lnTo>
                <a:lnTo>
                  <a:pt x="1065530" y="202564"/>
                </a:lnTo>
                <a:lnTo>
                  <a:pt x="1091565" y="236854"/>
                </a:lnTo>
                <a:lnTo>
                  <a:pt x="1113155" y="273050"/>
                </a:lnTo>
                <a:lnTo>
                  <a:pt x="1130300" y="310514"/>
                </a:lnTo>
                <a:lnTo>
                  <a:pt x="1143000" y="349885"/>
                </a:lnTo>
                <a:lnTo>
                  <a:pt x="1150620" y="390525"/>
                </a:lnTo>
                <a:lnTo>
                  <a:pt x="1153160" y="431800"/>
                </a:lnTo>
                <a:lnTo>
                  <a:pt x="1150620" y="473710"/>
                </a:lnTo>
                <a:lnTo>
                  <a:pt x="1143000" y="513714"/>
                </a:lnTo>
                <a:lnTo>
                  <a:pt x="1130300" y="553085"/>
                </a:lnTo>
                <a:lnTo>
                  <a:pt x="1113155" y="591185"/>
                </a:lnTo>
                <a:lnTo>
                  <a:pt x="1091565" y="626744"/>
                </a:lnTo>
                <a:lnTo>
                  <a:pt x="1065530" y="661035"/>
                </a:lnTo>
                <a:lnTo>
                  <a:pt x="1035685" y="693419"/>
                </a:lnTo>
                <a:lnTo>
                  <a:pt x="1002665" y="723264"/>
                </a:lnTo>
                <a:lnTo>
                  <a:pt x="965835" y="751205"/>
                </a:lnTo>
                <a:lnTo>
                  <a:pt x="925830" y="775969"/>
                </a:lnTo>
                <a:lnTo>
                  <a:pt x="882650" y="798194"/>
                </a:lnTo>
                <a:lnTo>
                  <a:pt x="836930" y="817244"/>
                </a:lnTo>
                <a:lnTo>
                  <a:pt x="788670" y="833755"/>
                </a:lnTo>
                <a:lnTo>
                  <a:pt x="738505" y="846455"/>
                </a:lnTo>
                <a:lnTo>
                  <a:pt x="686435" y="855980"/>
                </a:lnTo>
                <a:lnTo>
                  <a:pt x="631825" y="861694"/>
                </a:lnTo>
                <a:lnTo>
                  <a:pt x="576580" y="864235"/>
                </a:lnTo>
                <a:lnTo>
                  <a:pt x="521334" y="861694"/>
                </a:lnTo>
                <a:lnTo>
                  <a:pt x="466725" y="855980"/>
                </a:lnTo>
                <a:lnTo>
                  <a:pt x="414655" y="846455"/>
                </a:lnTo>
                <a:lnTo>
                  <a:pt x="364490" y="833755"/>
                </a:lnTo>
                <a:lnTo>
                  <a:pt x="316230" y="817244"/>
                </a:lnTo>
                <a:lnTo>
                  <a:pt x="270510" y="798194"/>
                </a:lnTo>
                <a:lnTo>
                  <a:pt x="227330" y="775969"/>
                </a:lnTo>
                <a:lnTo>
                  <a:pt x="187325" y="751205"/>
                </a:lnTo>
                <a:lnTo>
                  <a:pt x="150495" y="723264"/>
                </a:lnTo>
                <a:lnTo>
                  <a:pt x="117475" y="693419"/>
                </a:lnTo>
                <a:lnTo>
                  <a:pt x="87630" y="661035"/>
                </a:lnTo>
                <a:lnTo>
                  <a:pt x="61595" y="626744"/>
                </a:lnTo>
                <a:lnTo>
                  <a:pt x="40005" y="591185"/>
                </a:lnTo>
                <a:lnTo>
                  <a:pt x="22860" y="553085"/>
                </a:lnTo>
                <a:lnTo>
                  <a:pt x="10160" y="513714"/>
                </a:lnTo>
                <a:lnTo>
                  <a:pt x="2540" y="473710"/>
                </a:lnTo>
                <a:lnTo>
                  <a:pt x="0" y="431800"/>
                </a:lnTo>
                <a:close/>
              </a:path>
            </a:pathLst>
          </a:custGeom>
          <a:ln w="25908">
            <a:solidFill>
              <a:srgbClr val="FFFF00"/>
            </a:solidFill>
          </a:ln>
        </p:spPr>
        <p:txBody>
          <a:bodyPr wrap="square" lIns="0" tIns="0" rIns="0" bIns="0" rtlCol="0"/>
          <a:lstStyle/>
          <a:p>
            <a:endParaRPr/>
          </a:p>
        </p:txBody>
      </p:sp>
      <p:sp>
        <p:nvSpPr>
          <p:cNvPr id="7" name="object 7"/>
          <p:cNvSpPr/>
          <p:nvPr/>
        </p:nvSpPr>
        <p:spPr>
          <a:xfrm>
            <a:off x="887094" y="3799204"/>
            <a:ext cx="362584" cy="1068070"/>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1007110" y="3934459"/>
            <a:ext cx="200660" cy="866775"/>
          </a:xfrm>
          <a:custGeom>
            <a:avLst/>
            <a:gdLst/>
            <a:ahLst/>
            <a:cxnLst/>
            <a:rect l="l" t="t" r="r" b="b"/>
            <a:pathLst>
              <a:path w="200659" h="866775">
                <a:moveTo>
                  <a:pt x="74930" y="109219"/>
                </a:moveTo>
                <a:lnTo>
                  <a:pt x="37465" y="115569"/>
                </a:lnTo>
                <a:lnTo>
                  <a:pt x="162559" y="866775"/>
                </a:lnTo>
                <a:lnTo>
                  <a:pt x="200659" y="860425"/>
                </a:lnTo>
                <a:lnTo>
                  <a:pt x="74930" y="109219"/>
                </a:lnTo>
                <a:close/>
              </a:path>
              <a:path w="200659" h="866775">
                <a:moveTo>
                  <a:pt x="37465" y="0"/>
                </a:moveTo>
                <a:lnTo>
                  <a:pt x="0" y="121919"/>
                </a:lnTo>
                <a:lnTo>
                  <a:pt x="37465" y="115569"/>
                </a:lnTo>
                <a:lnTo>
                  <a:pt x="34290" y="96519"/>
                </a:lnTo>
                <a:lnTo>
                  <a:pt x="71755" y="90804"/>
                </a:lnTo>
                <a:lnTo>
                  <a:pt x="103505" y="90804"/>
                </a:lnTo>
                <a:lnTo>
                  <a:pt x="37465" y="0"/>
                </a:lnTo>
                <a:close/>
              </a:path>
              <a:path w="200659" h="866775">
                <a:moveTo>
                  <a:pt x="71755" y="90804"/>
                </a:moveTo>
                <a:lnTo>
                  <a:pt x="34290" y="96519"/>
                </a:lnTo>
                <a:lnTo>
                  <a:pt x="37465" y="115569"/>
                </a:lnTo>
                <a:lnTo>
                  <a:pt x="74930" y="109219"/>
                </a:lnTo>
                <a:lnTo>
                  <a:pt x="71755" y="90804"/>
                </a:lnTo>
                <a:close/>
              </a:path>
              <a:path w="200659" h="866775">
                <a:moveTo>
                  <a:pt x="103505" y="90804"/>
                </a:moveTo>
                <a:lnTo>
                  <a:pt x="71755" y="90804"/>
                </a:lnTo>
                <a:lnTo>
                  <a:pt x="74930" y="109219"/>
                </a:lnTo>
                <a:lnTo>
                  <a:pt x="113030" y="102869"/>
                </a:lnTo>
                <a:lnTo>
                  <a:pt x="103505" y="90804"/>
                </a:lnTo>
                <a:close/>
              </a:path>
            </a:pathLst>
          </a:custGeom>
          <a:solidFill>
            <a:srgbClr val="FFFF00"/>
          </a:solidFill>
        </p:spPr>
        <p:txBody>
          <a:bodyPr wrap="square" lIns="0" tIns="0" rIns="0" bIns="0" rtlCol="0"/>
          <a:lstStyle/>
          <a:p>
            <a:endParaRPr/>
          </a:p>
        </p:txBody>
      </p:sp>
      <p:sp>
        <p:nvSpPr>
          <p:cNvPr id="9" name="object 9"/>
          <p:cNvSpPr/>
          <p:nvPr/>
        </p:nvSpPr>
        <p:spPr>
          <a:xfrm>
            <a:off x="559308" y="411480"/>
            <a:ext cx="457199" cy="339851"/>
          </a:xfrm>
          <a:prstGeom prst="rect">
            <a:avLst/>
          </a:prstGeom>
          <a:blipFill>
            <a:blip r:embed="rId5" cstate="print"/>
            <a:stretch>
              <a:fillRect/>
            </a:stretch>
          </a:blipFill>
        </p:spPr>
        <p:txBody>
          <a:bodyPr wrap="square" lIns="0" tIns="0" rIns="0" bIns="0" rtlCol="0"/>
          <a:lstStyle/>
          <a:p>
            <a:endParaRPr/>
          </a:p>
        </p:txBody>
      </p:sp>
      <p:sp>
        <p:nvSpPr>
          <p:cNvPr id="10" name="object 10"/>
          <p:cNvSpPr txBox="1">
            <a:spLocks noGrp="1"/>
          </p:cNvSpPr>
          <p:nvPr>
            <p:ph type="title"/>
          </p:nvPr>
        </p:nvSpPr>
        <p:spPr>
          <a:prstGeom prst="rect">
            <a:avLst/>
          </a:prstGeom>
        </p:spPr>
        <p:txBody>
          <a:bodyPr vert="horz" wrap="square" lIns="0" tIns="120396" rIns="0" bIns="0" rtlCol="0">
            <a:spAutoFit/>
          </a:bodyPr>
          <a:lstStyle/>
          <a:p>
            <a:pPr marL="1474470">
              <a:lnSpc>
                <a:spcPct val="100000"/>
              </a:lnSpc>
            </a:pPr>
            <a:r>
              <a:rPr sz="2000" spc="-5" dirty="0">
                <a:solidFill>
                  <a:srgbClr val="575757"/>
                </a:solidFill>
              </a:rPr>
              <a:t>Bước</a:t>
            </a:r>
            <a:r>
              <a:rPr sz="2000" spc="-80" dirty="0">
                <a:solidFill>
                  <a:srgbClr val="575757"/>
                </a:solidFill>
              </a:rPr>
              <a:t> </a:t>
            </a:r>
            <a:r>
              <a:rPr sz="2000" spc="-50" dirty="0">
                <a:solidFill>
                  <a:srgbClr val="575757"/>
                </a:solidFill>
              </a:rPr>
              <a:t>11:</a:t>
            </a:r>
            <a:endParaRPr sz="2000"/>
          </a:p>
        </p:txBody>
      </p:sp>
      <p:sp>
        <p:nvSpPr>
          <p:cNvPr id="14" name="object 1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5" name="object 15"/>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36</a:t>
            </a:fld>
            <a:endParaRPr spc="-5" dirty="0"/>
          </a:p>
        </p:txBody>
      </p:sp>
      <p:sp>
        <p:nvSpPr>
          <p:cNvPr id="11" name="object 11"/>
          <p:cNvSpPr txBox="1"/>
          <p:nvPr/>
        </p:nvSpPr>
        <p:spPr>
          <a:xfrm>
            <a:off x="3214242" y="430276"/>
            <a:ext cx="5330825" cy="315595"/>
          </a:xfrm>
          <a:prstGeom prst="rect">
            <a:avLst/>
          </a:prstGeom>
        </p:spPr>
        <p:txBody>
          <a:bodyPr vert="horz" wrap="square" lIns="0" tIns="0" rIns="0" bIns="0" rtlCol="0">
            <a:spAutoFit/>
          </a:bodyPr>
          <a:lstStyle/>
          <a:p>
            <a:pPr marL="12700">
              <a:lnSpc>
                <a:spcPct val="100000"/>
              </a:lnSpc>
            </a:pPr>
            <a:r>
              <a:rPr sz="2000" dirty="0">
                <a:solidFill>
                  <a:srgbClr val="575757"/>
                </a:solidFill>
                <a:latin typeface="Arial"/>
                <a:cs typeface="Arial"/>
              </a:rPr>
              <a:t>Lật OMT </a:t>
            </a:r>
            <a:r>
              <a:rPr sz="2000" spc="-5" dirty="0">
                <a:solidFill>
                  <a:srgbClr val="575757"/>
                </a:solidFill>
                <a:latin typeface="Arial"/>
                <a:cs typeface="Arial"/>
              </a:rPr>
              <a:t>từ xếp </a:t>
            </a:r>
            <a:r>
              <a:rPr sz="2000" dirty="0">
                <a:solidFill>
                  <a:srgbClr val="575757"/>
                </a:solidFill>
                <a:latin typeface="Arial"/>
                <a:cs typeface="Arial"/>
              </a:rPr>
              <a:t>gọn tới </a:t>
            </a:r>
            <a:r>
              <a:rPr sz="2000" spc="-10" dirty="0">
                <a:solidFill>
                  <a:srgbClr val="575757"/>
                </a:solidFill>
                <a:latin typeface="Arial"/>
                <a:cs typeface="Arial"/>
              </a:rPr>
              <a:t>vị </a:t>
            </a:r>
            <a:r>
              <a:rPr sz="2000" dirty="0">
                <a:solidFill>
                  <a:srgbClr val="575757"/>
                </a:solidFill>
                <a:latin typeface="Arial"/>
                <a:cs typeface="Arial"/>
              </a:rPr>
              <a:t>trí được triển khai</a:t>
            </a:r>
            <a:r>
              <a:rPr sz="2000" spc="-75" dirty="0">
                <a:solidFill>
                  <a:srgbClr val="575757"/>
                </a:solidFill>
                <a:latin typeface="Arial"/>
                <a:cs typeface="Arial"/>
              </a:rPr>
              <a:t> </a:t>
            </a:r>
            <a:r>
              <a:rPr sz="2000" spc="-5" dirty="0">
                <a:solidFill>
                  <a:srgbClr val="575757"/>
                </a:solidFill>
                <a:latin typeface="Arial"/>
                <a:cs typeface="Arial"/>
              </a:rPr>
              <a:t>và</a:t>
            </a:r>
            <a:endParaRPr sz="2000">
              <a:latin typeface="Arial"/>
              <a:cs typeface="Arial"/>
            </a:endParaRPr>
          </a:p>
        </p:txBody>
      </p:sp>
      <p:sp>
        <p:nvSpPr>
          <p:cNvPr id="12" name="object 12"/>
          <p:cNvSpPr txBox="1"/>
          <p:nvPr/>
        </p:nvSpPr>
        <p:spPr>
          <a:xfrm>
            <a:off x="1918461" y="732282"/>
            <a:ext cx="2230755" cy="315595"/>
          </a:xfrm>
          <a:prstGeom prst="rect">
            <a:avLst/>
          </a:prstGeom>
        </p:spPr>
        <p:txBody>
          <a:bodyPr vert="horz" wrap="square" lIns="0" tIns="0" rIns="0" bIns="0" rtlCol="0">
            <a:spAutoFit/>
          </a:bodyPr>
          <a:lstStyle/>
          <a:p>
            <a:pPr marL="12700">
              <a:lnSpc>
                <a:spcPct val="100000"/>
              </a:lnSpc>
            </a:pPr>
            <a:r>
              <a:rPr sz="2000" spc="-5" dirty="0">
                <a:solidFill>
                  <a:srgbClr val="575757"/>
                </a:solidFill>
                <a:latin typeface="Arial"/>
                <a:cs typeface="Arial"/>
              </a:rPr>
              <a:t>xiết </a:t>
            </a:r>
            <a:r>
              <a:rPr sz="2000" dirty="0">
                <a:solidFill>
                  <a:srgbClr val="575757"/>
                </a:solidFill>
                <a:latin typeface="Arial"/>
                <a:cs typeface="Arial"/>
              </a:rPr>
              <a:t>chặt núm</a:t>
            </a:r>
            <a:r>
              <a:rPr sz="2000" spc="-85" dirty="0">
                <a:solidFill>
                  <a:srgbClr val="575757"/>
                </a:solidFill>
                <a:latin typeface="Arial"/>
                <a:cs typeface="Arial"/>
              </a:rPr>
              <a:t> </a:t>
            </a:r>
            <a:r>
              <a:rPr sz="2000" dirty="0">
                <a:solidFill>
                  <a:srgbClr val="575757"/>
                </a:solidFill>
                <a:latin typeface="Arial"/>
                <a:cs typeface="Arial"/>
              </a:rPr>
              <a:t>khóa.</a:t>
            </a:r>
            <a:endParaRPr sz="2000">
              <a:latin typeface="Arial"/>
              <a:cs typeface="Arial"/>
            </a:endParaRPr>
          </a:p>
        </p:txBody>
      </p:sp>
      <p:sp>
        <p:nvSpPr>
          <p:cNvPr id="13" name="object 13"/>
          <p:cNvSpPr txBox="1"/>
          <p:nvPr/>
        </p:nvSpPr>
        <p:spPr>
          <a:xfrm>
            <a:off x="581659" y="4859782"/>
            <a:ext cx="1282700" cy="298450"/>
          </a:xfrm>
          <a:prstGeom prst="rect">
            <a:avLst/>
          </a:prstGeom>
        </p:spPr>
        <p:txBody>
          <a:bodyPr vert="horz" wrap="square" lIns="0" tIns="0" rIns="0" bIns="0" rtlCol="0">
            <a:spAutoFit/>
          </a:bodyPr>
          <a:lstStyle/>
          <a:p>
            <a:pPr marL="12700">
              <a:lnSpc>
                <a:spcPct val="100000"/>
              </a:lnSpc>
            </a:pPr>
            <a:r>
              <a:rPr sz="1800" b="1" spc="-5" dirty="0">
                <a:latin typeface="Calibri"/>
                <a:cs typeface="Calibri"/>
              </a:rPr>
              <a:t>Locking</a:t>
            </a:r>
            <a:r>
              <a:rPr sz="1800" b="1" spc="-65" dirty="0">
                <a:latin typeface="Calibri"/>
                <a:cs typeface="Calibri"/>
              </a:rPr>
              <a:t> </a:t>
            </a:r>
            <a:r>
              <a:rPr sz="1800" b="1" spc="-5" dirty="0">
                <a:latin typeface="Calibri"/>
                <a:cs typeface="Calibri"/>
              </a:rPr>
              <a:t>Knob</a:t>
            </a:r>
            <a:endParaRPr sz="1800">
              <a:latin typeface="Calibri"/>
              <a:cs typeface="Calibri"/>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39750" y="1124585"/>
            <a:ext cx="7966075" cy="476123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59308" y="411480"/>
            <a:ext cx="457199" cy="339851"/>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1918461" y="430276"/>
            <a:ext cx="972185" cy="315595"/>
          </a:xfrm>
          <a:prstGeom prst="rect">
            <a:avLst/>
          </a:prstGeom>
        </p:spPr>
        <p:txBody>
          <a:bodyPr vert="horz" wrap="square" lIns="0" tIns="0" rIns="0" bIns="0" rtlCol="0">
            <a:spAutoFit/>
          </a:bodyPr>
          <a:lstStyle/>
          <a:p>
            <a:pPr marL="12700">
              <a:lnSpc>
                <a:spcPct val="100000"/>
              </a:lnSpc>
            </a:pPr>
            <a:r>
              <a:rPr sz="2000" spc="-5" dirty="0">
                <a:solidFill>
                  <a:srgbClr val="575757"/>
                </a:solidFill>
                <a:latin typeface="Arial"/>
                <a:cs typeface="Arial"/>
              </a:rPr>
              <a:t>Step</a:t>
            </a:r>
            <a:r>
              <a:rPr sz="2000" spc="-80" dirty="0">
                <a:solidFill>
                  <a:srgbClr val="575757"/>
                </a:solidFill>
                <a:latin typeface="Arial"/>
                <a:cs typeface="Arial"/>
              </a:rPr>
              <a:t> </a:t>
            </a:r>
            <a:r>
              <a:rPr sz="2000" dirty="0">
                <a:solidFill>
                  <a:srgbClr val="575757"/>
                </a:solidFill>
                <a:latin typeface="Arial"/>
                <a:cs typeface="Arial"/>
              </a:rPr>
              <a:t>12:</a:t>
            </a:r>
            <a:endParaRPr sz="2000">
              <a:latin typeface="Arial"/>
              <a:cs typeface="Arial"/>
            </a:endParaRP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8" name="object 8"/>
          <p:cNvSpPr txBox="1">
            <a:spLocks noGrp="1"/>
          </p:cNvSpPr>
          <p:nvPr>
            <p:ph type="sldNum" sz="quarter" idx="7"/>
          </p:nvPr>
        </p:nvSpPr>
        <p:spPr>
          <a:prstGeom prst="rect">
            <a:avLst/>
          </a:prstGeom>
        </p:spPr>
        <p:txBody>
          <a:bodyPr vert="horz" wrap="square" lIns="0" tIns="36830" rIns="0" bIns="0" rtlCol="0">
            <a:spAutoFit/>
          </a:bodyPr>
          <a:lstStyle/>
          <a:p>
            <a:pPr marL="82550">
              <a:lnSpc>
                <a:spcPct val="100000"/>
              </a:lnSpc>
              <a:spcBef>
                <a:spcPts val="290"/>
              </a:spcBef>
            </a:pPr>
            <a:r>
              <a:rPr spc="-5" dirty="0"/>
              <a:t>Page</a:t>
            </a:r>
            <a:r>
              <a:rPr spc="-90" dirty="0"/>
              <a:t> </a:t>
            </a:r>
            <a:fld id="{81D60167-4931-47E6-BA6A-407CBD079E47}" type="slidenum">
              <a:rPr spc="-5" dirty="0"/>
              <a:t>37</a:t>
            </a:fld>
            <a:endParaRPr spc="-5" dirty="0"/>
          </a:p>
        </p:txBody>
      </p:sp>
      <p:sp>
        <p:nvSpPr>
          <p:cNvPr id="5" name="object 5"/>
          <p:cNvSpPr txBox="1"/>
          <p:nvPr/>
        </p:nvSpPr>
        <p:spPr>
          <a:xfrm>
            <a:off x="3214242" y="430276"/>
            <a:ext cx="4399915" cy="315595"/>
          </a:xfrm>
          <a:prstGeom prst="rect">
            <a:avLst/>
          </a:prstGeom>
        </p:spPr>
        <p:txBody>
          <a:bodyPr vert="horz" wrap="square" lIns="0" tIns="0" rIns="0" bIns="0" rtlCol="0">
            <a:spAutoFit/>
          </a:bodyPr>
          <a:lstStyle/>
          <a:p>
            <a:pPr marL="12700">
              <a:lnSpc>
                <a:spcPct val="100000"/>
              </a:lnSpc>
            </a:pPr>
            <a:r>
              <a:rPr sz="2000" dirty="0">
                <a:latin typeface="Arial"/>
                <a:cs typeface="Arial"/>
              </a:rPr>
              <a:t>Kết nối cáp với </a:t>
            </a:r>
            <a:r>
              <a:rPr sz="2000" spc="-5" dirty="0">
                <a:latin typeface="Arial"/>
                <a:cs typeface="Arial"/>
              </a:rPr>
              <a:t>cổng được </a:t>
            </a:r>
            <a:r>
              <a:rPr sz="2000" dirty="0">
                <a:latin typeface="Arial"/>
                <a:cs typeface="Arial"/>
              </a:rPr>
              <a:t>ký </a:t>
            </a:r>
            <a:r>
              <a:rPr sz="2000" spc="-5" dirty="0">
                <a:latin typeface="Arial"/>
                <a:cs typeface="Arial"/>
              </a:rPr>
              <a:t>hiệu</a:t>
            </a:r>
            <a:r>
              <a:rPr sz="2000" spc="-60" dirty="0">
                <a:latin typeface="Arial"/>
                <a:cs typeface="Arial"/>
              </a:rPr>
              <a:t> </a:t>
            </a:r>
            <a:r>
              <a:rPr sz="2000" dirty="0">
                <a:latin typeface="Arial"/>
                <a:cs typeface="Arial"/>
              </a:rPr>
              <a:t>trên</a:t>
            </a:r>
            <a:endParaRPr sz="2000">
              <a:latin typeface="Arial"/>
              <a:cs typeface="Arial"/>
            </a:endParaRPr>
          </a:p>
        </p:txBody>
      </p:sp>
      <p:sp>
        <p:nvSpPr>
          <p:cNvPr id="6" name="object 6"/>
          <p:cNvSpPr txBox="1"/>
          <p:nvPr/>
        </p:nvSpPr>
        <p:spPr>
          <a:xfrm>
            <a:off x="1918461" y="732282"/>
            <a:ext cx="3119120" cy="315595"/>
          </a:xfrm>
          <a:prstGeom prst="rect">
            <a:avLst/>
          </a:prstGeom>
        </p:spPr>
        <p:txBody>
          <a:bodyPr vert="horz" wrap="square" lIns="0" tIns="0" rIns="0" bIns="0" rtlCol="0">
            <a:spAutoFit/>
          </a:bodyPr>
          <a:lstStyle/>
          <a:p>
            <a:pPr marL="12700">
              <a:lnSpc>
                <a:spcPct val="100000"/>
              </a:lnSpc>
            </a:pPr>
            <a:r>
              <a:rPr sz="2000" dirty="0">
                <a:latin typeface="Arial"/>
                <a:cs typeface="Arial"/>
              </a:rPr>
              <a:t>Phần </a:t>
            </a:r>
            <a:r>
              <a:rPr sz="2000" spc="-5" dirty="0">
                <a:latin typeface="Arial"/>
                <a:cs typeface="Arial"/>
              </a:rPr>
              <a:t>đế Thiết </a:t>
            </a:r>
            <a:r>
              <a:rPr sz="2000" dirty="0">
                <a:latin typeface="Arial"/>
                <a:cs typeface="Arial"/>
              </a:rPr>
              <a:t>bị Mang</a:t>
            </a:r>
            <a:r>
              <a:rPr sz="2000" spc="-55" dirty="0">
                <a:latin typeface="Arial"/>
                <a:cs typeface="Arial"/>
              </a:rPr>
              <a:t> </a:t>
            </a:r>
            <a:r>
              <a:rPr sz="2000" spc="-5" dirty="0">
                <a:latin typeface="Arial"/>
                <a:cs typeface="Arial"/>
              </a:rPr>
              <a:t>vác</a:t>
            </a:r>
            <a:r>
              <a:rPr sz="2000" spc="-5" dirty="0">
                <a:solidFill>
                  <a:srgbClr val="575757"/>
                </a:solidFill>
                <a:latin typeface="Arial"/>
                <a:cs typeface="Arial"/>
              </a:rPr>
              <a:t>.</a:t>
            </a:r>
            <a:endParaRPr sz="2000">
              <a:latin typeface="Arial"/>
              <a:cs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86409" y="2369820"/>
            <a:ext cx="3261360" cy="82296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939540" y="2348230"/>
            <a:ext cx="4751704" cy="353250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3650615" y="1630045"/>
            <a:ext cx="1006475" cy="514984"/>
          </a:xfrm>
          <a:custGeom>
            <a:avLst/>
            <a:gdLst/>
            <a:ahLst/>
            <a:cxnLst/>
            <a:rect l="l" t="t" r="r" b="b"/>
            <a:pathLst>
              <a:path w="1006475" h="514985">
                <a:moveTo>
                  <a:pt x="1006475" y="386079"/>
                </a:moveTo>
                <a:lnTo>
                  <a:pt x="749300" y="386079"/>
                </a:lnTo>
                <a:lnTo>
                  <a:pt x="904875" y="514984"/>
                </a:lnTo>
                <a:lnTo>
                  <a:pt x="1006475" y="386079"/>
                </a:lnTo>
                <a:close/>
              </a:path>
              <a:path w="1006475" h="514985">
                <a:moveTo>
                  <a:pt x="128905" y="0"/>
                </a:moveTo>
                <a:lnTo>
                  <a:pt x="0" y="0"/>
                </a:lnTo>
                <a:lnTo>
                  <a:pt x="57150" y="1269"/>
                </a:lnTo>
                <a:lnTo>
                  <a:pt x="113664" y="4444"/>
                </a:lnTo>
                <a:lnTo>
                  <a:pt x="168910" y="10159"/>
                </a:lnTo>
                <a:lnTo>
                  <a:pt x="222885" y="18414"/>
                </a:lnTo>
                <a:lnTo>
                  <a:pt x="275589" y="27939"/>
                </a:lnTo>
                <a:lnTo>
                  <a:pt x="327025" y="40639"/>
                </a:lnTo>
                <a:lnTo>
                  <a:pt x="376555" y="54609"/>
                </a:lnTo>
                <a:lnTo>
                  <a:pt x="424180" y="70484"/>
                </a:lnTo>
                <a:lnTo>
                  <a:pt x="470535" y="88264"/>
                </a:lnTo>
                <a:lnTo>
                  <a:pt x="514350" y="107950"/>
                </a:lnTo>
                <a:lnTo>
                  <a:pt x="556895" y="128904"/>
                </a:lnTo>
                <a:lnTo>
                  <a:pt x="596264" y="151764"/>
                </a:lnTo>
                <a:lnTo>
                  <a:pt x="633730" y="176529"/>
                </a:lnTo>
                <a:lnTo>
                  <a:pt x="668020" y="202564"/>
                </a:lnTo>
                <a:lnTo>
                  <a:pt x="699770" y="229869"/>
                </a:lnTo>
                <a:lnTo>
                  <a:pt x="728980" y="258444"/>
                </a:lnTo>
                <a:lnTo>
                  <a:pt x="755014" y="288925"/>
                </a:lnTo>
                <a:lnTo>
                  <a:pt x="777875" y="320039"/>
                </a:lnTo>
                <a:lnTo>
                  <a:pt x="813435" y="386079"/>
                </a:lnTo>
                <a:lnTo>
                  <a:pt x="942339" y="386079"/>
                </a:lnTo>
                <a:lnTo>
                  <a:pt x="906780" y="320039"/>
                </a:lnTo>
                <a:lnTo>
                  <a:pt x="883920" y="288925"/>
                </a:lnTo>
                <a:lnTo>
                  <a:pt x="857885" y="258444"/>
                </a:lnTo>
                <a:lnTo>
                  <a:pt x="828675" y="229869"/>
                </a:lnTo>
                <a:lnTo>
                  <a:pt x="796925" y="202564"/>
                </a:lnTo>
                <a:lnTo>
                  <a:pt x="762000" y="176529"/>
                </a:lnTo>
                <a:lnTo>
                  <a:pt x="725170" y="151764"/>
                </a:lnTo>
                <a:lnTo>
                  <a:pt x="685164" y="128904"/>
                </a:lnTo>
                <a:lnTo>
                  <a:pt x="643255" y="107950"/>
                </a:lnTo>
                <a:lnTo>
                  <a:pt x="599439" y="88264"/>
                </a:lnTo>
                <a:lnTo>
                  <a:pt x="553085" y="70484"/>
                </a:lnTo>
                <a:lnTo>
                  <a:pt x="505460" y="54609"/>
                </a:lnTo>
                <a:lnTo>
                  <a:pt x="455295" y="40639"/>
                </a:lnTo>
                <a:lnTo>
                  <a:pt x="404495" y="27939"/>
                </a:lnTo>
                <a:lnTo>
                  <a:pt x="351789" y="18414"/>
                </a:lnTo>
                <a:lnTo>
                  <a:pt x="297180" y="10159"/>
                </a:lnTo>
                <a:lnTo>
                  <a:pt x="242570" y="4444"/>
                </a:lnTo>
                <a:lnTo>
                  <a:pt x="186055" y="1269"/>
                </a:lnTo>
                <a:lnTo>
                  <a:pt x="128905" y="0"/>
                </a:lnTo>
                <a:close/>
              </a:path>
            </a:pathLst>
          </a:custGeom>
          <a:solidFill>
            <a:srgbClr val="4F81BB"/>
          </a:solidFill>
        </p:spPr>
        <p:txBody>
          <a:bodyPr wrap="square" lIns="0" tIns="0" rIns="0" bIns="0" rtlCol="0"/>
          <a:lstStyle/>
          <a:p>
            <a:endParaRPr/>
          </a:p>
        </p:txBody>
      </p:sp>
      <p:sp>
        <p:nvSpPr>
          <p:cNvPr id="5" name="object 5"/>
          <p:cNvSpPr/>
          <p:nvPr/>
        </p:nvSpPr>
        <p:spPr>
          <a:xfrm>
            <a:off x="2811145" y="1630045"/>
            <a:ext cx="904240" cy="514984"/>
          </a:xfrm>
          <a:custGeom>
            <a:avLst/>
            <a:gdLst/>
            <a:ahLst/>
            <a:cxnLst/>
            <a:rect l="l" t="t" r="r" b="b"/>
            <a:pathLst>
              <a:path w="904239" h="514985">
                <a:moveTo>
                  <a:pt x="871855" y="0"/>
                </a:moveTo>
                <a:lnTo>
                  <a:pt x="840105" y="0"/>
                </a:lnTo>
                <a:lnTo>
                  <a:pt x="779780" y="1269"/>
                </a:lnTo>
                <a:lnTo>
                  <a:pt x="720725" y="5079"/>
                </a:lnTo>
                <a:lnTo>
                  <a:pt x="663575" y="11429"/>
                </a:lnTo>
                <a:lnTo>
                  <a:pt x="607059" y="19684"/>
                </a:lnTo>
                <a:lnTo>
                  <a:pt x="552450" y="30479"/>
                </a:lnTo>
                <a:lnTo>
                  <a:pt x="499744" y="43814"/>
                </a:lnTo>
                <a:lnTo>
                  <a:pt x="448944" y="59054"/>
                </a:lnTo>
                <a:lnTo>
                  <a:pt x="400050" y="76200"/>
                </a:lnTo>
                <a:lnTo>
                  <a:pt x="353060" y="95250"/>
                </a:lnTo>
                <a:lnTo>
                  <a:pt x="307975" y="116204"/>
                </a:lnTo>
                <a:lnTo>
                  <a:pt x="266065" y="139064"/>
                </a:lnTo>
                <a:lnTo>
                  <a:pt x="226694" y="163194"/>
                </a:lnTo>
                <a:lnTo>
                  <a:pt x="189230" y="189229"/>
                </a:lnTo>
                <a:lnTo>
                  <a:pt x="155575" y="216534"/>
                </a:lnTo>
                <a:lnTo>
                  <a:pt x="124460" y="245109"/>
                </a:lnTo>
                <a:lnTo>
                  <a:pt x="96519" y="274954"/>
                </a:lnTo>
                <a:lnTo>
                  <a:pt x="71755" y="306704"/>
                </a:lnTo>
                <a:lnTo>
                  <a:pt x="50165" y="339089"/>
                </a:lnTo>
                <a:lnTo>
                  <a:pt x="18415" y="407034"/>
                </a:lnTo>
                <a:lnTo>
                  <a:pt x="1905" y="478154"/>
                </a:lnTo>
                <a:lnTo>
                  <a:pt x="0" y="514984"/>
                </a:lnTo>
                <a:lnTo>
                  <a:pt x="128905" y="514984"/>
                </a:lnTo>
                <a:lnTo>
                  <a:pt x="130810" y="478789"/>
                </a:lnTo>
                <a:lnTo>
                  <a:pt x="137160" y="442594"/>
                </a:lnTo>
                <a:lnTo>
                  <a:pt x="160655" y="373379"/>
                </a:lnTo>
                <a:lnTo>
                  <a:pt x="199390" y="307975"/>
                </a:lnTo>
                <a:lnTo>
                  <a:pt x="223519" y="276859"/>
                </a:lnTo>
                <a:lnTo>
                  <a:pt x="251460" y="247014"/>
                </a:lnTo>
                <a:lnTo>
                  <a:pt x="281940" y="218439"/>
                </a:lnTo>
                <a:lnTo>
                  <a:pt x="315594" y="191134"/>
                </a:lnTo>
                <a:lnTo>
                  <a:pt x="352425" y="165100"/>
                </a:lnTo>
                <a:lnTo>
                  <a:pt x="391794" y="140334"/>
                </a:lnTo>
                <a:lnTo>
                  <a:pt x="433705" y="118109"/>
                </a:lnTo>
                <a:lnTo>
                  <a:pt x="477519" y="97154"/>
                </a:lnTo>
                <a:lnTo>
                  <a:pt x="524509" y="77469"/>
                </a:lnTo>
                <a:lnTo>
                  <a:pt x="573405" y="60325"/>
                </a:lnTo>
                <a:lnTo>
                  <a:pt x="624205" y="45084"/>
                </a:lnTo>
                <a:lnTo>
                  <a:pt x="676909" y="31750"/>
                </a:lnTo>
                <a:lnTo>
                  <a:pt x="731519" y="20954"/>
                </a:lnTo>
                <a:lnTo>
                  <a:pt x="787400" y="12064"/>
                </a:lnTo>
                <a:lnTo>
                  <a:pt x="845184" y="5714"/>
                </a:lnTo>
                <a:lnTo>
                  <a:pt x="904240" y="1269"/>
                </a:lnTo>
                <a:lnTo>
                  <a:pt x="871855" y="0"/>
                </a:lnTo>
                <a:close/>
              </a:path>
            </a:pathLst>
          </a:custGeom>
          <a:solidFill>
            <a:srgbClr val="406896"/>
          </a:solidFill>
        </p:spPr>
        <p:txBody>
          <a:bodyPr wrap="square" lIns="0" tIns="0" rIns="0" bIns="0" rtlCol="0"/>
          <a:lstStyle/>
          <a:p>
            <a:endParaRPr/>
          </a:p>
        </p:txBody>
      </p:sp>
      <p:sp>
        <p:nvSpPr>
          <p:cNvPr id="6" name="object 6"/>
          <p:cNvSpPr/>
          <p:nvPr/>
        </p:nvSpPr>
        <p:spPr>
          <a:xfrm>
            <a:off x="2811145" y="1630045"/>
            <a:ext cx="1845945" cy="514984"/>
          </a:xfrm>
          <a:custGeom>
            <a:avLst/>
            <a:gdLst/>
            <a:ahLst/>
            <a:cxnLst/>
            <a:rect l="l" t="t" r="r" b="b"/>
            <a:pathLst>
              <a:path w="1845945" h="514985">
                <a:moveTo>
                  <a:pt x="904240" y="1269"/>
                </a:moveTo>
                <a:lnTo>
                  <a:pt x="845184" y="5714"/>
                </a:lnTo>
                <a:lnTo>
                  <a:pt x="787400" y="12064"/>
                </a:lnTo>
                <a:lnTo>
                  <a:pt x="731519" y="20954"/>
                </a:lnTo>
                <a:lnTo>
                  <a:pt x="676909" y="31750"/>
                </a:lnTo>
                <a:lnTo>
                  <a:pt x="624205" y="45084"/>
                </a:lnTo>
                <a:lnTo>
                  <a:pt x="573405" y="60325"/>
                </a:lnTo>
                <a:lnTo>
                  <a:pt x="524509" y="77469"/>
                </a:lnTo>
                <a:lnTo>
                  <a:pt x="477519" y="97154"/>
                </a:lnTo>
                <a:lnTo>
                  <a:pt x="433705" y="118109"/>
                </a:lnTo>
                <a:lnTo>
                  <a:pt x="391794" y="140334"/>
                </a:lnTo>
                <a:lnTo>
                  <a:pt x="352425" y="165100"/>
                </a:lnTo>
                <a:lnTo>
                  <a:pt x="315594" y="191134"/>
                </a:lnTo>
                <a:lnTo>
                  <a:pt x="281940" y="218439"/>
                </a:lnTo>
                <a:lnTo>
                  <a:pt x="251460" y="247014"/>
                </a:lnTo>
                <a:lnTo>
                  <a:pt x="223519" y="276859"/>
                </a:lnTo>
                <a:lnTo>
                  <a:pt x="199390" y="307975"/>
                </a:lnTo>
                <a:lnTo>
                  <a:pt x="178435" y="340359"/>
                </a:lnTo>
                <a:lnTo>
                  <a:pt x="146685" y="407669"/>
                </a:lnTo>
                <a:lnTo>
                  <a:pt x="130810" y="478789"/>
                </a:lnTo>
                <a:lnTo>
                  <a:pt x="128905" y="514984"/>
                </a:lnTo>
                <a:lnTo>
                  <a:pt x="0" y="514984"/>
                </a:lnTo>
                <a:lnTo>
                  <a:pt x="8255" y="441959"/>
                </a:lnTo>
                <a:lnTo>
                  <a:pt x="32385" y="372109"/>
                </a:lnTo>
                <a:lnTo>
                  <a:pt x="71755" y="306704"/>
                </a:lnTo>
                <a:lnTo>
                  <a:pt x="96519" y="274954"/>
                </a:lnTo>
                <a:lnTo>
                  <a:pt x="124460" y="245109"/>
                </a:lnTo>
                <a:lnTo>
                  <a:pt x="155575" y="216534"/>
                </a:lnTo>
                <a:lnTo>
                  <a:pt x="189230" y="189229"/>
                </a:lnTo>
                <a:lnTo>
                  <a:pt x="226694" y="163194"/>
                </a:lnTo>
                <a:lnTo>
                  <a:pt x="266065" y="139064"/>
                </a:lnTo>
                <a:lnTo>
                  <a:pt x="307975" y="116204"/>
                </a:lnTo>
                <a:lnTo>
                  <a:pt x="353060" y="95250"/>
                </a:lnTo>
                <a:lnTo>
                  <a:pt x="400050" y="76200"/>
                </a:lnTo>
                <a:lnTo>
                  <a:pt x="448944" y="59054"/>
                </a:lnTo>
                <a:lnTo>
                  <a:pt x="499744" y="43814"/>
                </a:lnTo>
                <a:lnTo>
                  <a:pt x="552450" y="30479"/>
                </a:lnTo>
                <a:lnTo>
                  <a:pt x="607059" y="19684"/>
                </a:lnTo>
                <a:lnTo>
                  <a:pt x="663575" y="11429"/>
                </a:lnTo>
                <a:lnTo>
                  <a:pt x="720725" y="5079"/>
                </a:lnTo>
                <a:lnTo>
                  <a:pt x="779780" y="1269"/>
                </a:lnTo>
                <a:lnTo>
                  <a:pt x="840105" y="0"/>
                </a:lnTo>
                <a:lnTo>
                  <a:pt x="968375" y="0"/>
                </a:lnTo>
                <a:lnTo>
                  <a:pt x="1025525" y="1269"/>
                </a:lnTo>
                <a:lnTo>
                  <a:pt x="1082040" y="4444"/>
                </a:lnTo>
                <a:lnTo>
                  <a:pt x="1136650" y="10159"/>
                </a:lnTo>
                <a:lnTo>
                  <a:pt x="1191259" y="18414"/>
                </a:lnTo>
                <a:lnTo>
                  <a:pt x="1243965" y="27939"/>
                </a:lnTo>
                <a:lnTo>
                  <a:pt x="1294765" y="40639"/>
                </a:lnTo>
                <a:lnTo>
                  <a:pt x="1344930" y="54609"/>
                </a:lnTo>
                <a:lnTo>
                  <a:pt x="1392555" y="70484"/>
                </a:lnTo>
                <a:lnTo>
                  <a:pt x="1438909" y="88264"/>
                </a:lnTo>
                <a:lnTo>
                  <a:pt x="1482725" y="107950"/>
                </a:lnTo>
                <a:lnTo>
                  <a:pt x="1524634" y="128904"/>
                </a:lnTo>
                <a:lnTo>
                  <a:pt x="1564640" y="151764"/>
                </a:lnTo>
                <a:lnTo>
                  <a:pt x="1601470" y="176529"/>
                </a:lnTo>
                <a:lnTo>
                  <a:pt x="1636395" y="202564"/>
                </a:lnTo>
                <a:lnTo>
                  <a:pt x="1668145" y="229869"/>
                </a:lnTo>
                <a:lnTo>
                  <a:pt x="1697355" y="258444"/>
                </a:lnTo>
                <a:lnTo>
                  <a:pt x="1723390" y="288925"/>
                </a:lnTo>
                <a:lnTo>
                  <a:pt x="1746250" y="320039"/>
                </a:lnTo>
                <a:lnTo>
                  <a:pt x="1781809" y="386079"/>
                </a:lnTo>
                <a:lnTo>
                  <a:pt x="1845945" y="386079"/>
                </a:lnTo>
                <a:lnTo>
                  <a:pt x="1744345" y="514984"/>
                </a:lnTo>
                <a:lnTo>
                  <a:pt x="1588770" y="386079"/>
                </a:lnTo>
                <a:lnTo>
                  <a:pt x="1652905" y="386079"/>
                </a:lnTo>
                <a:lnTo>
                  <a:pt x="1637030" y="352425"/>
                </a:lnTo>
                <a:lnTo>
                  <a:pt x="1594484" y="288925"/>
                </a:lnTo>
                <a:lnTo>
                  <a:pt x="1568450" y="258444"/>
                </a:lnTo>
                <a:lnTo>
                  <a:pt x="1539240" y="229869"/>
                </a:lnTo>
                <a:lnTo>
                  <a:pt x="1507490" y="202564"/>
                </a:lnTo>
                <a:lnTo>
                  <a:pt x="1473200" y="176529"/>
                </a:lnTo>
                <a:lnTo>
                  <a:pt x="1435734" y="151764"/>
                </a:lnTo>
                <a:lnTo>
                  <a:pt x="1396365" y="128904"/>
                </a:lnTo>
                <a:lnTo>
                  <a:pt x="1353820" y="107950"/>
                </a:lnTo>
                <a:lnTo>
                  <a:pt x="1310005" y="88264"/>
                </a:lnTo>
                <a:lnTo>
                  <a:pt x="1263650" y="70484"/>
                </a:lnTo>
                <a:lnTo>
                  <a:pt x="1216025" y="54609"/>
                </a:lnTo>
                <a:lnTo>
                  <a:pt x="1166495" y="40639"/>
                </a:lnTo>
                <a:lnTo>
                  <a:pt x="1115059" y="27939"/>
                </a:lnTo>
                <a:lnTo>
                  <a:pt x="1062355" y="18414"/>
                </a:lnTo>
                <a:lnTo>
                  <a:pt x="1008380" y="10159"/>
                </a:lnTo>
                <a:lnTo>
                  <a:pt x="953134" y="4444"/>
                </a:lnTo>
                <a:lnTo>
                  <a:pt x="896619" y="1269"/>
                </a:lnTo>
                <a:lnTo>
                  <a:pt x="839469" y="0"/>
                </a:lnTo>
              </a:path>
            </a:pathLst>
          </a:custGeom>
          <a:ln w="25907">
            <a:solidFill>
              <a:srgbClr val="385D88"/>
            </a:solidFill>
          </a:ln>
        </p:spPr>
        <p:txBody>
          <a:bodyPr wrap="square" lIns="0" tIns="0" rIns="0" bIns="0" rtlCol="0"/>
          <a:lstStyle/>
          <a:p>
            <a:endParaRPr/>
          </a:p>
        </p:txBody>
      </p:sp>
      <p:sp>
        <p:nvSpPr>
          <p:cNvPr id="7" name="object 7"/>
          <p:cNvSpPr/>
          <p:nvPr/>
        </p:nvSpPr>
        <p:spPr>
          <a:xfrm>
            <a:off x="5579109" y="3759834"/>
            <a:ext cx="1584960" cy="1078865"/>
          </a:xfrm>
          <a:custGeom>
            <a:avLst/>
            <a:gdLst/>
            <a:ahLst/>
            <a:cxnLst/>
            <a:rect l="l" t="t" r="r" b="b"/>
            <a:pathLst>
              <a:path w="1584959" h="1078864">
                <a:moveTo>
                  <a:pt x="0" y="539114"/>
                </a:moveTo>
                <a:lnTo>
                  <a:pt x="2539" y="501014"/>
                </a:lnTo>
                <a:lnTo>
                  <a:pt x="8254" y="462914"/>
                </a:lnTo>
                <a:lnTo>
                  <a:pt x="31114" y="389889"/>
                </a:lnTo>
                <a:lnTo>
                  <a:pt x="47625" y="354964"/>
                </a:lnTo>
                <a:lnTo>
                  <a:pt x="67944" y="321309"/>
                </a:lnTo>
                <a:lnTo>
                  <a:pt x="91439" y="288289"/>
                </a:lnTo>
                <a:lnTo>
                  <a:pt x="117475" y="256539"/>
                </a:lnTo>
                <a:lnTo>
                  <a:pt x="146685" y="226694"/>
                </a:lnTo>
                <a:lnTo>
                  <a:pt x="179069" y="198119"/>
                </a:lnTo>
                <a:lnTo>
                  <a:pt x="213994" y="170814"/>
                </a:lnTo>
                <a:lnTo>
                  <a:pt x="251460" y="145414"/>
                </a:lnTo>
                <a:lnTo>
                  <a:pt x="291464" y="121919"/>
                </a:lnTo>
                <a:lnTo>
                  <a:pt x="333375" y="99694"/>
                </a:lnTo>
                <a:lnTo>
                  <a:pt x="377825" y="80009"/>
                </a:lnTo>
                <a:lnTo>
                  <a:pt x="423544" y="61594"/>
                </a:lnTo>
                <a:lnTo>
                  <a:pt x="471804" y="45719"/>
                </a:lnTo>
                <a:lnTo>
                  <a:pt x="521969" y="32384"/>
                </a:lnTo>
                <a:lnTo>
                  <a:pt x="573404" y="20954"/>
                </a:lnTo>
                <a:lnTo>
                  <a:pt x="626110" y="12064"/>
                </a:lnTo>
                <a:lnTo>
                  <a:pt x="680719" y="5079"/>
                </a:lnTo>
                <a:lnTo>
                  <a:pt x="735964" y="1269"/>
                </a:lnTo>
                <a:lnTo>
                  <a:pt x="792479" y="0"/>
                </a:lnTo>
                <a:lnTo>
                  <a:pt x="849629" y="1269"/>
                </a:lnTo>
                <a:lnTo>
                  <a:pt x="904875" y="5079"/>
                </a:lnTo>
                <a:lnTo>
                  <a:pt x="958849" y="12064"/>
                </a:lnTo>
                <a:lnTo>
                  <a:pt x="1012189" y="20954"/>
                </a:lnTo>
                <a:lnTo>
                  <a:pt x="1063624" y="32384"/>
                </a:lnTo>
                <a:lnTo>
                  <a:pt x="1113789" y="45719"/>
                </a:lnTo>
                <a:lnTo>
                  <a:pt x="1161414" y="61594"/>
                </a:lnTo>
                <a:lnTo>
                  <a:pt x="1207769" y="80009"/>
                </a:lnTo>
                <a:lnTo>
                  <a:pt x="1252219" y="99694"/>
                </a:lnTo>
                <a:lnTo>
                  <a:pt x="1294130" y="121919"/>
                </a:lnTo>
                <a:lnTo>
                  <a:pt x="1334135" y="145414"/>
                </a:lnTo>
                <a:lnTo>
                  <a:pt x="1371599" y="170814"/>
                </a:lnTo>
                <a:lnTo>
                  <a:pt x="1406524" y="198119"/>
                </a:lnTo>
                <a:lnTo>
                  <a:pt x="1438274" y="226694"/>
                </a:lnTo>
                <a:lnTo>
                  <a:pt x="1468119" y="256539"/>
                </a:lnTo>
                <a:lnTo>
                  <a:pt x="1494155" y="288289"/>
                </a:lnTo>
                <a:lnTo>
                  <a:pt x="1517649" y="321309"/>
                </a:lnTo>
                <a:lnTo>
                  <a:pt x="1537969" y="354964"/>
                </a:lnTo>
                <a:lnTo>
                  <a:pt x="1554480" y="389889"/>
                </a:lnTo>
                <a:lnTo>
                  <a:pt x="1567814" y="426084"/>
                </a:lnTo>
                <a:lnTo>
                  <a:pt x="1583055" y="501014"/>
                </a:lnTo>
                <a:lnTo>
                  <a:pt x="1584960" y="539114"/>
                </a:lnTo>
                <a:lnTo>
                  <a:pt x="1583055" y="577850"/>
                </a:lnTo>
                <a:lnTo>
                  <a:pt x="1577339" y="615950"/>
                </a:lnTo>
                <a:lnTo>
                  <a:pt x="1554480" y="688975"/>
                </a:lnTo>
                <a:lnTo>
                  <a:pt x="1537969" y="723900"/>
                </a:lnTo>
                <a:lnTo>
                  <a:pt x="1517649" y="757554"/>
                </a:lnTo>
                <a:lnTo>
                  <a:pt x="1494155" y="790575"/>
                </a:lnTo>
                <a:lnTo>
                  <a:pt x="1468119" y="821689"/>
                </a:lnTo>
                <a:lnTo>
                  <a:pt x="1438274" y="852169"/>
                </a:lnTo>
                <a:lnTo>
                  <a:pt x="1406524" y="880744"/>
                </a:lnTo>
                <a:lnTo>
                  <a:pt x="1371599" y="908050"/>
                </a:lnTo>
                <a:lnTo>
                  <a:pt x="1334135" y="933450"/>
                </a:lnTo>
                <a:lnTo>
                  <a:pt x="1294130" y="956944"/>
                </a:lnTo>
                <a:lnTo>
                  <a:pt x="1252219" y="979169"/>
                </a:lnTo>
                <a:lnTo>
                  <a:pt x="1207769" y="998854"/>
                </a:lnTo>
                <a:lnTo>
                  <a:pt x="1161414" y="1017269"/>
                </a:lnTo>
                <a:lnTo>
                  <a:pt x="1113789" y="1033144"/>
                </a:lnTo>
                <a:lnTo>
                  <a:pt x="1063624" y="1046479"/>
                </a:lnTo>
                <a:lnTo>
                  <a:pt x="1012189" y="1057909"/>
                </a:lnTo>
                <a:lnTo>
                  <a:pt x="958849" y="1066800"/>
                </a:lnTo>
                <a:lnTo>
                  <a:pt x="904875" y="1073784"/>
                </a:lnTo>
                <a:lnTo>
                  <a:pt x="849629" y="1077595"/>
                </a:lnTo>
                <a:lnTo>
                  <a:pt x="792479" y="1078864"/>
                </a:lnTo>
                <a:lnTo>
                  <a:pt x="735964" y="1077595"/>
                </a:lnTo>
                <a:lnTo>
                  <a:pt x="680719" y="1073784"/>
                </a:lnTo>
                <a:lnTo>
                  <a:pt x="626110" y="1066800"/>
                </a:lnTo>
                <a:lnTo>
                  <a:pt x="573404" y="1057909"/>
                </a:lnTo>
                <a:lnTo>
                  <a:pt x="521969" y="1046479"/>
                </a:lnTo>
                <a:lnTo>
                  <a:pt x="471804" y="1033144"/>
                </a:lnTo>
                <a:lnTo>
                  <a:pt x="423544" y="1017269"/>
                </a:lnTo>
                <a:lnTo>
                  <a:pt x="377825" y="998854"/>
                </a:lnTo>
                <a:lnTo>
                  <a:pt x="333375" y="979169"/>
                </a:lnTo>
                <a:lnTo>
                  <a:pt x="291464" y="956944"/>
                </a:lnTo>
                <a:lnTo>
                  <a:pt x="251460" y="933450"/>
                </a:lnTo>
                <a:lnTo>
                  <a:pt x="213994" y="908050"/>
                </a:lnTo>
                <a:lnTo>
                  <a:pt x="179069" y="880744"/>
                </a:lnTo>
                <a:lnTo>
                  <a:pt x="146685" y="852169"/>
                </a:lnTo>
                <a:lnTo>
                  <a:pt x="117475" y="821689"/>
                </a:lnTo>
                <a:lnTo>
                  <a:pt x="91439" y="790575"/>
                </a:lnTo>
                <a:lnTo>
                  <a:pt x="67944" y="757554"/>
                </a:lnTo>
                <a:lnTo>
                  <a:pt x="47625" y="723900"/>
                </a:lnTo>
                <a:lnTo>
                  <a:pt x="31114" y="688975"/>
                </a:lnTo>
                <a:lnTo>
                  <a:pt x="17779" y="652779"/>
                </a:lnTo>
                <a:lnTo>
                  <a:pt x="2539" y="577850"/>
                </a:lnTo>
                <a:lnTo>
                  <a:pt x="0" y="539114"/>
                </a:lnTo>
                <a:close/>
              </a:path>
            </a:pathLst>
          </a:custGeom>
          <a:ln w="57912">
            <a:solidFill>
              <a:srgbClr val="FFFF00"/>
            </a:solidFill>
          </a:ln>
        </p:spPr>
        <p:txBody>
          <a:bodyPr wrap="square" lIns="0" tIns="0" rIns="0" bIns="0" rtlCol="0"/>
          <a:lstStyle/>
          <a:p>
            <a:endParaRPr/>
          </a:p>
        </p:txBody>
      </p:sp>
      <p:sp>
        <p:nvSpPr>
          <p:cNvPr id="8" name="object 8"/>
          <p:cNvSpPr/>
          <p:nvPr/>
        </p:nvSpPr>
        <p:spPr>
          <a:xfrm>
            <a:off x="3415029" y="4307204"/>
            <a:ext cx="2147570" cy="454659"/>
          </a:xfrm>
          <a:custGeom>
            <a:avLst/>
            <a:gdLst/>
            <a:ahLst/>
            <a:cxnLst/>
            <a:rect l="l" t="t" r="r" b="b"/>
            <a:pathLst>
              <a:path w="2147570" h="454660">
                <a:moveTo>
                  <a:pt x="1971675" y="57150"/>
                </a:moveTo>
                <a:lnTo>
                  <a:pt x="0" y="397510"/>
                </a:lnTo>
                <a:lnTo>
                  <a:pt x="9525" y="454660"/>
                </a:lnTo>
                <a:lnTo>
                  <a:pt x="1981835" y="114300"/>
                </a:lnTo>
                <a:lnTo>
                  <a:pt x="1971675" y="57150"/>
                </a:lnTo>
                <a:close/>
              </a:path>
              <a:path w="2147570" h="454660">
                <a:moveTo>
                  <a:pt x="2134870" y="52070"/>
                </a:moveTo>
                <a:lnTo>
                  <a:pt x="2000250" y="52070"/>
                </a:lnTo>
                <a:lnTo>
                  <a:pt x="2010410" y="109220"/>
                </a:lnTo>
                <a:lnTo>
                  <a:pt x="1981835" y="114300"/>
                </a:lnTo>
                <a:lnTo>
                  <a:pt x="1991360" y="171450"/>
                </a:lnTo>
                <a:lnTo>
                  <a:pt x="2147570" y="55880"/>
                </a:lnTo>
                <a:lnTo>
                  <a:pt x="2134870" y="52070"/>
                </a:lnTo>
                <a:close/>
              </a:path>
              <a:path w="2147570" h="454660">
                <a:moveTo>
                  <a:pt x="2000250" y="52070"/>
                </a:moveTo>
                <a:lnTo>
                  <a:pt x="1971675" y="57150"/>
                </a:lnTo>
                <a:lnTo>
                  <a:pt x="1981835" y="114300"/>
                </a:lnTo>
                <a:lnTo>
                  <a:pt x="2010410" y="109220"/>
                </a:lnTo>
                <a:lnTo>
                  <a:pt x="2000250" y="52070"/>
                </a:lnTo>
                <a:close/>
              </a:path>
              <a:path w="2147570" h="454660">
                <a:moveTo>
                  <a:pt x="1962150" y="0"/>
                </a:moveTo>
                <a:lnTo>
                  <a:pt x="1971675" y="57150"/>
                </a:lnTo>
                <a:lnTo>
                  <a:pt x="2000250" y="52070"/>
                </a:lnTo>
                <a:lnTo>
                  <a:pt x="2134870" y="52070"/>
                </a:lnTo>
                <a:lnTo>
                  <a:pt x="1962150" y="0"/>
                </a:lnTo>
                <a:close/>
              </a:path>
            </a:pathLst>
          </a:custGeom>
          <a:solidFill>
            <a:srgbClr val="FFFF00"/>
          </a:solidFill>
        </p:spPr>
        <p:txBody>
          <a:bodyPr wrap="square" lIns="0" tIns="0" rIns="0" bIns="0" rtlCol="0"/>
          <a:lstStyle/>
          <a:p>
            <a:endParaRPr/>
          </a:p>
        </p:txBody>
      </p:sp>
      <p:sp>
        <p:nvSpPr>
          <p:cNvPr id="9" name="object 9"/>
          <p:cNvSpPr/>
          <p:nvPr/>
        </p:nvSpPr>
        <p:spPr>
          <a:xfrm>
            <a:off x="559308" y="524255"/>
            <a:ext cx="192023" cy="141732"/>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546608" y="395224"/>
            <a:ext cx="7524115" cy="605155"/>
          </a:xfrm>
          <a:prstGeom prst="rect">
            <a:avLst/>
          </a:prstGeom>
        </p:spPr>
        <p:txBody>
          <a:bodyPr vert="horz" wrap="square" lIns="0" tIns="0" rIns="0" bIns="0" rtlCol="0">
            <a:spAutoFit/>
          </a:bodyPr>
          <a:lstStyle/>
          <a:p>
            <a:pPr marL="12700" marR="5080" indent="223520">
              <a:lnSpc>
                <a:spcPts val="2380"/>
              </a:lnSpc>
            </a:pPr>
            <a:r>
              <a:rPr sz="2000" spc="-5" dirty="0">
                <a:solidFill>
                  <a:srgbClr val="575757"/>
                </a:solidFill>
              </a:rPr>
              <a:t>Bước </a:t>
            </a:r>
            <a:r>
              <a:rPr sz="2000" dirty="0">
                <a:solidFill>
                  <a:srgbClr val="575757"/>
                </a:solidFill>
              </a:rPr>
              <a:t>13: Mở </a:t>
            </a:r>
            <a:r>
              <a:rPr sz="2000" spc="-5" dirty="0">
                <a:solidFill>
                  <a:srgbClr val="575757"/>
                </a:solidFill>
              </a:rPr>
              <a:t>ngăn khay </a:t>
            </a:r>
            <a:r>
              <a:rPr sz="2000" dirty="0">
                <a:solidFill>
                  <a:srgbClr val="575757"/>
                </a:solidFill>
              </a:rPr>
              <a:t>đựng pin. Kết nối pin </a:t>
            </a:r>
            <a:r>
              <a:rPr sz="2000" spc="-5" dirty="0">
                <a:solidFill>
                  <a:srgbClr val="575757"/>
                </a:solidFill>
              </a:rPr>
              <a:t>nằm </a:t>
            </a:r>
            <a:r>
              <a:rPr sz="2000" dirty="0">
                <a:solidFill>
                  <a:srgbClr val="575757"/>
                </a:solidFill>
              </a:rPr>
              <a:t>trên </a:t>
            </a:r>
            <a:r>
              <a:rPr sz="2000" spc="-5" dirty="0">
                <a:solidFill>
                  <a:srgbClr val="575757"/>
                </a:solidFill>
              </a:rPr>
              <a:t>khay </a:t>
            </a:r>
            <a:r>
              <a:rPr sz="2000" dirty="0">
                <a:solidFill>
                  <a:srgbClr val="575757"/>
                </a:solidFill>
              </a:rPr>
              <a:t>pin  như </a:t>
            </a:r>
            <a:r>
              <a:rPr sz="2000" spc="-5" dirty="0">
                <a:solidFill>
                  <a:srgbClr val="575757"/>
                </a:solidFill>
              </a:rPr>
              <a:t>hình dưới. </a:t>
            </a:r>
            <a:r>
              <a:rPr sz="2000" dirty="0">
                <a:solidFill>
                  <a:srgbClr val="575757"/>
                </a:solidFill>
              </a:rPr>
              <a:t>Đóng </a:t>
            </a:r>
            <a:r>
              <a:rPr sz="2000" spc="-5" dirty="0">
                <a:solidFill>
                  <a:srgbClr val="575757"/>
                </a:solidFill>
              </a:rPr>
              <a:t>ngăn </a:t>
            </a:r>
            <a:r>
              <a:rPr sz="2000" dirty="0">
                <a:solidFill>
                  <a:srgbClr val="575757"/>
                </a:solidFill>
              </a:rPr>
              <a:t>khay pin </a:t>
            </a:r>
            <a:r>
              <a:rPr sz="2000" spc="-5" dirty="0">
                <a:solidFill>
                  <a:srgbClr val="575757"/>
                </a:solidFill>
              </a:rPr>
              <a:t>được thực</a:t>
            </a:r>
            <a:r>
              <a:rPr sz="2000" spc="-45" dirty="0">
                <a:solidFill>
                  <a:srgbClr val="575757"/>
                </a:solidFill>
              </a:rPr>
              <a:t> </a:t>
            </a:r>
            <a:r>
              <a:rPr sz="2000" spc="-5" dirty="0">
                <a:solidFill>
                  <a:srgbClr val="575757"/>
                </a:solidFill>
              </a:rPr>
              <a:t>hiện</a:t>
            </a:r>
            <a:endParaRPr sz="2000"/>
          </a:p>
        </p:txBody>
      </p:sp>
      <p:sp>
        <p:nvSpPr>
          <p:cNvPr id="11" name="object 11"/>
          <p:cNvSpPr txBox="1"/>
          <p:nvPr/>
        </p:nvSpPr>
        <p:spPr>
          <a:xfrm>
            <a:off x="1539494" y="4118736"/>
            <a:ext cx="1894839"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Battery</a:t>
            </a:r>
            <a:r>
              <a:rPr sz="1800" b="1" spc="-110" dirty="0">
                <a:latin typeface="Calibri"/>
                <a:cs typeface="Calibri"/>
              </a:rPr>
              <a:t> </a:t>
            </a:r>
            <a:r>
              <a:rPr sz="1800" b="1" spc="-5" dirty="0">
                <a:latin typeface="Calibri"/>
                <a:cs typeface="Calibri"/>
              </a:rPr>
              <a:t>Connector</a:t>
            </a:r>
            <a:endParaRPr sz="1800">
              <a:latin typeface="Calibri"/>
              <a:cs typeface="Calibri"/>
            </a:endParaRPr>
          </a:p>
        </p:txBody>
      </p:sp>
      <p:sp>
        <p:nvSpPr>
          <p:cNvPr id="12" name="object 12"/>
          <p:cNvSpPr txBox="1"/>
          <p:nvPr/>
        </p:nvSpPr>
        <p:spPr>
          <a:xfrm>
            <a:off x="543559" y="5746699"/>
            <a:ext cx="2955290" cy="40259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39"/>
              </a:spcBef>
            </a:pPr>
            <a:r>
              <a:rPr sz="1000" spc="-5" dirty="0">
                <a:solidFill>
                  <a:srgbClr val="6E6D6D"/>
                </a:solidFill>
                <a:latin typeface="Arial"/>
                <a:cs typeface="Arial"/>
              </a:rPr>
              <a:t>Co-Confidential</a:t>
            </a:r>
            <a:endParaRPr sz="1000">
              <a:latin typeface="Arial"/>
              <a:cs typeface="Arial"/>
            </a:endParaRPr>
          </a:p>
        </p:txBody>
      </p:sp>
      <p:sp>
        <p:nvSpPr>
          <p:cNvPr id="13" name="object 13"/>
          <p:cNvSpPr txBox="1"/>
          <p:nvPr/>
        </p:nvSpPr>
        <p:spPr>
          <a:xfrm>
            <a:off x="8114538" y="5788863"/>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38</a:t>
            </a:r>
            <a:endParaRPr sz="1000">
              <a:latin typeface="Arial"/>
              <a:cs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557655" y="908050"/>
            <a:ext cx="5914390" cy="41973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355465" y="1901825"/>
            <a:ext cx="1584960" cy="1310640"/>
          </a:xfrm>
          <a:custGeom>
            <a:avLst/>
            <a:gdLst/>
            <a:ahLst/>
            <a:cxnLst/>
            <a:rect l="l" t="t" r="r" b="b"/>
            <a:pathLst>
              <a:path w="1584960" h="1310639">
                <a:moveTo>
                  <a:pt x="0" y="655320"/>
                </a:moveTo>
                <a:lnTo>
                  <a:pt x="1905" y="612139"/>
                </a:lnTo>
                <a:lnTo>
                  <a:pt x="6985" y="570229"/>
                </a:lnTo>
                <a:lnTo>
                  <a:pt x="15239" y="528320"/>
                </a:lnTo>
                <a:lnTo>
                  <a:pt x="26035" y="487679"/>
                </a:lnTo>
                <a:lnTo>
                  <a:pt x="40639" y="448310"/>
                </a:lnTo>
                <a:lnTo>
                  <a:pt x="57785" y="409575"/>
                </a:lnTo>
                <a:lnTo>
                  <a:pt x="77470" y="372745"/>
                </a:lnTo>
                <a:lnTo>
                  <a:pt x="100330" y="336550"/>
                </a:lnTo>
                <a:lnTo>
                  <a:pt x="125095" y="301625"/>
                </a:lnTo>
                <a:lnTo>
                  <a:pt x="153035" y="268604"/>
                </a:lnTo>
                <a:lnTo>
                  <a:pt x="182880" y="236854"/>
                </a:lnTo>
                <a:lnTo>
                  <a:pt x="215264" y="206375"/>
                </a:lnTo>
                <a:lnTo>
                  <a:pt x="249555" y="177800"/>
                </a:lnTo>
                <a:lnTo>
                  <a:pt x="286385" y="151129"/>
                </a:lnTo>
                <a:lnTo>
                  <a:pt x="324485" y="126364"/>
                </a:lnTo>
                <a:lnTo>
                  <a:pt x="365125" y="103504"/>
                </a:lnTo>
                <a:lnTo>
                  <a:pt x="407035" y="83185"/>
                </a:lnTo>
                <a:lnTo>
                  <a:pt x="450214" y="64135"/>
                </a:lnTo>
                <a:lnTo>
                  <a:pt x="495300" y="47625"/>
                </a:lnTo>
                <a:lnTo>
                  <a:pt x="542289" y="33654"/>
                </a:lnTo>
                <a:lnTo>
                  <a:pt x="589914" y="21589"/>
                </a:lnTo>
                <a:lnTo>
                  <a:pt x="638810" y="12700"/>
                </a:lnTo>
                <a:lnTo>
                  <a:pt x="689610" y="5714"/>
                </a:lnTo>
                <a:lnTo>
                  <a:pt x="740410" y="1270"/>
                </a:lnTo>
                <a:lnTo>
                  <a:pt x="792480" y="0"/>
                </a:lnTo>
                <a:lnTo>
                  <a:pt x="844550" y="1270"/>
                </a:lnTo>
                <a:lnTo>
                  <a:pt x="895985" y="5714"/>
                </a:lnTo>
                <a:lnTo>
                  <a:pt x="946150" y="12700"/>
                </a:lnTo>
                <a:lnTo>
                  <a:pt x="995045" y="21589"/>
                </a:lnTo>
                <a:lnTo>
                  <a:pt x="1043305" y="33654"/>
                </a:lnTo>
                <a:lnTo>
                  <a:pt x="1089660" y="47625"/>
                </a:lnTo>
                <a:lnTo>
                  <a:pt x="1134745" y="64135"/>
                </a:lnTo>
                <a:lnTo>
                  <a:pt x="1178560" y="83185"/>
                </a:lnTo>
                <a:lnTo>
                  <a:pt x="1220470" y="103504"/>
                </a:lnTo>
                <a:lnTo>
                  <a:pt x="1260475" y="126364"/>
                </a:lnTo>
                <a:lnTo>
                  <a:pt x="1299210" y="151129"/>
                </a:lnTo>
                <a:lnTo>
                  <a:pt x="1335405" y="177800"/>
                </a:lnTo>
                <a:lnTo>
                  <a:pt x="1369695" y="206375"/>
                </a:lnTo>
                <a:lnTo>
                  <a:pt x="1402080" y="236854"/>
                </a:lnTo>
                <a:lnTo>
                  <a:pt x="1431925" y="268604"/>
                </a:lnTo>
                <a:lnTo>
                  <a:pt x="1459864" y="301625"/>
                </a:lnTo>
                <a:lnTo>
                  <a:pt x="1485264" y="336550"/>
                </a:lnTo>
                <a:lnTo>
                  <a:pt x="1507489" y="372745"/>
                </a:lnTo>
                <a:lnTo>
                  <a:pt x="1527810" y="409575"/>
                </a:lnTo>
                <a:lnTo>
                  <a:pt x="1544955" y="448310"/>
                </a:lnTo>
                <a:lnTo>
                  <a:pt x="1558925" y="487679"/>
                </a:lnTo>
                <a:lnTo>
                  <a:pt x="1570355" y="528320"/>
                </a:lnTo>
                <a:lnTo>
                  <a:pt x="1578610" y="570229"/>
                </a:lnTo>
                <a:lnTo>
                  <a:pt x="1583689" y="612139"/>
                </a:lnTo>
                <a:lnTo>
                  <a:pt x="1584960" y="655320"/>
                </a:lnTo>
                <a:lnTo>
                  <a:pt x="1583689" y="698500"/>
                </a:lnTo>
                <a:lnTo>
                  <a:pt x="1578610" y="741045"/>
                </a:lnTo>
                <a:lnTo>
                  <a:pt x="1570355" y="782320"/>
                </a:lnTo>
                <a:lnTo>
                  <a:pt x="1558925" y="822960"/>
                </a:lnTo>
                <a:lnTo>
                  <a:pt x="1544955" y="862329"/>
                </a:lnTo>
                <a:lnTo>
                  <a:pt x="1527810" y="901064"/>
                </a:lnTo>
                <a:lnTo>
                  <a:pt x="1507489" y="938529"/>
                </a:lnTo>
                <a:lnTo>
                  <a:pt x="1485264" y="974725"/>
                </a:lnTo>
                <a:lnTo>
                  <a:pt x="1459864" y="1009014"/>
                </a:lnTo>
                <a:lnTo>
                  <a:pt x="1431925" y="1042670"/>
                </a:lnTo>
                <a:lnTo>
                  <a:pt x="1402080" y="1074420"/>
                </a:lnTo>
                <a:lnTo>
                  <a:pt x="1369695" y="1104264"/>
                </a:lnTo>
                <a:lnTo>
                  <a:pt x="1335405" y="1132839"/>
                </a:lnTo>
                <a:lnTo>
                  <a:pt x="1299210" y="1159510"/>
                </a:lnTo>
                <a:lnTo>
                  <a:pt x="1260475" y="1184275"/>
                </a:lnTo>
                <a:lnTo>
                  <a:pt x="1220470" y="1207135"/>
                </a:lnTo>
                <a:lnTo>
                  <a:pt x="1178560" y="1228089"/>
                </a:lnTo>
                <a:lnTo>
                  <a:pt x="1134745" y="1246504"/>
                </a:lnTo>
                <a:lnTo>
                  <a:pt x="1089660" y="1263014"/>
                </a:lnTo>
                <a:lnTo>
                  <a:pt x="1043305" y="1277620"/>
                </a:lnTo>
                <a:lnTo>
                  <a:pt x="995045" y="1289050"/>
                </a:lnTo>
                <a:lnTo>
                  <a:pt x="946150" y="1298575"/>
                </a:lnTo>
                <a:lnTo>
                  <a:pt x="895985" y="1305560"/>
                </a:lnTo>
                <a:lnTo>
                  <a:pt x="844550" y="1309370"/>
                </a:lnTo>
                <a:lnTo>
                  <a:pt x="792480" y="1310639"/>
                </a:lnTo>
                <a:lnTo>
                  <a:pt x="740410" y="1309370"/>
                </a:lnTo>
                <a:lnTo>
                  <a:pt x="689610" y="1305560"/>
                </a:lnTo>
                <a:lnTo>
                  <a:pt x="638810" y="1298575"/>
                </a:lnTo>
                <a:lnTo>
                  <a:pt x="589914" y="1289050"/>
                </a:lnTo>
                <a:lnTo>
                  <a:pt x="542289" y="1277620"/>
                </a:lnTo>
                <a:lnTo>
                  <a:pt x="495300" y="1263014"/>
                </a:lnTo>
                <a:lnTo>
                  <a:pt x="450214" y="1246504"/>
                </a:lnTo>
                <a:lnTo>
                  <a:pt x="407035" y="1228089"/>
                </a:lnTo>
                <a:lnTo>
                  <a:pt x="365125" y="1207135"/>
                </a:lnTo>
                <a:lnTo>
                  <a:pt x="324485" y="1184275"/>
                </a:lnTo>
                <a:lnTo>
                  <a:pt x="286385" y="1159510"/>
                </a:lnTo>
                <a:lnTo>
                  <a:pt x="249555" y="1132839"/>
                </a:lnTo>
                <a:lnTo>
                  <a:pt x="215264" y="1104264"/>
                </a:lnTo>
                <a:lnTo>
                  <a:pt x="182880" y="1074420"/>
                </a:lnTo>
                <a:lnTo>
                  <a:pt x="153035" y="1042670"/>
                </a:lnTo>
                <a:lnTo>
                  <a:pt x="125095" y="1009014"/>
                </a:lnTo>
                <a:lnTo>
                  <a:pt x="100330" y="974725"/>
                </a:lnTo>
                <a:lnTo>
                  <a:pt x="77470" y="938529"/>
                </a:lnTo>
                <a:lnTo>
                  <a:pt x="57785" y="901064"/>
                </a:lnTo>
                <a:lnTo>
                  <a:pt x="40639" y="862329"/>
                </a:lnTo>
                <a:lnTo>
                  <a:pt x="26035" y="822960"/>
                </a:lnTo>
                <a:lnTo>
                  <a:pt x="15239" y="782320"/>
                </a:lnTo>
                <a:lnTo>
                  <a:pt x="6985" y="741045"/>
                </a:lnTo>
                <a:lnTo>
                  <a:pt x="1905" y="698500"/>
                </a:lnTo>
                <a:lnTo>
                  <a:pt x="0" y="655320"/>
                </a:lnTo>
                <a:close/>
              </a:path>
            </a:pathLst>
          </a:custGeom>
          <a:ln w="57912">
            <a:solidFill>
              <a:srgbClr val="FFFF00"/>
            </a:solidFill>
          </a:ln>
        </p:spPr>
        <p:txBody>
          <a:bodyPr wrap="square" lIns="0" tIns="0" rIns="0" bIns="0" rtlCol="0"/>
          <a:lstStyle/>
          <a:p>
            <a:endParaRPr/>
          </a:p>
        </p:txBody>
      </p:sp>
      <p:sp>
        <p:nvSpPr>
          <p:cNvPr id="4" name="object 4"/>
          <p:cNvSpPr/>
          <p:nvPr/>
        </p:nvSpPr>
        <p:spPr>
          <a:xfrm>
            <a:off x="5060950" y="3212464"/>
            <a:ext cx="173990" cy="2143125"/>
          </a:xfrm>
          <a:custGeom>
            <a:avLst/>
            <a:gdLst/>
            <a:ahLst/>
            <a:cxnLst/>
            <a:rect l="l" t="t" r="r" b="b"/>
            <a:pathLst>
              <a:path w="173989" h="2143125">
                <a:moveTo>
                  <a:pt x="116204" y="144780"/>
                </a:moveTo>
                <a:lnTo>
                  <a:pt x="58420" y="144780"/>
                </a:lnTo>
                <a:lnTo>
                  <a:pt x="58420" y="2143125"/>
                </a:lnTo>
                <a:lnTo>
                  <a:pt x="116204" y="2143125"/>
                </a:lnTo>
                <a:lnTo>
                  <a:pt x="116204" y="144780"/>
                </a:lnTo>
                <a:close/>
              </a:path>
              <a:path w="173989" h="2143125">
                <a:moveTo>
                  <a:pt x="86995" y="0"/>
                </a:moveTo>
                <a:lnTo>
                  <a:pt x="0" y="173989"/>
                </a:lnTo>
                <a:lnTo>
                  <a:pt x="58420" y="173989"/>
                </a:lnTo>
                <a:lnTo>
                  <a:pt x="58420" y="144780"/>
                </a:lnTo>
                <a:lnTo>
                  <a:pt x="159385" y="144780"/>
                </a:lnTo>
                <a:lnTo>
                  <a:pt x="86995" y="0"/>
                </a:lnTo>
                <a:close/>
              </a:path>
              <a:path w="173989" h="2143125">
                <a:moveTo>
                  <a:pt x="159385" y="144780"/>
                </a:moveTo>
                <a:lnTo>
                  <a:pt x="116204" y="144780"/>
                </a:lnTo>
                <a:lnTo>
                  <a:pt x="116204" y="173989"/>
                </a:lnTo>
                <a:lnTo>
                  <a:pt x="173989" y="173989"/>
                </a:lnTo>
                <a:lnTo>
                  <a:pt x="159385" y="144780"/>
                </a:lnTo>
                <a:close/>
              </a:path>
            </a:pathLst>
          </a:custGeom>
          <a:solidFill>
            <a:srgbClr val="FFFF00"/>
          </a:solidFill>
        </p:spPr>
        <p:txBody>
          <a:bodyPr wrap="square" lIns="0" tIns="0" rIns="0" bIns="0" rtlCol="0"/>
          <a:lstStyle/>
          <a:p>
            <a:endParaRPr/>
          </a:p>
        </p:txBody>
      </p:sp>
      <p:sp>
        <p:nvSpPr>
          <p:cNvPr id="5" name="object 5"/>
          <p:cNvSpPr/>
          <p:nvPr/>
        </p:nvSpPr>
        <p:spPr>
          <a:xfrm>
            <a:off x="559308" y="411480"/>
            <a:ext cx="457199" cy="339851"/>
          </a:xfrm>
          <a:prstGeom prst="rect">
            <a:avLst/>
          </a:prstGeom>
          <a:blipFill>
            <a:blip r:embed="rId3" cstate="print"/>
            <a:stretch>
              <a:fillRect/>
            </a:stretch>
          </a:blipFill>
        </p:spPr>
        <p:txBody>
          <a:bodyPr wrap="square" lIns="0" tIns="0" rIns="0" bIns="0" rtlCol="0"/>
          <a:lstStyle/>
          <a:p>
            <a:endParaRPr/>
          </a:p>
        </p:txBody>
      </p:sp>
      <p:sp>
        <p:nvSpPr>
          <p:cNvPr id="6" name="object 6"/>
          <p:cNvSpPr txBox="1">
            <a:spLocks noGrp="1"/>
          </p:cNvSpPr>
          <p:nvPr>
            <p:ph type="title"/>
          </p:nvPr>
        </p:nvSpPr>
        <p:spPr>
          <a:prstGeom prst="rect">
            <a:avLst/>
          </a:prstGeom>
        </p:spPr>
        <p:txBody>
          <a:bodyPr vert="horz" wrap="square" lIns="0" tIns="120396" rIns="0" bIns="0" rtlCol="0">
            <a:spAutoFit/>
          </a:bodyPr>
          <a:lstStyle/>
          <a:p>
            <a:pPr marL="1474470">
              <a:lnSpc>
                <a:spcPct val="100000"/>
              </a:lnSpc>
            </a:pPr>
            <a:r>
              <a:rPr sz="2000" spc="-5" dirty="0">
                <a:solidFill>
                  <a:srgbClr val="575757"/>
                </a:solidFill>
              </a:rPr>
              <a:t>Bước</a:t>
            </a:r>
            <a:r>
              <a:rPr sz="2000" spc="-80" dirty="0">
                <a:solidFill>
                  <a:srgbClr val="575757"/>
                </a:solidFill>
              </a:rPr>
              <a:t> </a:t>
            </a:r>
            <a:r>
              <a:rPr sz="2000" dirty="0">
                <a:solidFill>
                  <a:srgbClr val="575757"/>
                </a:solidFill>
              </a:rPr>
              <a:t>14:</a:t>
            </a:r>
            <a:endParaRPr sz="2000"/>
          </a:p>
        </p:txBody>
      </p:sp>
      <p:sp>
        <p:nvSpPr>
          <p:cNvPr id="10" name="object 10"/>
          <p:cNvSpPr txBox="1"/>
          <p:nvPr/>
        </p:nvSpPr>
        <p:spPr>
          <a:xfrm>
            <a:off x="543559" y="6554168"/>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11" name="object 11"/>
          <p:cNvSpPr txBox="1"/>
          <p:nvPr/>
        </p:nvSpPr>
        <p:spPr>
          <a:xfrm>
            <a:off x="8114538" y="6593449"/>
            <a:ext cx="5092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39</a:t>
            </a:fld>
            <a:endParaRPr sz="1000">
              <a:latin typeface="Arial"/>
              <a:cs typeface="Arial"/>
            </a:endParaRPr>
          </a:p>
        </p:txBody>
      </p:sp>
      <p:sp>
        <p:nvSpPr>
          <p:cNvPr id="7" name="object 7"/>
          <p:cNvSpPr txBox="1"/>
          <p:nvPr/>
        </p:nvSpPr>
        <p:spPr>
          <a:xfrm>
            <a:off x="3214242" y="430276"/>
            <a:ext cx="4899660" cy="315595"/>
          </a:xfrm>
          <a:prstGeom prst="rect">
            <a:avLst/>
          </a:prstGeom>
        </p:spPr>
        <p:txBody>
          <a:bodyPr vert="horz" wrap="square" lIns="0" tIns="0" rIns="0" bIns="0" rtlCol="0">
            <a:spAutoFit/>
          </a:bodyPr>
          <a:lstStyle/>
          <a:p>
            <a:pPr marL="12700">
              <a:lnSpc>
                <a:spcPct val="100000"/>
              </a:lnSpc>
              <a:tabLst>
                <a:tab pos="2313940" algn="l"/>
              </a:tabLst>
            </a:pPr>
            <a:r>
              <a:rPr sz="2000" spc="-5" dirty="0">
                <a:solidFill>
                  <a:srgbClr val="575757"/>
                </a:solidFill>
                <a:latin typeface="Arial"/>
                <a:cs typeface="Arial"/>
              </a:rPr>
              <a:t>Ấn </a:t>
            </a:r>
            <a:r>
              <a:rPr sz="2000" dirty="0">
                <a:solidFill>
                  <a:srgbClr val="575757"/>
                </a:solidFill>
                <a:latin typeface="Arial"/>
                <a:cs typeface="Arial"/>
              </a:rPr>
              <a:t>công</a:t>
            </a:r>
            <a:r>
              <a:rPr sz="2000" spc="15" dirty="0">
                <a:solidFill>
                  <a:srgbClr val="575757"/>
                </a:solidFill>
                <a:latin typeface="Arial"/>
                <a:cs typeface="Arial"/>
              </a:rPr>
              <a:t> </a:t>
            </a:r>
            <a:r>
              <a:rPr sz="2000" spc="-10" dirty="0">
                <a:solidFill>
                  <a:srgbClr val="575757"/>
                </a:solidFill>
                <a:latin typeface="Arial"/>
                <a:cs typeface="Arial"/>
              </a:rPr>
              <a:t>tắc</a:t>
            </a:r>
            <a:r>
              <a:rPr sz="2000" spc="5" dirty="0">
                <a:solidFill>
                  <a:srgbClr val="575757"/>
                </a:solidFill>
                <a:latin typeface="Arial"/>
                <a:cs typeface="Arial"/>
              </a:rPr>
              <a:t> </a:t>
            </a:r>
            <a:r>
              <a:rPr sz="2000" dirty="0">
                <a:solidFill>
                  <a:srgbClr val="575757"/>
                </a:solidFill>
                <a:latin typeface="Arial"/>
                <a:cs typeface="Arial"/>
              </a:rPr>
              <a:t>On/Off	để </a:t>
            </a:r>
            <a:r>
              <a:rPr sz="2000" spc="-5" dirty="0">
                <a:solidFill>
                  <a:srgbClr val="575757"/>
                </a:solidFill>
                <a:latin typeface="Arial"/>
                <a:cs typeface="Arial"/>
              </a:rPr>
              <a:t>cấp </a:t>
            </a:r>
            <a:r>
              <a:rPr sz="2000" dirty="0">
                <a:solidFill>
                  <a:srgbClr val="575757"/>
                </a:solidFill>
                <a:latin typeface="Arial"/>
                <a:cs typeface="Arial"/>
              </a:rPr>
              <a:t>nguồn </a:t>
            </a:r>
            <a:r>
              <a:rPr sz="2000" spc="-5" dirty="0">
                <a:solidFill>
                  <a:srgbClr val="575757"/>
                </a:solidFill>
                <a:latin typeface="Arial"/>
                <a:cs typeface="Arial"/>
              </a:rPr>
              <a:t>điện</a:t>
            </a:r>
            <a:r>
              <a:rPr sz="2000" spc="-65" dirty="0">
                <a:solidFill>
                  <a:srgbClr val="575757"/>
                </a:solidFill>
                <a:latin typeface="Arial"/>
                <a:cs typeface="Arial"/>
              </a:rPr>
              <a:t> </a:t>
            </a:r>
            <a:r>
              <a:rPr sz="2000" dirty="0">
                <a:solidFill>
                  <a:srgbClr val="575757"/>
                </a:solidFill>
                <a:latin typeface="Arial"/>
                <a:cs typeface="Arial"/>
              </a:rPr>
              <a:t>cho</a:t>
            </a:r>
            <a:endParaRPr sz="2000">
              <a:latin typeface="Arial"/>
              <a:cs typeface="Arial"/>
            </a:endParaRPr>
          </a:p>
        </p:txBody>
      </p:sp>
      <p:sp>
        <p:nvSpPr>
          <p:cNvPr id="8" name="object 8"/>
          <p:cNvSpPr txBox="1"/>
          <p:nvPr/>
        </p:nvSpPr>
        <p:spPr>
          <a:xfrm>
            <a:off x="770636" y="721614"/>
            <a:ext cx="1128395" cy="315595"/>
          </a:xfrm>
          <a:prstGeom prst="rect">
            <a:avLst/>
          </a:prstGeom>
        </p:spPr>
        <p:txBody>
          <a:bodyPr vert="horz" wrap="square" lIns="0" tIns="0" rIns="0" bIns="0" rtlCol="0">
            <a:spAutoFit/>
          </a:bodyPr>
          <a:lstStyle/>
          <a:p>
            <a:pPr marL="12700">
              <a:lnSpc>
                <a:spcPct val="100000"/>
              </a:lnSpc>
            </a:pPr>
            <a:r>
              <a:rPr sz="2000" dirty="0">
                <a:solidFill>
                  <a:srgbClr val="575757"/>
                </a:solidFill>
                <a:latin typeface="Arial"/>
                <a:cs typeface="Arial"/>
              </a:rPr>
              <a:t>Manp</a:t>
            </a:r>
            <a:r>
              <a:rPr sz="2000" spc="-10" dirty="0">
                <a:solidFill>
                  <a:srgbClr val="575757"/>
                </a:solidFill>
                <a:latin typeface="Arial"/>
                <a:cs typeface="Arial"/>
              </a:rPr>
              <a:t>a</a:t>
            </a:r>
            <a:r>
              <a:rPr sz="2000" dirty="0">
                <a:solidFill>
                  <a:srgbClr val="575757"/>
                </a:solidFill>
                <a:latin typeface="Arial"/>
                <a:cs typeface="Arial"/>
              </a:rPr>
              <a:t>ck.</a:t>
            </a:r>
            <a:endParaRPr sz="2000">
              <a:latin typeface="Arial"/>
              <a:cs typeface="Arial"/>
            </a:endParaRPr>
          </a:p>
        </p:txBody>
      </p:sp>
      <p:sp>
        <p:nvSpPr>
          <p:cNvPr id="9" name="object 9"/>
          <p:cNvSpPr txBox="1"/>
          <p:nvPr/>
        </p:nvSpPr>
        <p:spPr>
          <a:xfrm>
            <a:off x="4257166" y="5690311"/>
            <a:ext cx="1513840"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On/Off</a:t>
            </a:r>
            <a:r>
              <a:rPr sz="1800" b="1" spc="-100" dirty="0">
                <a:latin typeface="Calibri"/>
                <a:cs typeface="Calibri"/>
              </a:rPr>
              <a:t> </a:t>
            </a:r>
            <a:r>
              <a:rPr sz="1800" b="1" dirty="0">
                <a:latin typeface="Calibri"/>
                <a:cs typeface="Calibri"/>
              </a:rPr>
              <a:t>Switch</a:t>
            </a:r>
            <a:endParaRPr sz="1800">
              <a:latin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470408" y="489203"/>
            <a:ext cx="5963285" cy="4956175"/>
          </a:xfrm>
          <a:prstGeom prst="rect">
            <a:avLst/>
          </a:prstGeom>
        </p:spPr>
        <p:txBody>
          <a:bodyPr vert="horz" wrap="square" lIns="0" tIns="0" rIns="0" bIns="0" rtlCol="0">
            <a:spAutoFit/>
          </a:bodyPr>
          <a:lstStyle/>
          <a:p>
            <a:pPr marL="85725">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85725">
              <a:lnSpc>
                <a:spcPts val="1115"/>
              </a:lnSpc>
              <a:spcBef>
                <a:spcPts val="455"/>
              </a:spcBef>
            </a:pPr>
            <a:r>
              <a:rPr sz="1000" spc="-5" dirty="0">
                <a:solidFill>
                  <a:srgbClr val="6E6D6D"/>
                </a:solidFill>
                <a:latin typeface="Arial"/>
                <a:cs typeface="Arial"/>
              </a:rPr>
              <a:t>Co-Confidential</a:t>
            </a:r>
            <a:endParaRPr sz="1000">
              <a:latin typeface="Arial"/>
              <a:cs typeface="Arial"/>
            </a:endParaRPr>
          </a:p>
          <a:p>
            <a:pPr marL="12700">
              <a:lnSpc>
                <a:spcPts val="3275"/>
              </a:lnSpc>
            </a:pPr>
            <a:r>
              <a:rPr sz="2800" u="heavy" spc="-705" dirty="0">
                <a:solidFill>
                  <a:srgbClr val="C00000"/>
                </a:solidFill>
                <a:latin typeface="Times New Roman"/>
                <a:cs typeface="Times New Roman"/>
              </a:rPr>
              <a:t> </a:t>
            </a:r>
            <a:r>
              <a:rPr sz="2800" b="1" u="heavy" spc="-5" dirty="0">
                <a:solidFill>
                  <a:srgbClr val="C00000"/>
                </a:solidFill>
                <a:latin typeface="Arial"/>
                <a:cs typeface="Arial"/>
              </a:rPr>
              <a:t>Các đặc </a:t>
            </a:r>
            <a:r>
              <a:rPr sz="2800" b="1" u="heavy" dirty="0">
                <a:solidFill>
                  <a:srgbClr val="C00000"/>
                </a:solidFill>
                <a:latin typeface="Arial"/>
                <a:cs typeface="Arial"/>
              </a:rPr>
              <a:t>tính</a:t>
            </a:r>
            <a:r>
              <a:rPr sz="2800" b="1" u="heavy" spc="-60" dirty="0">
                <a:solidFill>
                  <a:srgbClr val="C00000"/>
                </a:solidFill>
                <a:latin typeface="Arial"/>
                <a:cs typeface="Arial"/>
              </a:rPr>
              <a:t> </a:t>
            </a:r>
            <a:r>
              <a:rPr sz="2800" b="1" u="heavy" spc="-5" dirty="0">
                <a:solidFill>
                  <a:srgbClr val="C00000"/>
                </a:solidFill>
                <a:latin typeface="Arial"/>
                <a:cs typeface="Arial"/>
              </a:rPr>
              <a:t>chính</a:t>
            </a:r>
            <a:endParaRPr sz="2800">
              <a:latin typeface="Arial"/>
              <a:cs typeface="Arial"/>
            </a:endParaRPr>
          </a:p>
          <a:p>
            <a:pPr>
              <a:lnSpc>
                <a:spcPct val="100000"/>
              </a:lnSpc>
              <a:spcBef>
                <a:spcPts val="15"/>
              </a:spcBef>
            </a:pPr>
            <a:endParaRPr sz="2300">
              <a:latin typeface="Times New Roman"/>
              <a:cs typeface="Times New Roman"/>
            </a:endParaRPr>
          </a:p>
          <a:p>
            <a:pPr marL="170815" indent="-158115">
              <a:lnSpc>
                <a:spcPts val="2345"/>
              </a:lnSpc>
              <a:buChar char="•"/>
              <a:tabLst>
                <a:tab pos="171450" algn="l"/>
              </a:tabLst>
            </a:pPr>
            <a:r>
              <a:rPr sz="2000" dirty="0">
                <a:latin typeface="Arial"/>
                <a:cs typeface="Arial"/>
              </a:rPr>
              <a:t>An ten parabôn hiệu suất</a:t>
            </a:r>
            <a:r>
              <a:rPr sz="2000" spc="-105" dirty="0">
                <a:latin typeface="Arial"/>
                <a:cs typeface="Arial"/>
              </a:rPr>
              <a:t> </a:t>
            </a:r>
            <a:r>
              <a:rPr sz="2000" dirty="0">
                <a:latin typeface="Arial"/>
                <a:cs typeface="Arial"/>
              </a:rPr>
              <a:t>cao</a:t>
            </a:r>
            <a:endParaRPr sz="2000">
              <a:latin typeface="Arial"/>
              <a:cs typeface="Arial"/>
            </a:endParaRPr>
          </a:p>
          <a:p>
            <a:pPr marL="240665" lvl="1" indent="-158115">
              <a:lnSpc>
                <a:spcPts val="2300"/>
              </a:lnSpc>
              <a:buChar char="•"/>
              <a:tabLst>
                <a:tab pos="241300" algn="l"/>
              </a:tabLst>
            </a:pPr>
            <a:r>
              <a:rPr sz="2000" spc="5" dirty="0">
                <a:latin typeface="Arial"/>
                <a:cs typeface="Arial"/>
              </a:rPr>
              <a:t>Cực </a:t>
            </a:r>
            <a:r>
              <a:rPr sz="2000" dirty="0">
                <a:latin typeface="Arial"/>
                <a:cs typeface="Arial"/>
              </a:rPr>
              <a:t>kỳ nhỏ gọn </a:t>
            </a:r>
            <a:r>
              <a:rPr sz="2000" spc="-5" dirty="0">
                <a:latin typeface="Arial"/>
                <a:cs typeface="Arial"/>
              </a:rPr>
              <a:t>và </a:t>
            </a:r>
            <a:r>
              <a:rPr sz="2000" dirty="0">
                <a:latin typeface="Arial"/>
                <a:cs typeface="Arial"/>
              </a:rPr>
              <a:t>bền</a:t>
            </a:r>
            <a:r>
              <a:rPr sz="2000" spc="-80" dirty="0">
                <a:latin typeface="Arial"/>
                <a:cs typeface="Arial"/>
              </a:rPr>
              <a:t> </a:t>
            </a:r>
            <a:r>
              <a:rPr sz="2000" spc="-5" dirty="0">
                <a:latin typeface="Arial"/>
                <a:cs typeface="Arial"/>
              </a:rPr>
              <a:t>chắc</a:t>
            </a:r>
            <a:endParaRPr sz="2000">
              <a:latin typeface="Arial"/>
              <a:cs typeface="Arial"/>
            </a:endParaRPr>
          </a:p>
          <a:p>
            <a:pPr marL="170815" indent="-158115">
              <a:lnSpc>
                <a:spcPts val="2305"/>
              </a:lnSpc>
              <a:buChar char="•"/>
              <a:tabLst>
                <a:tab pos="171450" algn="l"/>
              </a:tabLst>
            </a:pPr>
            <a:r>
              <a:rPr sz="2000" dirty="0">
                <a:latin typeface="Arial"/>
                <a:cs typeface="Arial"/>
              </a:rPr>
              <a:t>Tối ưu hóa kích </a:t>
            </a:r>
            <a:r>
              <a:rPr sz="2000" spc="-5" dirty="0">
                <a:latin typeface="Arial"/>
                <a:cs typeface="Arial"/>
              </a:rPr>
              <a:t>thước, </a:t>
            </a:r>
            <a:r>
              <a:rPr sz="2000" dirty="0">
                <a:latin typeface="Arial"/>
                <a:cs typeface="Arial"/>
              </a:rPr>
              <a:t>trọng </a:t>
            </a:r>
            <a:r>
              <a:rPr sz="2000" spc="-5" dirty="0">
                <a:latin typeface="Arial"/>
                <a:cs typeface="Arial"/>
              </a:rPr>
              <a:t>lượng và </a:t>
            </a:r>
            <a:r>
              <a:rPr sz="2000" dirty="0">
                <a:latin typeface="Arial"/>
                <a:cs typeface="Arial"/>
              </a:rPr>
              <a:t>công</a:t>
            </a:r>
            <a:r>
              <a:rPr sz="2000" spc="-20" dirty="0">
                <a:latin typeface="Arial"/>
                <a:cs typeface="Arial"/>
              </a:rPr>
              <a:t> </a:t>
            </a:r>
            <a:r>
              <a:rPr sz="2000" dirty="0">
                <a:latin typeface="Arial"/>
                <a:cs typeface="Arial"/>
              </a:rPr>
              <a:t>suất</a:t>
            </a:r>
            <a:endParaRPr sz="2000">
              <a:latin typeface="Arial"/>
              <a:cs typeface="Arial"/>
            </a:endParaRPr>
          </a:p>
          <a:p>
            <a:pPr marL="170815" indent="-158115">
              <a:lnSpc>
                <a:spcPts val="2300"/>
              </a:lnSpc>
              <a:buChar char="•"/>
              <a:tabLst>
                <a:tab pos="171450" algn="l"/>
              </a:tabLst>
            </a:pPr>
            <a:r>
              <a:rPr sz="2000" dirty="0">
                <a:latin typeface="Arial"/>
                <a:cs typeface="Arial"/>
              </a:rPr>
              <a:t>Tích hợp </a:t>
            </a:r>
            <a:r>
              <a:rPr sz="2000" spc="-5" dirty="0">
                <a:latin typeface="Arial"/>
                <a:cs typeface="Arial"/>
              </a:rPr>
              <a:t>bên trong </a:t>
            </a:r>
            <a:r>
              <a:rPr sz="2000" dirty="0">
                <a:latin typeface="Arial"/>
                <a:cs typeface="Arial"/>
              </a:rPr>
              <a:t>bộ </a:t>
            </a:r>
            <a:r>
              <a:rPr sz="2000" spc="-10" dirty="0">
                <a:latin typeface="Arial"/>
                <a:cs typeface="Arial"/>
              </a:rPr>
              <a:t>lọc </a:t>
            </a:r>
            <a:r>
              <a:rPr sz="2000" dirty="0">
                <a:latin typeface="Arial"/>
                <a:cs typeface="Arial"/>
              </a:rPr>
              <a:t>chặn </a:t>
            </a:r>
            <a:r>
              <a:rPr sz="2000" spc="-5" dirty="0">
                <a:latin typeface="Arial"/>
                <a:cs typeface="Arial"/>
              </a:rPr>
              <a:t>phát </a:t>
            </a:r>
            <a:r>
              <a:rPr sz="2000" dirty="0">
                <a:latin typeface="Arial"/>
                <a:cs typeface="Arial"/>
              </a:rPr>
              <a:t>Tx</a:t>
            </a:r>
            <a:endParaRPr sz="2000">
              <a:latin typeface="Arial"/>
              <a:cs typeface="Arial"/>
            </a:endParaRPr>
          </a:p>
          <a:p>
            <a:pPr marL="170815" indent="-158115">
              <a:lnSpc>
                <a:spcPts val="2300"/>
              </a:lnSpc>
              <a:buChar char="•"/>
              <a:tabLst>
                <a:tab pos="171450" algn="l"/>
              </a:tabLst>
            </a:pPr>
            <a:r>
              <a:rPr sz="2000" dirty="0">
                <a:latin typeface="Arial"/>
                <a:cs typeface="Arial"/>
              </a:rPr>
              <a:t>Lựa </a:t>
            </a:r>
            <a:r>
              <a:rPr sz="2000" spc="-5" dirty="0">
                <a:latin typeface="Arial"/>
                <a:cs typeface="Arial"/>
              </a:rPr>
              <a:t>chọn đầu vào </a:t>
            </a:r>
            <a:r>
              <a:rPr sz="2000" dirty="0">
                <a:latin typeface="Arial"/>
                <a:cs typeface="Arial"/>
              </a:rPr>
              <a:t>GPS (bên </a:t>
            </a:r>
            <a:r>
              <a:rPr sz="2000" spc="-5" dirty="0">
                <a:latin typeface="Arial"/>
                <a:cs typeface="Arial"/>
              </a:rPr>
              <a:t>trong hoặc bên</a:t>
            </a:r>
            <a:r>
              <a:rPr sz="2000" spc="20" dirty="0">
                <a:latin typeface="Arial"/>
                <a:cs typeface="Arial"/>
              </a:rPr>
              <a:t> </a:t>
            </a:r>
            <a:r>
              <a:rPr sz="2000" dirty="0">
                <a:latin typeface="Arial"/>
                <a:cs typeface="Arial"/>
              </a:rPr>
              <a:t>ngoài)</a:t>
            </a:r>
            <a:endParaRPr sz="2000">
              <a:latin typeface="Arial"/>
              <a:cs typeface="Arial"/>
            </a:endParaRPr>
          </a:p>
          <a:p>
            <a:pPr marL="170815" indent="-158115">
              <a:lnSpc>
                <a:spcPts val="2305"/>
              </a:lnSpc>
              <a:buChar char="•"/>
              <a:tabLst>
                <a:tab pos="171450" algn="l"/>
              </a:tabLst>
            </a:pPr>
            <a:r>
              <a:rPr sz="2000" dirty="0">
                <a:latin typeface="Arial"/>
                <a:cs typeface="Arial"/>
              </a:rPr>
              <a:t>La bàn </a:t>
            </a:r>
            <a:r>
              <a:rPr sz="2000" spc="-5" dirty="0">
                <a:latin typeface="Arial"/>
                <a:cs typeface="Arial"/>
              </a:rPr>
              <a:t>tích </a:t>
            </a:r>
            <a:r>
              <a:rPr sz="2000" dirty="0">
                <a:latin typeface="Arial"/>
                <a:cs typeface="Arial"/>
              </a:rPr>
              <a:t>hợp </a:t>
            </a:r>
            <a:r>
              <a:rPr sz="2000" spc="-5" dirty="0">
                <a:latin typeface="Arial"/>
                <a:cs typeface="Arial"/>
              </a:rPr>
              <a:t>bên</a:t>
            </a:r>
            <a:r>
              <a:rPr sz="2000" spc="-40" dirty="0">
                <a:latin typeface="Arial"/>
                <a:cs typeface="Arial"/>
              </a:rPr>
              <a:t> </a:t>
            </a:r>
            <a:r>
              <a:rPr sz="2000" spc="-5" dirty="0">
                <a:latin typeface="Arial"/>
                <a:cs typeface="Arial"/>
              </a:rPr>
              <a:t>trong</a:t>
            </a:r>
            <a:endParaRPr sz="2000">
              <a:latin typeface="Arial"/>
              <a:cs typeface="Arial"/>
            </a:endParaRPr>
          </a:p>
          <a:p>
            <a:pPr marL="170815" indent="-158115">
              <a:lnSpc>
                <a:spcPts val="2300"/>
              </a:lnSpc>
              <a:buChar char="•"/>
              <a:tabLst>
                <a:tab pos="171450" algn="l"/>
              </a:tabLst>
            </a:pPr>
            <a:r>
              <a:rPr sz="2000" dirty="0">
                <a:latin typeface="Arial"/>
                <a:cs typeface="Arial"/>
              </a:rPr>
              <a:t>Hỗ </a:t>
            </a:r>
            <a:r>
              <a:rPr sz="2000" spc="-5" dirty="0">
                <a:latin typeface="Arial"/>
                <a:cs typeface="Arial"/>
              </a:rPr>
              <a:t>trợ nguồn </a:t>
            </a:r>
            <a:r>
              <a:rPr sz="2000" dirty="0">
                <a:latin typeface="Arial"/>
                <a:cs typeface="Arial"/>
              </a:rPr>
              <a:t>DC </a:t>
            </a:r>
            <a:r>
              <a:rPr sz="2000" spc="-5" dirty="0">
                <a:latin typeface="Arial"/>
                <a:cs typeface="Arial"/>
              </a:rPr>
              <a:t>bên</a:t>
            </a:r>
            <a:r>
              <a:rPr sz="2000" spc="-35" dirty="0">
                <a:latin typeface="Arial"/>
                <a:cs typeface="Arial"/>
              </a:rPr>
              <a:t> </a:t>
            </a:r>
            <a:r>
              <a:rPr sz="2000" spc="-5" dirty="0">
                <a:latin typeface="Arial"/>
                <a:cs typeface="Arial"/>
              </a:rPr>
              <a:t>ngoài</a:t>
            </a:r>
            <a:endParaRPr sz="2000">
              <a:latin typeface="Arial"/>
              <a:cs typeface="Arial"/>
            </a:endParaRPr>
          </a:p>
          <a:p>
            <a:pPr marL="170815" indent="-158115">
              <a:lnSpc>
                <a:spcPts val="2300"/>
              </a:lnSpc>
              <a:buChar char="•"/>
              <a:tabLst>
                <a:tab pos="171450" algn="l"/>
              </a:tabLst>
            </a:pPr>
            <a:r>
              <a:rPr sz="2000" dirty="0">
                <a:latin typeface="Arial"/>
                <a:cs typeface="Arial"/>
              </a:rPr>
              <a:t>Bao bì nhỏ gọn </a:t>
            </a:r>
            <a:r>
              <a:rPr sz="2000" spc="-5" dirty="0">
                <a:latin typeface="Arial"/>
                <a:cs typeface="Arial"/>
              </a:rPr>
              <a:t>cho </a:t>
            </a:r>
            <a:r>
              <a:rPr sz="2000" dirty="0">
                <a:latin typeface="Arial"/>
                <a:cs typeface="Arial"/>
              </a:rPr>
              <a:t>dễ </a:t>
            </a:r>
            <a:r>
              <a:rPr sz="2000" spc="-5" dirty="0">
                <a:latin typeface="Arial"/>
                <a:cs typeface="Arial"/>
              </a:rPr>
              <a:t>dàng vận</a:t>
            </a:r>
            <a:r>
              <a:rPr sz="2000" spc="-50" dirty="0">
                <a:latin typeface="Arial"/>
                <a:cs typeface="Arial"/>
              </a:rPr>
              <a:t> </a:t>
            </a:r>
            <a:r>
              <a:rPr sz="2000" dirty="0">
                <a:latin typeface="Arial"/>
                <a:cs typeface="Arial"/>
              </a:rPr>
              <a:t>chuyển</a:t>
            </a:r>
            <a:endParaRPr sz="2000">
              <a:latin typeface="Arial"/>
              <a:cs typeface="Arial"/>
            </a:endParaRPr>
          </a:p>
          <a:p>
            <a:pPr marL="170815" indent="-158115">
              <a:lnSpc>
                <a:spcPts val="2305"/>
              </a:lnSpc>
              <a:buChar char="•"/>
              <a:tabLst>
                <a:tab pos="171450" algn="l"/>
              </a:tabLst>
            </a:pPr>
            <a:r>
              <a:rPr sz="2000" dirty="0">
                <a:latin typeface="Arial"/>
                <a:cs typeface="Arial"/>
              </a:rPr>
              <a:t>Tuân thủ </a:t>
            </a:r>
            <a:r>
              <a:rPr sz="2000" spc="-5" dirty="0">
                <a:latin typeface="Arial"/>
                <a:cs typeface="Arial"/>
              </a:rPr>
              <a:t>MIL-STD-810F </a:t>
            </a:r>
            <a:r>
              <a:rPr sz="2000" dirty="0">
                <a:latin typeface="Arial"/>
                <a:cs typeface="Arial"/>
              </a:rPr>
              <a:t>&amp; chịu mọi </a:t>
            </a:r>
            <a:r>
              <a:rPr sz="2000" spc="-5" dirty="0">
                <a:latin typeface="Arial"/>
                <a:cs typeface="Arial"/>
              </a:rPr>
              <a:t>thời tiết</a:t>
            </a:r>
            <a:r>
              <a:rPr sz="2000" spc="-20" dirty="0">
                <a:latin typeface="Arial"/>
                <a:cs typeface="Arial"/>
              </a:rPr>
              <a:t> </a:t>
            </a:r>
            <a:r>
              <a:rPr sz="2000" spc="-5" dirty="0">
                <a:latin typeface="Arial"/>
                <a:cs typeface="Arial"/>
              </a:rPr>
              <a:t>IP65</a:t>
            </a:r>
            <a:endParaRPr sz="2000">
              <a:latin typeface="Arial"/>
              <a:cs typeface="Arial"/>
            </a:endParaRPr>
          </a:p>
          <a:p>
            <a:pPr marL="170815" indent="-158115">
              <a:lnSpc>
                <a:spcPts val="2300"/>
              </a:lnSpc>
              <a:buChar char="•"/>
              <a:tabLst>
                <a:tab pos="171450" algn="l"/>
              </a:tabLst>
            </a:pPr>
            <a:r>
              <a:rPr sz="2000" dirty="0">
                <a:latin typeface="Arial"/>
                <a:cs typeface="Arial"/>
              </a:rPr>
              <a:t>Tùy chọn </a:t>
            </a:r>
            <a:r>
              <a:rPr sz="2000" spc="-5" dirty="0">
                <a:latin typeface="Arial"/>
                <a:cs typeface="Arial"/>
              </a:rPr>
              <a:t>nạp </a:t>
            </a:r>
            <a:r>
              <a:rPr sz="2000" dirty="0">
                <a:latin typeface="Arial"/>
                <a:cs typeface="Arial"/>
              </a:rPr>
              <a:t>pin bằng </a:t>
            </a:r>
            <a:r>
              <a:rPr sz="2000" spc="-5" dirty="0">
                <a:latin typeface="Arial"/>
                <a:cs typeface="Arial"/>
              </a:rPr>
              <a:t>tay </a:t>
            </a:r>
            <a:r>
              <a:rPr sz="2000" dirty="0">
                <a:latin typeface="Arial"/>
                <a:cs typeface="Arial"/>
              </a:rPr>
              <a:t>trên hiện</a:t>
            </a:r>
            <a:r>
              <a:rPr sz="2000" spc="-60" dirty="0">
                <a:latin typeface="Arial"/>
                <a:cs typeface="Arial"/>
              </a:rPr>
              <a:t> </a:t>
            </a:r>
            <a:r>
              <a:rPr sz="2000" spc="-5" dirty="0">
                <a:latin typeface="Arial"/>
                <a:cs typeface="Arial"/>
              </a:rPr>
              <a:t>trường</a:t>
            </a:r>
            <a:endParaRPr sz="2000">
              <a:latin typeface="Arial"/>
              <a:cs typeface="Arial"/>
            </a:endParaRPr>
          </a:p>
          <a:p>
            <a:pPr marL="170815" indent="-158115">
              <a:lnSpc>
                <a:spcPts val="2300"/>
              </a:lnSpc>
              <a:buChar char="•"/>
              <a:tabLst>
                <a:tab pos="171450" algn="l"/>
              </a:tabLst>
            </a:pPr>
            <a:r>
              <a:rPr sz="2000" spc="-5" dirty="0">
                <a:latin typeface="Arial"/>
                <a:cs typeface="Arial"/>
              </a:rPr>
              <a:t>Phần </a:t>
            </a:r>
            <a:r>
              <a:rPr sz="2000" dirty="0">
                <a:latin typeface="Arial"/>
                <a:cs typeface="Arial"/>
              </a:rPr>
              <a:t>cứngV oIP tí ch </a:t>
            </a:r>
            <a:r>
              <a:rPr sz="2000" spc="-5" dirty="0">
                <a:latin typeface="Arial"/>
                <a:cs typeface="Arial"/>
              </a:rPr>
              <a:t>hợp </a:t>
            </a:r>
            <a:r>
              <a:rPr sz="2000" dirty="0">
                <a:latin typeface="Arial"/>
                <a:cs typeface="Arial"/>
              </a:rPr>
              <a:t>bên</a:t>
            </a:r>
            <a:r>
              <a:rPr sz="2000" spc="-55" dirty="0">
                <a:latin typeface="Arial"/>
                <a:cs typeface="Arial"/>
              </a:rPr>
              <a:t> </a:t>
            </a:r>
            <a:r>
              <a:rPr sz="2000" spc="-5" dirty="0">
                <a:latin typeface="Arial"/>
                <a:cs typeface="Arial"/>
              </a:rPr>
              <a:t>trong</a:t>
            </a:r>
            <a:endParaRPr sz="2000">
              <a:latin typeface="Arial"/>
              <a:cs typeface="Arial"/>
            </a:endParaRPr>
          </a:p>
          <a:p>
            <a:pPr marL="170815" indent="-158115">
              <a:lnSpc>
                <a:spcPts val="2300"/>
              </a:lnSpc>
              <a:buChar char="•"/>
              <a:tabLst>
                <a:tab pos="171450" algn="l"/>
              </a:tabLst>
            </a:pPr>
            <a:r>
              <a:rPr sz="2000" dirty="0">
                <a:latin typeface="Arial"/>
                <a:cs typeface="Arial"/>
              </a:rPr>
              <a:t>Tích hợp </a:t>
            </a:r>
            <a:r>
              <a:rPr sz="2000" spc="-5" dirty="0">
                <a:latin typeface="Arial"/>
                <a:cs typeface="Arial"/>
              </a:rPr>
              <a:t>màn </a:t>
            </a:r>
            <a:r>
              <a:rPr sz="2000" dirty="0">
                <a:latin typeface="Arial"/>
                <a:cs typeface="Arial"/>
              </a:rPr>
              <a:t>hình cảm ứng</a:t>
            </a:r>
            <a:r>
              <a:rPr sz="2000" spc="-65" dirty="0">
                <a:latin typeface="Arial"/>
                <a:cs typeface="Arial"/>
              </a:rPr>
              <a:t> </a:t>
            </a:r>
            <a:r>
              <a:rPr sz="2000" spc="-5" dirty="0">
                <a:latin typeface="Arial"/>
                <a:cs typeface="Arial"/>
              </a:rPr>
              <a:t>LCD</a:t>
            </a:r>
            <a:endParaRPr sz="2000">
              <a:latin typeface="Arial"/>
              <a:cs typeface="Arial"/>
            </a:endParaRPr>
          </a:p>
          <a:p>
            <a:pPr marL="170815" indent="-158115">
              <a:lnSpc>
                <a:spcPts val="2345"/>
              </a:lnSpc>
              <a:buChar char="•"/>
              <a:tabLst>
                <a:tab pos="171450" algn="l"/>
              </a:tabLst>
            </a:pPr>
            <a:r>
              <a:rPr sz="2000" dirty="0">
                <a:latin typeface="Arial"/>
                <a:cs typeface="Arial"/>
              </a:rPr>
              <a:t>Khe cắm mã</a:t>
            </a:r>
            <a:r>
              <a:rPr sz="2000" spc="-85" dirty="0">
                <a:latin typeface="Arial"/>
                <a:cs typeface="Arial"/>
              </a:rPr>
              <a:t> </a:t>
            </a:r>
            <a:r>
              <a:rPr sz="2000" dirty="0">
                <a:latin typeface="Arial"/>
                <a:cs typeface="Arial"/>
              </a:rPr>
              <a:t>hóa</a:t>
            </a:r>
            <a:endParaRPr sz="2000">
              <a:latin typeface="Arial"/>
              <a:cs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4004945"/>
            <a:ext cx="2918460" cy="18199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788534" y="1124585"/>
            <a:ext cx="3854449" cy="288036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4394200" y="4498340"/>
            <a:ext cx="2411095" cy="200660"/>
          </a:xfrm>
          <a:custGeom>
            <a:avLst/>
            <a:gdLst/>
            <a:ahLst/>
            <a:cxnLst/>
            <a:rect l="l" t="t" r="r" b="b"/>
            <a:pathLst>
              <a:path w="2411095" h="200660">
                <a:moveTo>
                  <a:pt x="0" y="200660"/>
                </a:moveTo>
                <a:lnTo>
                  <a:pt x="2411095" y="200660"/>
                </a:lnTo>
                <a:lnTo>
                  <a:pt x="2411095" y="0"/>
                </a:lnTo>
                <a:lnTo>
                  <a:pt x="0" y="0"/>
                </a:lnTo>
                <a:lnTo>
                  <a:pt x="0" y="200660"/>
                </a:lnTo>
                <a:close/>
              </a:path>
            </a:pathLst>
          </a:custGeom>
          <a:solidFill>
            <a:srgbClr val="000000"/>
          </a:solidFill>
        </p:spPr>
        <p:txBody>
          <a:bodyPr wrap="square" lIns="0" tIns="0" rIns="0" bIns="0" rtlCol="0"/>
          <a:lstStyle/>
          <a:p>
            <a:endParaRPr/>
          </a:p>
        </p:txBody>
      </p:sp>
      <p:sp>
        <p:nvSpPr>
          <p:cNvPr id="5" name="object 5"/>
          <p:cNvSpPr/>
          <p:nvPr/>
        </p:nvSpPr>
        <p:spPr>
          <a:xfrm>
            <a:off x="6610984" y="4005579"/>
            <a:ext cx="194310" cy="492759"/>
          </a:xfrm>
          <a:custGeom>
            <a:avLst/>
            <a:gdLst/>
            <a:ahLst/>
            <a:cxnLst/>
            <a:rect l="l" t="t" r="r" b="b"/>
            <a:pathLst>
              <a:path w="194309" h="492760">
                <a:moveTo>
                  <a:pt x="0" y="492760"/>
                </a:moveTo>
                <a:lnTo>
                  <a:pt x="194310" y="492760"/>
                </a:lnTo>
                <a:lnTo>
                  <a:pt x="194310" y="0"/>
                </a:lnTo>
                <a:lnTo>
                  <a:pt x="0" y="0"/>
                </a:lnTo>
                <a:lnTo>
                  <a:pt x="0" y="492760"/>
                </a:lnTo>
                <a:close/>
              </a:path>
            </a:pathLst>
          </a:custGeom>
          <a:solidFill>
            <a:srgbClr val="000000"/>
          </a:solidFill>
        </p:spPr>
        <p:txBody>
          <a:bodyPr wrap="square" lIns="0" tIns="0" rIns="0" bIns="0" rtlCol="0"/>
          <a:lstStyle/>
          <a:p>
            <a:endParaRPr/>
          </a:p>
        </p:txBody>
      </p:sp>
      <p:sp>
        <p:nvSpPr>
          <p:cNvPr id="6" name="object 6"/>
          <p:cNvSpPr/>
          <p:nvPr/>
        </p:nvSpPr>
        <p:spPr>
          <a:xfrm>
            <a:off x="4394200" y="4005579"/>
            <a:ext cx="2411095" cy="693420"/>
          </a:xfrm>
          <a:custGeom>
            <a:avLst/>
            <a:gdLst/>
            <a:ahLst/>
            <a:cxnLst/>
            <a:rect l="l" t="t" r="r" b="b"/>
            <a:pathLst>
              <a:path w="2411095" h="693420">
                <a:moveTo>
                  <a:pt x="2411095" y="0"/>
                </a:moveTo>
                <a:lnTo>
                  <a:pt x="2216784" y="0"/>
                </a:lnTo>
                <a:lnTo>
                  <a:pt x="2216784" y="492125"/>
                </a:lnTo>
                <a:lnTo>
                  <a:pt x="0" y="492125"/>
                </a:lnTo>
                <a:lnTo>
                  <a:pt x="0" y="693420"/>
                </a:lnTo>
                <a:lnTo>
                  <a:pt x="2411095" y="693420"/>
                </a:lnTo>
                <a:lnTo>
                  <a:pt x="2411095" y="0"/>
                </a:lnTo>
                <a:close/>
              </a:path>
            </a:pathLst>
          </a:custGeom>
          <a:ln w="25908">
            <a:solidFill>
              <a:srgbClr val="385D88"/>
            </a:solidFill>
          </a:ln>
        </p:spPr>
        <p:txBody>
          <a:bodyPr wrap="square" lIns="0" tIns="0" rIns="0" bIns="0" rtlCol="0"/>
          <a:lstStyle/>
          <a:p>
            <a:endParaRPr/>
          </a:p>
        </p:txBody>
      </p:sp>
      <p:sp>
        <p:nvSpPr>
          <p:cNvPr id="7" name="object 7"/>
          <p:cNvSpPr/>
          <p:nvPr/>
        </p:nvSpPr>
        <p:spPr>
          <a:xfrm>
            <a:off x="828039" y="3329304"/>
            <a:ext cx="647700" cy="2045335"/>
          </a:xfrm>
          <a:custGeom>
            <a:avLst/>
            <a:gdLst/>
            <a:ahLst/>
            <a:cxnLst/>
            <a:rect l="l" t="t" r="r" b="b"/>
            <a:pathLst>
              <a:path w="647700" h="2045335">
                <a:moveTo>
                  <a:pt x="161925" y="0"/>
                </a:moveTo>
                <a:lnTo>
                  <a:pt x="0" y="0"/>
                </a:lnTo>
                <a:lnTo>
                  <a:pt x="0" y="1978660"/>
                </a:lnTo>
                <a:lnTo>
                  <a:pt x="485775" y="1978660"/>
                </a:lnTo>
                <a:lnTo>
                  <a:pt x="485775" y="2045335"/>
                </a:lnTo>
                <a:lnTo>
                  <a:pt x="647700" y="1897380"/>
                </a:lnTo>
                <a:lnTo>
                  <a:pt x="559435" y="1816735"/>
                </a:lnTo>
                <a:lnTo>
                  <a:pt x="161925" y="1816735"/>
                </a:lnTo>
                <a:lnTo>
                  <a:pt x="161925" y="0"/>
                </a:lnTo>
                <a:close/>
              </a:path>
              <a:path w="647700" h="2045335">
                <a:moveTo>
                  <a:pt x="485775" y="1750060"/>
                </a:moveTo>
                <a:lnTo>
                  <a:pt x="485775" y="1816735"/>
                </a:lnTo>
                <a:lnTo>
                  <a:pt x="559435" y="1816735"/>
                </a:lnTo>
                <a:lnTo>
                  <a:pt x="485775" y="1750060"/>
                </a:lnTo>
                <a:close/>
              </a:path>
            </a:pathLst>
          </a:custGeom>
          <a:solidFill>
            <a:srgbClr val="000000"/>
          </a:solidFill>
        </p:spPr>
        <p:txBody>
          <a:bodyPr wrap="square" lIns="0" tIns="0" rIns="0" bIns="0" rtlCol="0"/>
          <a:lstStyle/>
          <a:p>
            <a:endParaRPr/>
          </a:p>
        </p:txBody>
      </p:sp>
      <p:sp>
        <p:nvSpPr>
          <p:cNvPr id="8" name="object 8"/>
          <p:cNvSpPr/>
          <p:nvPr/>
        </p:nvSpPr>
        <p:spPr>
          <a:xfrm>
            <a:off x="828039" y="3329304"/>
            <a:ext cx="647700" cy="2045335"/>
          </a:xfrm>
          <a:custGeom>
            <a:avLst/>
            <a:gdLst/>
            <a:ahLst/>
            <a:cxnLst/>
            <a:rect l="l" t="t" r="r" b="b"/>
            <a:pathLst>
              <a:path w="647700" h="2045335">
                <a:moveTo>
                  <a:pt x="161925" y="0"/>
                </a:moveTo>
                <a:lnTo>
                  <a:pt x="161925" y="1816735"/>
                </a:lnTo>
                <a:lnTo>
                  <a:pt x="485775" y="1816735"/>
                </a:lnTo>
                <a:lnTo>
                  <a:pt x="485775" y="1750060"/>
                </a:lnTo>
                <a:lnTo>
                  <a:pt x="647700" y="1897380"/>
                </a:lnTo>
                <a:lnTo>
                  <a:pt x="485775" y="2045335"/>
                </a:lnTo>
                <a:lnTo>
                  <a:pt x="485775" y="1978660"/>
                </a:lnTo>
                <a:lnTo>
                  <a:pt x="0" y="1978660"/>
                </a:lnTo>
                <a:lnTo>
                  <a:pt x="0" y="0"/>
                </a:lnTo>
                <a:lnTo>
                  <a:pt x="161925" y="0"/>
                </a:lnTo>
                <a:close/>
              </a:path>
            </a:pathLst>
          </a:custGeom>
          <a:ln w="25908">
            <a:solidFill>
              <a:srgbClr val="385D88"/>
            </a:solidFill>
          </a:ln>
        </p:spPr>
        <p:txBody>
          <a:bodyPr wrap="square" lIns="0" tIns="0" rIns="0" bIns="0" rtlCol="0"/>
          <a:lstStyle/>
          <a:p>
            <a:endParaRPr/>
          </a:p>
        </p:txBody>
      </p:sp>
      <p:sp>
        <p:nvSpPr>
          <p:cNvPr id="9" name="object 9"/>
          <p:cNvSpPr/>
          <p:nvPr/>
        </p:nvSpPr>
        <p:spPr>
          <a:xfrm>
            <a:off x="559308" y="411480"/>
            <a:ext cx="457199" cy="339851"/>
          </a:xfrm>
          <a:prstGeom prst="rect">
            <a:avLst/>
          </a:prstGeom>
          <a:blipFill>
            <a:blip r:embed="rId4" cstate="print"/>
            <a:stretch>
              <a:fillRect/>
            </a:stretch>
          </a:blipFill>
        </p:spPr>
        <p:txBody>
          <a:bodyPr wrap="square" lIns="0" tIns="0" rIns="0" bIns="0" rtlCol="0"/>
          <a:lstStyle/>
          <a:p>
            <a:endParaRPr/>
          </a:p>
        </p:txBody>
      </p:sp>
      <p:sp>
        <p:nvSpPr>
          <p:cNvPr id="10" name="object 10"/>
          <p:cNvSpPr txBox="1">
            <a:spLocks noGrp="1"/>
          </p:cNvSpPr>
          <p:nvPr>
            <p:ph type="title"/>
          </p:nvPr>
        </p:nvSpPr>
        <p:spPr>
          <a:xfrm>
            <a:off x="1918461" y="442468"/>
            <a:ext cx="6084570" cy="908685"/>
          </a:xfrm>
          <a:prstGeom prst="rect">
            <a:avLst/>
          </a:prstGeom>
        </p:spPr>
        <p:txBody>
          <a:bodyPr vert="horz" wrap="square" lIns="0" tIns="0" rIns="0" bIns="0" rtlCol="0">
            <a:spAutoFit/>
          </a:bodyPr>
          <a:lstStyle/>
          <a:p>
            <a:pPr marL="12700" marR="5080">
              <a:lnSpc>
                <a:spcPts val="2380"/>
              </a:lnSpc>
              <a:tabLst>
                <a:tab pos="1308100" algn="l"/>
              </a:tabLst>
            </a:pPr>
            <a:r>
              <a:rPr sz="2000" spc="-5" dirty="0">
                <a:solidFill>
                  <a:srgbClr val="575757"/>
                </a:solidFill>
              </a:rPr>
              <a:t>Bước</a:t>
            </a:r>
            <a:r>
              <a:rPr sz="2000" spc="5" dirty="0">
                <a:solidFill>
                  <a:srgbClr val="575757"/>
                </a:solidFill>
              </a:rPr>
              <a:t> </a:t>
            </a:r>
            <a:r>
              <a:rPr sz="2000" dirty="0">
                <a:solidFill>
                  <a:srgbClr val="575757"/>
                </a:solidFill>
              </a:rPr>
              <a:t>15:	</a:t>
            </a:r>
            <a:r>
              <a:rPr sz="2000" spc="-55" dirty="0">
                <a:solidFill>
                  <a:srgbClr val="575757"/>
                </a:solidFill>
              </a:rPr>
              <a:t>Để</a:t>
            </a:r>
            <a:r>
              <a:rPr sz="2000" spc="-235" dirty="0">
                <a:solidFill>
                  <a:srgbClr val="575757"/>
                </a:solidFill>
              </a:rPr>
              <a:t> </a:t>
            </a:r>
            <a:r>
              <a:rPr sz="2000" spc="-75" dirty="0">
                <a:solidFill>
                  <a:srgbClr val="575757"/>
                </a:solidFill>
              </a:rPr>
              <a:t>cấp</a:t>
            </a:r>
            <a:r>
              <a:rPr sz="2000" spc="-225" dirty="0">
                <a:solidFill>
                  <a:srgbClr val="575757"/>
                </a:solidFill>
              </a:rPr>
              <a:t> </a:t>
            </a:r>
            <a:r>
              <a:rPr sz="2000" spc="-90" dirty="0">
                <a:solidFill>
                  <a:srgbClr val="575757"/>
                </a:solidFill>
              </a:rPr>
              <a:t>nguồn</a:t>
            </a:r>
            <a:r>
              <a:rPr sz="2000" spc="-235" dirty="0">
                <a:solidFill>
                  <a:srgbClr val="575757"/>
                </a:solidFill>
              </a:rPr>
              <a:t> </a:t>
            </a:r>
            <a:r>
              <a:rPr sz="2000" spc="-75" dirty="0">
                <a:solidFill>
                  <a:srgbClr val="575757"/>
                </a:solidFill>
              </a:rPr>
              <a:t>cho</a:t>
            </a:r>
            <a:r>
              <a:rPr sz="2000" spc="-114" dirty="0">
                <a:solidFill>
                  <a:srgbClr val="575757"/>
                </a:solidFill>
              </a:rPr>
              <a:t> </a:t>
            </a:r>
            <a:r>
              <a:rPr sz="2000" dirty="0">
                <a:solidFill>
                  <a:srgbClr val="575757"/>
                </a:solidFill>
              </a:rPr>
              <a:t>Manpack</a:t>
            </a:r>
            <a:r>
              <a:rPr sz="2000" spc="-20" dirty="0">
                <a:solidFill>
                  <a:srgbClr val="575757"/>
                </a:solidFill>
              </a:rPr>
              <a:t> </a:t>
            </a:r>
            <a:r>
              <a:rPr sz="2000" dirty="0">
                <a:solidFill>
                  <a:srgbClr val="575757"/>
                </a:solidFill>
              </a:rPr>
              <a:t>sử</a:t>
            </a:r>
            <a:r>
              <a:rPr sz="2000" spc="-10" dirty="0">
                <a:solidFill>
                  <a:srgbClr val="575757"/>
                </a:solidFill>
              </a:rPr>
              <a:t> </a:t>
            </a:r>
            <a:r>
              <a:rPr sz="2000" spc="-5" dirty="0">
                <a:solidFill>
                  <a:srgbClr val="575757"/>
                </a:solidFill>
              </a:rPr>
              <a:t>dụng thiết</a:t>
            </a:r>
            <a:r>
              <a:rPr sz="2000" spc="-15" dirty="0">
                <a:solidFill>
                  <a:srgbClr val="575757"/>
                </a:solidFill>
              </a:rPr>
              <a:t> </a:t>
            </a:r>
            <a:r>
              <a:rPr sz="2000" dirty="0">
                <a:solidFill>
                  <a:srgbClr val="575757"/>
                </a:solidFill>
              </a:rPr>
              <a:t>bị  </a:t>
            </a:r>
            <a:r>
              <a:rPr sz="2000" spc="-5" dirty="0">
                <a:solidFill>
                  <a:srgbClr val="575757"/>
                </a:solidFill>
              </a:rPr>
              <a:t>nguồn AC-DC </a:t>
            </a:r>
            <a:r>
              <a:rPr sz="2000" dirty="0">
                <a:solidFill>
                  <a:srgbClr val="575757"/>
                </a:solidFill>
              </a:rPr>
              <a:t>bên </a:t>
            </a:r>
            <a:r>
              <a:rPr sz="2000" spc="-5" dirty="0">
                <a:solidFill>
                  <a:srgbClr val="575757"/>
                </a:solidFill>
              </a:rPr>
              <a:t>ngoài,thực hiện kết </a:t>
            </a:r>
            <a:r>
              <a:rPr sz="2000" dirty="0">
                <a:solidFill>
                  <a:srgbClr val="575757"/>
                </a:solidFill>
              </a:rPr>
              <a:t>nối như</a:t>
            </a:r>
            <a:r>
              <a:rPr sz="2000" spc="25" dirty="0">
                <a:solidFill>
                  <a:srgbClr val="575757"/>
                </a:solidFill>
              </a:rPr>
              <a:t> </a:t>
            </a:r>
            <a:r>
              <a:rPr sz="2000" spc="-5" dirty="0">
                <a:solidFill>
                  <a:srgbClr val="575757"/>
                </a:solidFill>
              </a:rPr>
              <a:t>hình</a:t>
            </a:r>
            <a:endParaRPr sz="2000"/>
          </a:p>
          <a:p>
            <a:pPr marL="12700">
              <a:lnSpc>
                <a:spcPts val="2310"/>
              </a:lnSpc>
            </a:pPr>
            <a:r>
              <a:rPr sz="2000" dirty="0">
                <a:solidFill>
                  <a:srgbClr val="575757"/>
                </a:solidFill>
              </a:rPr>
              <a:t>dưới</a:t>
            </a:r>
            <a:r>
              <a:rPr sz="2000" spc="-95" dirty="0">
                <a:solidFill>
                  <a:srgbClr val="575757"/>
                </a:solidFill>
              </a:rPr>
              <a:t> </a:t>
            </a:r>
            <a:r>
              <a:rPr sz="2000" dirty="0">
                <a:solidFill>
                  <a:srgbClr val="575757"/>
                </a:solidFill>
              </a:rPr>
              <a:t>.</a:t>
            </a:r>
            <a:endParaRPr sz="2000"/>
          </a:p>
        </p:txBody>
      </p:sp>
      <p:sp>
        <p:nvSpPr>
          <p:cNvPr id="12" name="object 12"/>
          <p:cNvSpPr txBox="1"/>
          <p:nvPr/>
        </p:nvSpPr>
        <p:spPr>
          <a:xfrm>
            <a:off x="543559" y="6563311"/>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13" name="object 13"/>
          <p:cNvSpPr txBox="1"/>
          <p:nvPr/>
        </p:nvSpPr>
        <p:spPr>
          <a:xfrm>
            <a:off x="8114538" y="6602593"/>
            <a:ext cx="5092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40</a:t>
            </a:fld>
            <a:endParaRPr sz="1000">
              <a:latin typeface="Arial"/>
              <a:cs typeface="Arial"/>
            </a:endParaRPr>
          </a:p>
        </p:txBody>
      </p:sp>
      <p:sp>
        <p:nvSpPr>
          <p:cNvPr id="11" name="object 11"/>
          <p:cNvSpPr txBox="1"/>
          <p:nvPr/>
        </p:nvSpPr>
        <p:spPr>
          <a:xfrm>
            <a:off x="606551" y="3169030"/>
            <a:ext cx="678815" cy="279400"/>
          </a:xfrm>
          <a:prstGeom prst="rect">
            <a:avLst/>
          </a:prstGeom>
          <a:solidFill>
            <a:srgbClr val="FFFF00"/>
          </a:solidFill>
        </p:spPr>
        <p:txBody>
          <a:bodyPr vert="horz" wrap="square" lIns="0" tIns="0" rIns="0" bIns="0" rtlCol="0">
            <a:spAutoFit/>
          </a:bodyPr>
          <a:lstStyle/>
          <a:p>
            <a:pPr marL="103505">
              <a:lnSpc>
                <a:spcPts val="2075"/>
              </a:lnSpc>
            </a:pPr>
            <a:r>
              <a:rPr sz="1800" b="1" dirty="0">
                <a:latin typeface="Calibri"/>
                <a:cs typeface="Calibri"/>
              </a:rPr>
              <a:t>AC</a:t>
            </a:r>
            <a:r>
              <a:rPr sz="1800" b="1" spc="-105" dirty="0">
                <a:latin typeface="Calibri"/>
                <a:cs typeface="Calibri"/>
              </a:rPr>
              <a:t> </a:t>
            </a:r>
            <a:r>
              <a:rPr sz="1800" b="1" dirty="0">
                <a:latin typeface="Calibri"/>
                <a:cs typeface="Calibri"/>
              </a:rPr>
              <a:t>IN</a:t>
            </a:r>
            <a:endParaRPr sz="1800">
              <a:latin typeface="Calibri"/>
              <a:cs typeface="Calibr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1639" y="1073150"/>
            <a:ext cx="6156960" cy="461327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759834" y="2422525"/>
            <a:ext cx="187325" cy="1584325"/>
          </a:xfrm>
          <a:custGeom>
            <a:avLst/>
            <a:gdLst/>
            <a:ahLst/>
            <a:cxnLst/>
            <a:rect l="l" t="t" r="r" b="b"/>
            <a:pathLst>
              <a:path w="187325" h="1584325">
                <a:moveTo>
                  <a:pt x="0" y="1584325"/>
                </a:moveTo>
                <a:lnTo>
                  <a:pt x="187325" y="1584325"/>
                </a:lnTo>
                <a:lnTo>
                  <a:pt x="187325" y="0"/>
                </a:lnTo>
                <a:lnTo>
                  <a:pt x="0" y="0"/>
                </a:lnTo>
                <a:lnTo>
                  <a:pt x="0" y="1584325"/>
                </a:lnTo>
                <a:close/>
              </a:path>
            </a:pathLst>
          </a:custGeom>
          <a:solidFill>
            <a:srgbClr val="FFFF00"/>
          </a:solidFill>
        </p:spPr>
        <p:txBody>
          <a:bodyPr wrap="square" lIns="0" tIns="0" rIns="0" bIns="0" rtlCol="0"/>
          <a:lstStyle/>
          <a:p>
            <a:endParaRPr/>
          </a:p>
        </p:txBody>
      </p:sp>
      <p:sp>
        <p:nvSpPr>
          <p:cNvPr id="4" name="object 4"/>
          <p:cNvSpPr/>
          <p:nvPr/>
        </p:nvSpPr>
        <p:spPr>
          <a:xfrm>
            <a:off x="3132454" y="1485264"/>
            <a:ext cx="1440180" cy="3384550"/>
          </a:xfrm>
          <a:custGeom>
            <a:avLst/>
            <a:gdLst/>
            <a:ahLst/>
            <a:cxnLst/>
            <a:rect l="l" t="t" r="r" b="b"/>
            <a:pathLst>
              <a:path w="1440179" h="3384550">
                <a:moveTo>
                  <a:pt x="0" y="1692275"/>
                </a:moveTo>
                <a:lnTo>
                  <a:pt x="634" y="1625600"/>
                </a:lnTo>
                <a:lnTo>
                  <a:pt x="2539" y="1560195"/>
                </a:lnTo>
                <a:lnTo>
                  <a:pt x="5080" y="1494789"/>
                </a:lnTo>
                <a:lnTo>
                  <a:pt x="8889" y="1430655"/>
                </a:lnTo>
                <a:lnTo>
                  <a:pt x="13334" y="1367155"/>
                </a:lnTo>
                <a:lnTo>
                  <a:pt x="19050" y="1304289"/>
                </a:lnTo>
                <a:lnTo>
                  <a:pt x="26034" y="1242060"/>
                </a:lnTo>
                <a:lnTo>
                  <a:pt x="33655" y="1181735"/>
                </a:lnTo>
                <a:lnTo>
                  <a:pt x="41909" y="1121410"/>
                </a:lnTo>
                <a:lnTo>
                  <a:pt x="51434" y="1062355"/>
                </a:lnTo>
                <a:lnTo>
                  <a:pt x="62230" y="1004570"/>
                </a:lnTo>
                <a:lnTo>
                  <a:pt x="73025" y="948055"/>
                </a:lnTo>
                <a:lnTo>
                  <a:pt x="85725" y="892175"/>
                </a:lnTo>
                <a:lnTo>
                  <a:pt x="98425" y="838200"/>
                </a:lnTo>
                <a:lnTo>
                  <a:pt x="112394" y="784860"/>
                </a:lnTo>
                <a:lnTo>
                  <a:pt x="126999" y="733425"/>
                </a:lnTo>
                <a:lnTo>
                  <a:pt x="142240" y="682625"/>
                </a:lnTo>
                <a:lnTo>
                  <a:pt x="158115" y="633730"/>
                </a:lnTo>
                <a:lnTo>
                  <a:pt x="175259" y="586105"/>
                </a:lnTo>
                <a:lnTo>
                  <a:pt x="193040" y="540385"/>
                </a:lnTo>
                <a:lnTo>
                  <a:pt x="210819" y="495300"/>
                </a:lnTo>
                <a:lnTo>
                  <a:pt x="229869" y="452755"/>
                </a:lnTo>
                <a:lnTo>
                  <a:pt x="249555" y="411480"/>
                </a:lnTo>
                <a:lnTo>
                  <a:pt x="269874" y="371475"/>
                </a:lnTo>
                <a:lnTo>
                  <a:pt x="290830" y="334010"/>
                </a:lnTo>
                <a:lnTo>
                  <a:pt x="312419" y="297814"/>
                </a:lnTo>
                <a:lnTo>
                  <a:pt x="334009" y="263525"/>
                </a:lnTo>
                <a:lnTo>
                  <a:pt x="356869" y="231139"/>
                </a:lnTo>
                <a:lnTo>
                  <a:pt x="427990" y="145414"/>
                </a:lnTo>
                <a:lnTo>
                  <a:pt x="477519" y="98425"/>
                </a:lnTo>
                <a:lnTo>
                  <a:pt x="528955" y="60325"/>
                </a:lnTo>
                <a:lnTo>
                  <a:pt x="581659" y="31114"/>
                </a:lnTo>
                <a:lnTo>
                  <a:pt x="636269" y="11430"/>
                </a:lnTo>
                <a:lnTo>
                  <a:pt x="692149" y="1270"/>
                </a:lnTo>
                <a:lnTo>
                  <a:pt x="720090" y="0"/>
                </a:lnTo>
                <a:lnTo>
                  <a:pt x="748665" y="1270"/>
                </a:lnTo>
                <a:lnTo>
                  <a:pt x="803909" y="11430"/>
                </a:lnTo>
                <a:lnTo>
                  <a:pt x="858519" y="31114"/>
                </a:lnTo>
                <a:lnTo>
                  <a:pt x="911859" y="60325"/>
                </a:lnTo>
                <a:lnTo>
                  <a:pt x="963294" y="98425"/>
                </a:lnTo>
                <a:lnTo>
                  <a:pt x="1012824" y="145414"/>
                </a:lnTo>
                <a:lnTo>
                  <a:pt x="1060449" y="200660"/>
                </a:lnTo>
                <a:lnTo>
                  <a:pt x="1083945" y="231139"/>
                </a:lnTo>
                <a:lnTo>
                  <a:pt x="1106170" y="263525"/>
                </a:lnTo>
                <a:lnTo>
                  <a:pt x="1128395" y="297814"/>
                </a:lnTo>
                <a:lnTo>
                  <a:pt x="1149984" y="334010"/>
                </a:lnTo>
                <a:lnTo>
                  <a:pt x="1170305" y="371475"/>
                </a:lnTo>
                <a:lnTo>
                  <a:pt x="1190624" y="411480"/>
                </a:lnTo>
                <a:lnTo>
                  <a:pt x="1210309" y="452755"/>
                </a:lnTo>
                <a:lnTo>
                  <a:pt x="1229359" y="495300"/>
                </a:lnTo>
                <a:lnTo>
                  <a:pt x="1247774" y="540385"/>
                </a:lnTo>
                <a:lnTo>
                  <a:pt x="1264920" y="586105"/>
                </a:lnTo>
                <a:lnTo>
                  <a:pt x="1282065" y="633730"/>
                </a:lnTo>
                <a:lnTo>
                  <a:pt x="1297940" y="682625"/>
                </a:lnTo>
                <a:lnTo>
                  <a:pt x="1313815" y="733425"/>
                </a:lnTo>
                <a:lnTo>
                  <a:pt x="1328420" y="784860"/>
                </a:lnTo>
                <a:lnTo>
                  <a:pt x="1341755" y="838200"/>
                </a:lnTo>
                <a:lnTo>
                  <a:pt x="1355090" y="892175"/>
                </a:lnTo>
                <a:lnTo>
                  <a:pt x="1367155" y="948055"/>
                </a:lnTo>
                <a:lnTo>
                  <a:pt x="1378584" y="1004570"/>
                </a:lnTo>
                <a:lnTo>
                  <a:pt x="1388745" y="1062355"/>
                </a:lnTo>
                <a:lnTo>
                  <a:pt x="1398270" y="1121410"/>
                </a:lnTo>
                <a:lnTo>
                  <a:pt x="1407159" y="1181735"/>
                </a:lnTo>
                <a:lnTo>
                  <a:pt x="1414780" y="1242060"/>
                </a:lnTo>
                <a:lnTo>
                  <a:pt x="1421130" y="1304289"/>
                </a:lnTo>
                <a:lnTo>
                  <a:pt x="1426845" y="1367155"/>
                </a:lnTo>
                <a:lnTo>
                  <a:pt x="1431924" y="1430655"/>
                </a:lnTo>
                <a:lnTo>
                  <a:pt x="1435734" y="1494789"/>
                </a:lnTo>
                <a:lnTo>
                  <a:pt x="1438274" y="1560195"/>
                </a:lnTo>
                <a:lnTo>
                  <a:pt x="1439545" y="1625600"/>
                </a:lnTo>
                <a:lnTo>
                  <a:pt x="1440180" y="1692275"/>
                </a:lnTo>
                <a:lnTo>
                  <a:pt x="1439545" y="1758950"/>
                </a:lnTo>
                <a:lnTo>
                  <a:pt x="1438274" y="1824355"/>
                </a:lnTo>
                <a:lnTo>
                  <a:pt x="1435734" y="1889760"/>
                </a:lnTo>
                <a:lnTo>
                  <a:pt x="1431924" y="1953895"/>
                </a:lnTo>
                <a:lnTo>
                  <a:pt x="1426845" y="2017395"/>
                </a:lnTo>
                <a:lnTo>
                  <a:pt x="1421130" y="2080260"/>
                </a:lnTo>
                <a:lnTo>
                  <a:pt x="1414780" y="2142490"/>
                </a:lnTo>
                <a:lnTo>
                  <a:pt x="1407159" y="2202815"/>
                </a:lnTo>
                <a:lnTo>
                  <a:pt x="1398270" y="2263140"/>
                </a:lnTo>
                <a:lnTo>
                  <a:pt x="1388745" y="2322195"/>
                </a:lnTo>
                <a:lnTo>
                  <a:pt x="1378584" y="2379980"/>
                </a:lnTo>
                <a:lnTo>
                  <a:pt x="1367155" y="2436495"/>
                </a:lnTo>
                <a:lnTo>
                  <a:pt x="1355090" y="2492375"/>
                </a:lnTo>
                <a:lnTo>
                  <a:pt x="1341755" y="2546350"/>
                </a:lnTo>
                <a:lnTo>
                  <a:pt x="1328420" y="2599690"/>
                </a:lnTo>
                <a:lnTo>
                  <a:pt x="1313815" y="2651125"/>
                </a:lnTo>
                <a:lnTo>
                  <a:pt x="1297940" y="2701925"/>
                </a:lnTo>
                <a:lnTo>
                  <a:pt x="1282065" y="2750820"/>
                </a:lnTo>
                <a:lnTo>
                  <a:pt x="1264920" y="2798445"/>
                </a:lnTo>
                <a:lnTo>
                  <a:pt x="1247774" y="2844165"/>
                </a:lnTo>
                <a:lnTo>
                  <a:pt x="1229359" y="2889250"/>
                </a:lnTo>
                <a:lnTo>
                  <a:pt x="1210309" y="2931795"/>
                </a:lnTo>
                <a:lnTo>
                  <a:pt x="1190624" y="2973070"/>
                </a:lnTo>
                <a:lnTo>
                  <a:pt x="1170305" y="3013075"/>
                </a:lnTo>
                <a:lnTo>
                  <a:pt x="1149984" y="3050540"/>
                </a:lnTo>
                <a:lnTo>
                  <a:pt x="1128395" y="3086735"/>
                </a:lnTo>
                <a:lnTo>
                  <a:pt x="1106170" y="3121025"/>
                </a:lnTo>
                <a:lnTo>
                  <a:pt x="1083945" y="3153410"/>
                </a:lnTo>
                <a:lnTo>
                  <a:pt x="1060449" y="3183890"/>
                </a:lnTo>
                <a:lnTo>
                  <a:pt x="1012824" y="3239135"/>
                </a:lnTo>
                <a:lnTo>
                  <a:pt x="963294" y="3286125"/>
                </a:lnTo>
                <a:lnTo>
                  <a:pt x="911859" y="3324225"/>
                </a:lnTo>
                <a:lnTo>
                  <a:pt x="858519" y="3353435"/>
                </a:lnTo>
                <a:lnTo>
                  <a:pt x="803909" y="3373120"/>
                </a:lnTo>
                <a:lnTo>
                  <a:pt x="748665" y="3383279"/>
                </a:lnTo>
                <a:lnTo>
                  <a:pt x="720090" y="3384550"/>
                </a:lnTo>
                <a:lnTo>
                  <a:pt x="692149" y="3383279"/>
                </a:lnTo>
                <a:lnTo>
                  <a:pt x="636269" y="3373120"/>
                </a:lnTo>
                <a:lnTo>
                  <a:pt x="581659" y="3353435"/>
                </a:lnTo>
                <a:lnTo>
                  <a:pt x="528955" y="3324225"/>
                </a:lnTo>
                <a:lnTo>
                  <a:pt x="477519" y="3286125"/>
                </a:lnTo>
                <a:lnTo>
                  <a:pt x="427990" y="3239135"/>
                </a:lnTo>
                <a:lnTo>
                  <a:pt x="379730" y="3183890"/>
                </a:lnTo>
                <a:lnTo>
                  <a:pt x="356869" y="3153410"/>
                </a:lnTo>
                <a:lnTo>
                  <a:pt x="334009" y="3121025"/>
                </a:lnTo>
                <a:lnTo>
                  <a:pt x="312419" y="3086735"/>
                </a:lnTo>
                <a:lnTo>
                  <a:pt x="290830" y="3050540"/>
                </a:lnTo>
                <a:lnTo>
                  <a:pt x="269874" y="3013075"/>
                </a:lnTo>
                <a:lnTo>
                  <a:pt x="249555" y="2973070"/>
                </a:lnTo>
                <a:lnTo>
                  <a:pt x="229869" y="2931795"/>
                </a:lnTo>
                <a:lnTo>
                  <a:pt x="210819" y="2889250"/>
                </a:lnTo>
                <a:lnTo>
                  <a:pt x="193040" y="2844165"/>
                </a:lnTo>
                <a:lnTo>
                  <a:pt x="175259" y="2798445"/>
                </a:lnTo>
                <a:lnTo>
                  <a:pt x="158115" y="2750820"/>
                </a:lnTo>
                <a:lnTo>
                  <a:pt x="142240" y="2701925"/>
                </a:lnTo>
                <a:lnTo>
                  <a:pt x="126999" y="2651125"/>
                </a:lnTo>
                <a:lnTo>
                  <a:pt x="112394" y="2599690"/>
                </a:lnTo>
                <a:lnTo>
                  <a:pt x="98425" y="2546350"/>
                </a:lnTo>
                <a:lnTo>
                  <a:pt x="85725" y="2492375"/>
                </a:lnTo>
                <a:lnTo>
                  <a:pt x="73025" y="2436495"/>
                </a:lnTo>
                <a:lnTo>
                  <a:pt x="62230" y="2379980"/>
                </a:lnTo>
                <a:lnTo>
                  <a:pt x="51434" y="2322195"/>
                </a:lnTo>
                <a:lnTo>
                  <a:pt x="41909" y="2263140"/>
                </a:lnTo>
                <a:lnTo>
                  <a:pt x="33655" y="2202815"/>
                </a:lnTo>
                <a:lnTo>
                  <a:pt x="26034" y="2142490"/>
                </a:lnTo>
                <a:lnTo>
                  <a:pt x="19050" y="2080260"/>
                </a:lnTo>
                <a:lnTo>
                  <a:pt x="13334" y="2017395"/>
                </a:lnTo>
                <a:lnTo>
                  <a:pt x="8889" y="1953895"/>
                </a:lnTo>
                <a:lnTo>
                  <a:pt x="5080" y="1889760"/>
                </a:lnTo>
                <a:lnTo>
                  <a:pt x="2539" y="1824355"/>
                </a:lnTo>
                <a:lnTo>
                  <a:pt x="634" y="1758950"/>
                </a:lnTo>
                <a:lnTo>
                  <a:pt x="0" y="1692275"/>
                </a:lnTo>
                <a:close/>
              </a:path>
            </a:pathLst>
          </a:custGeom>
          <a:ln w="38100">
            <a:solidFill>
              <a:srgbClr val="FFFF00"/>
            </a:solidFill>
          </a:ln>
        </p:spPr>
        <p:txBody>
          <a:bodyPr wrap="square" lIns="0" tIns="0" rIns="0" bIns="0" rtlCol="0"/>
          <a:lstStyle/>
          <a:p>
            <a:endParaRPr/>
          </a:p>
        </p:txBody>
      </p:sp>
      <p:sp>
        <p:nvSpPr>
          <p:cNvPr id="5" name="object 5"/>
          <p:cNvSpPr/>
          <p:nvPr/>
        </p:nvSpPr>
        <p:spPr>
          <a:xfrm>
            <a:off x="559308" y="411480"/>
            <a:ext cx="457199" cy="339851"/>
          </a:xfrm>
          <a:prstGeom prst="rect">
            <a:avLst/>
          </a:prstGeom>
          <a:blipFill>
            <a:blip r:embed="rId3" cstate="print"/>
            <a:stretch>
              <a:fillRect/>
            </a:stretch>
          </a:blipFill>
        </p:spPr>
        <p:txBody>
          <a:bodyPr wrap="square" lIns="0" tIns="0" rIns="0" bIns="0" rtlCol="0"/>
          <a:lstStyle/>
          <a:p>
            <a:endParaRPr/>
          </a:p>
        </p:txBody>
      </p:sp>
      <p:sp>
        <p:nvSpPr>
          <p:cNvPr id="6" name="object 6"/>
          <p:cNvSpPr txBox="1"/>
          <p:nvPr/>
        </p:nvSpPr>
        <p:spPr>
          <a:xfrm>
            <a:off x="1918461" y="430276"/>
            <a:ext cx="1083945" cy="315595"/>
          </a:xfrm>
          <a:prstGeom prst="rect">
            <a:avLst/>
          </a:prstGeom>
        </p:spPr>
        <p:txBody>
          <a:bodyPr vert="horz" wrap="square" lIns="0" tIns="0" rIns="0" bIns="0" rtlCol="0">
            <a:spAutoFit/>
          </a:bodyPr>
          <a:lstStyle/>
          <a:p>
            <a:pPr marL="12700">
              <a:lnSpc>
                <a:spcPct val="100000"/>
              </a:lnSpc>
            </a:pPr>
            <a:r>
              <a:rPr sz="2000" spc="-5" dirty="0">
                <a:solidFill>
                  <a:srgbClr val="575757"/>
                </a:solidFill>
                <a:latin typeface="Arial"/>
                <a:cs typeface="Arial"/>
              </a:rPr>
              <a:t>Bước</a:t>
            </a:r>
            <a:r>
              <a:rPr sz="2000" spc="-80" dirty="0">
                <a:solidFill>
                  <a:srgbClr val="575757"/>
                </a:solidFill>
                <a:latin typeface="Arial"/>
                <a:cs typeface="Arial"/>
              </a:rPr>
              <a:t> </a:t>
            </a:r>
            <a:r>
              <a:rPr sz="2000" dirty="0">
                <a:solidFill>
                  <a:srgbClr val="575757"/>
                </a:solidFill>
                <a:latin typeface="Arial"/>
                <a:cs typeface="Arial"/>
              </a:rPr>
              <a:t>16:</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41</a:t>
            </a:fld>
            <a:endParaRPr spc="-5" dirty="0"/>
          </a:p>
        </p:txBody>
      </p:sp>
      <p:sp>
        <p:nvSpPr>
          <p:cNvPr id="7" name="object 7"/>
          <p:cNvSpPr txBox="1"/>
          <p:nvPr/>
        </p:nvSpPr>
        <p:spPr>
          <a:xfrm>
            <a:off x="3214242" y="430276"/>
            <a:ext cx="4401820" cy="315595"/>
          </a:xfrm>
          <a:prstGeom prst="rect">
            <a:avLst/>
          </a:prstGeom>
        </p:spPr>
        <p:txBody>
          <a:bodyPr vert="horz" wrap="square" lIns="0" tIns="0" rIns="0" bIns="0" rtlCol="0">
            <a:spAutoFit/>
          </a:bodyPr>
          <a:lstStyle/>
          <a:p>
            <a:pPr marL="12700">
              <a:lnSpc>
                <a:spcPct val="100000"/>
              </a:lnSpc>
            </a:pPr>
            <a:r>
              <a:rPr sz="2000" dirty="0">
                <a:solidFill>
                  <a:srgbClr val="575757"/>
                </a:solidFill>
                <a:latin typeface="Arial"/>
                <a:cs typeface="Arial"/>
              </a:rPr>
              <a:t>Kết nối </a:t>
            </a:r>
            <a:r>
              <a:rPr sz="2000" spc="-5" dirty="0">
                <a:solidFill>
                  <a:srgbClr val="575757"/>
                </a:solidFill>
                <a:latin typeface="Arial"/>
                <a:cs typeface="Arial"/>
              </a:rPr>
              <a:t>to </a:t>
            </a:r>
            <a:r>
              <a:rPr sz="2000" dirty="0">
                <a:solidFill>
                  <a:srgbClr val="575757"/>
                </a:solidFill>
                <a:latin typeface="Arial"/>
                <a:cs typeface="Arial"/>
              </a:rPr>
              <a:t>cáp mạng LAN </a:t>
            </a:r>
            <a:r>
              <a:rPr sz="2000" spc="-5" dirty="0">
                <a:solidFill>
                  <a:srgbClr val="575757"/>
                </a:solidFill>
                <a:latin typeface="Arial"/>
                <a:cs typeface="Arial"/>
              </a:rPr>
              <a:t>tới cổng</a:t>
            </a:r>
            <a:r>
              <a:rPr sz="2000" spc="-65" dirty="0">
                <a:solidFill>
                  <a:srgbClr val="575757"/>
                </a:solidFill>
                <a:latin typeface="Arial"/>
                <a:cs typeface="Arial"/>
              </a:rPr>
              <a:t> </a:t>
            </a:r>
            <a:r>
              <a:rPr sz="2000" dirty="0">
                <a:solidFill>
                  <a:srgbClr val="575757"/>
                </a:solidFill>
                <a:latin typeface="Arial"/>
                <a:cs typeface="Arial"/>
              </a:rPr>
              <a:t>phía</a:t>
            </a:r>
            <a:endParaRPr sz="2000">
              <a:latin typeface="Arial"/>
              <a:cs typeface="Arial"/>
            </a:endParaRPr>
          </a:p>
        </p:txBody>
      </p:sp>
      <p:sp>
        <p:nvSpPr>
          <p:cNvPr id="8" name="object 8"/>
          <p:cNvSpPr txBox="1"/>
          <p:nvPr/>
        </p:nvSpPr>
        <p:spPr>
          <a:xfrm>
            <a:off x="1918461" y="732282"/>
            <a:ext cx="4147820" cy="315595"/>
          </a:xfrm>
          <a:prstGeom prst="rect">
            <a:avLst/>
          </a:prstGeom>
        </p:spPr>
        <p:txBody>
          <a:bodyPr vert="horz" wrap="square" lIns="0" tIns="0" rIns="0" bIns="0" rtlCol="0">
            <a:spAutoFit/>
          </a:bodyPr>
          <a:lstStyle/>
          <a:p>
            <a:pPr marL="12700">
              <a:lnSpc>
                <a:spcPct val="100000"/>
              </a:lnSpc>
            </a:pPr>
            <a:r>
              <a:rPr sz="2000" dirty="0">
                <a:solidFill>
                  <a:srgbClr val="575757"/>
                </a:solidFill>
                <a:latin typeface="Arial"/>
                <a:cs typeface="Arial"/>
              </a:rPr>
              <a:t>dưới </a:t>
            </a:r>
            <a:r>
              <a:rPr sz="2000" spc="-10" dirty="0">
                <a:solidFill>
                  <a:srgbClr val="575757"/>
                </a:solidFill>
                <a:latin typeface="Arial"/>
                <a:cs typeface="Arial"/>
              </a:rPr>
              <a:t>để </a:t>
            </a:r>
            <a:r>
              <a:rPr sz="2000" dirty="0">
                <a:solidFill>
                  <a:srgbClr val="575757"/>
                </a:solidFill>
                <a:latin typeface="Arial"/>
                <a:cs typeface="Arial"/>
              </a:rPr>
              <a:t>kết </a:t>
            </a:r>
            <a:r>
              <a:rPr sz="2000" spc="-5" dirty="0">
                <a:solidFill>
                  <a:srgbClr val="575757"/>
                </a:solidFill>
                <a:latin typeface="Arial"/>
                <a:cs typeface="Arial"/>
              </a:rPr>
              <a:t>nối </a:t>
            </a:r>
            <a:r>
              <a:rPr sz="2000" dirty="0">
                <a:solidFill>
                  <a:srgbClr val="575757"/>
                </a:solidFill>
                <a:latin typeface="Arial"/>
                <a:cs typeface="Arial"/>
              </a:rPr>
              <a:t>chuyển </a:t>
            </a:r>
            <a:r>
              <a:rPr sz="2000" spc="-10" dirty="0">
                <a:solidFill>
                  <a:srgbClr val="575757"/>
                </a:solidFill>
                <a:latin typeface="Arial"/>
                <a:cs typeface="Arial"/>
              </a:rPr>
              <a:t>mạch </a:t>
            </a:r>
            <a:r>
              <a:rPr sz="2000" dirty="0">
                <a:solidFill>
                  <a:srgbClr val="575757"/>
                </a:solidFill>
                <a:latin typeface="Arial"/>
                <a:cs typeface="Arial"/>
              </a:rPr>
              <a:t>nội</a:t>
            </a:r>
            <a:r>
              <a:rPr sz="2000" spc="-25" dirty="0">
                <a:solidFill>
                  <a:srgbClr val="575757"/>
                </a:solidFill>
                <a:latin typeface="Arial"/>
                <a:cs typeface="Arial"/>
              </a:rPr>
              <a:t> </a:t>
            </a:r>
            <a:r>
              <a:rPr sz="2000" spc="-5" dirty="0">
                <a:solidFill>
                  <a:srgbClr val="575757"/>
                </a:solidFill>
                <a:latin typeface="Arial"/>
                <a:cs typeface="Arial"/>
              </a:rPr>
              <a:t>bộ.</a:t>
            </a:r>
            <a:endParaRPr sz="2000">
              <a:latin typeface="Arial"/>
              <a:cs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88534" y="1138554"/>
            <a:ext cx="3485515" cy="43751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97295" y="3783965"/>
            <a:ext cx="1176655" cy="581025"/>
          </a:xfrm>
          <a:custGeom>
            <a:avLst/>
            <a:gdLst/>
            <a:ahLst/>
            <a:cxnLst/>
            <a:rect l="l" t="t" r="r" b="b"/>
            <a:pathLst>
              <a:path w="1176654" h="581025">
                <a:moveTo>
                  <a:pt x="4444" y="505460"/>
                </a:moveTo>
                <a:lnTo>
                  <a:pt x="0" y="483235"/>
                </a:lnTo>
                <a:lnTo>
                  <a:pt x="2539" y="459105"/>
                </a:lnTo>
                <a:lnTo>
                  <a:pt x="11429" y="433070"/>
                </a:lnTo>
                <a:lnTo>
                  <a:pt x="47625" y="377825"/>
                </a:lnTo>
                <a:lnTo>
                  <a:pt x="74294" y="348615"/>
                </a:lnTo>
                <a:lnTo>
                  <a:pt x="106679" y="319405"/>
                </a:lnTo>
                <a:lnTo>
                  <a:pt x="143509" y="289560"/>
                </a:lnTo>
                <a:lnTo>
                  <a:pt x="185419" y="259715"/>
                </a:lnTo>
                <a:lnTo>
                  <a:pt x="231139" y="230505"/>
                </a:lnTo>
                <a:lnTo>
                  <a:pt x="281304" y="201295"/>
                </a:lnTo>
                <a:lnTo>
                  <a:pt x="335279" y="173355"/>
                </a:lnTo>
                <a:lnTo>
                  <a:pt x="392429" y="146050"/>
                </a:lnTo>
                <a:lnTo>
                  <a:pt x="452754" y="120015"/>
                </a:lnTo>
                <a:lnTo>
                  <a:pt x="516254" y="95250"/>
                </a:lnTo>
                <a:lnTo>
                  <a:pt x="580389" y="73025"/>
                </a:lnTo>
                <a:lnTo>
                  <a:pt x="643254" y="53340"/>
                </a:lnTo>
                <a:lnTo>
                  <a:pt x="704214" y="36830"/>
                </a:lnTo>
                <a:lnTo>
                  <a:pt x="763904" y="23495"/>
                </a:lnTo>
                <a:lnTo>
                  <a:pt x="820420" y="13335"/>
                </a:lnTo>
                <a:lnTo>
                  <a:pt x="875029" y="5715"/>
                </a:lnTo>
                <a:lnTo>
                  <a:pt x="925829" y="1270"/>
                </a:lnTo>
                <a:lnTo>
                  <a:pt x="973454" y="0"/>
                </a:lnTo>
                <a:lnTo>
                  <a:pt x="1016634" y="1270"/>
                </a:lnTo>
                <a:lnTo>
                  <a:pt x="1056004" y="5715"/>
                </a:lnTo>
                <a:lnTo>
                  <a:pt x="1119504" y="24130"/>
                </a:lnTo>
                <a:lnTo>
                  <a:pt x="1160779" y="55245"/>
                </a:lnTo>
                <a:lnTo>
                  <a:pt x="1176654" y="97790"/>
                </a:lnTo>
                <a:lnTo>
                  <a:pt x="1174114" y="121920"/>
                </a:lnTo>
                <a:lnTo>
                  <a:pt x="1149984" y="175260"/>
                </a:lnTo>
                <a:lnTo>
                  <a:pt x="1101725" y="231775"/>
                </a:lnTo>
                <a:lnTo>
                  <a:pt x="1069975" y="261620"/>
                </a:lnTo>
                <a:lnTo>
                  <a:pt x="1032509" y="291465"/>
                </a:lnTo>
                <a:lnTo>
                  <a:pt x="991234" y="320675"/>
                </a:lnTo>
                <a:lnTo>
                  <a:pt x="944879" y="350520"/>
                </a:lnTo>
                <a:lnTo>
                  <a:pt x="894714" y="379730"/>
                </a:lnTo>
                <a:lnTo>
                  <a:pt x="840739" y="407670"/>
                </a:lnTo>
                <a:lnTo>
                  <a:pt x="783589" y="434975"/>
                </a:lnTo>
                <a:lnTo>
                  <a:pt x="723264" y="461010"/>
                </a:lnTo>
                <a:lnTo>
                  <a:pt x="660400" y="485775"/>
                </a:lnTo>
                <a:lnTo>
                  <a:pt x="596264" y="508000"/>
                </a:lnTo>
                <a:lnTo>
                  <a:pt x="533400" y="527685"/>
                </a:lnTo>
                <a:lnTo>
                  <a:pt x="471804" y="543560"/>
                </a:lnTo>
                <a:lnTo>
                  <a:pt x="412750" y="557530"/>
                </a:lnTo>
                <a:lnTo>
                  <a:pt x="355600" y="567690"/>
                </a:lnTo>
                <a:lnTo>
                  <a:pt x="301625" y="575310"/>
                </a:lnTo>
                <a:lnTo>
                  <a:pt x="250189" y="579755"/>
                </a:lnTo>
                <a:lnTo>
                  <a:pt x="203200" y="581025"/>
                </a:lnTo>
                <a:lnTo>
                  <a:pt x="159384" y="579755"/>
                </a:lnTo>
                <a:lnTo>
                  <a:pt x="120650" y="574675"/>
                </a:lnTo>
                <a:lnTo>
                  <a:pt x="57150" y="556260"/>
                </a:lnTo>
                <a:lnTo>
                  <a:pt x="15875" y="525780"/>
                </a:lnTo>
                <a:lnTo>
                  <a:pt x="4444" y="505460"/>
                </a:lnTo>
                <a:close/>
              </a:path>
            </a:pathLst>
          </a:custGeom>
          <a:ln w="38100">
            <a:solidFill>
              <a:srgbClr val="FFFF00"/>
            </a:solidFill>
            <a:prstDash val="lgDash"/>
          </a:ln>
        </p:spPr>
        <p:txBody>
          <a:bodyPr wrap="square" lIns="0" tIns="0" rIns="0" bIns="0" rtlCol="0"/>
          <a:lstStyle/>
          <a:p>
            <a:endParaRPr/>
          </a:p>
        </p:txBody>
      </p:sp>
      <p:sp>
        <p:nvSpPr>
          <p:cNvPr id="4" name="object 4"/>
          <p:cNvSpPr/>
          <p:nvPr/>
        </p:nvSpPr>
        <p:spPr>
          <a:xfrm>
            <a:off x="4325620" y="3286759"/>
            <a:ext cx="2097405" cy="803275"/>
          </a:xfrm>
          <a:custGeom>
            <a:avLst/>
            <a:gdLst/>
            <a:ahLst/>
            <a:cxnLst/>
            <a:rect l="l" t="t" r="r" b="b"/>
            <a:pathLst>
              <a:path w="2097404" h="803275">
                <a:moveTo>
                  <a:pt x="2097404" y="803275"/>
                </a:moveTo>
                <a:lnTo>
                  <a:pt x="0" y="0"/>
                </a:lnTo>
              </a:path>
            </a:pathLst>
          </a:custGeom>
          <a:ln w="38100">
            <a:solidFill>
              <a:srgbClr val="FFFF00"/>
            </a:solidFill>
            <a:prstDash val="lgDash"/>
          </a:ln>
        </p:spPr>
        <p:txBody>
          <a:bodyPr wrap="square" lIns="0" tIns="0" rIns="0" bIns="0" rtlCol="0"/>
          <a:lstStyle/>
          <a:p>
            <a:endParaRPr/>
          </a:p>
        </p:txBody>
      </p:sp>
      <p:sp>
        <p:nvSpPr>
          <p:cNvPr id="5" name="object 5"/>
          <p:cNvSpPr/>
          <p:nvPr/>
        </p:nvSpPr>
        <p:spPr>
          <a:xfrm>
            <a:off x="433069" y="1558925"/>
            <a:ext cx="3780790" cy="16459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0339" y="1341755"/>
            <a:ext cx="4249420" cy="2087880"/>
          </a:xfrm>
          <a:custGeom>
            <a:avLst/>
            <a:gdLst/>
            <a:ahLst/>
            <a:cxnLst/>
            <a:rect l="l" t="t" r="r" b="b"/>
            <a:pathLst>
              <a:path w="4249420" h="2087879">
                <a:moveTo>
                  <a:pt x="0" y="347980"/>
                </a:moveTo>
                <a:lnTo>
                  <a:pt x="3175" y="300990"/>
                </a:lnTo>
                <a:lnTo>
                  <a:pt x="12700" y="255905"/>
                </a:lnTo>
                <a:lnTo>
                  <a:pt x="27305" y="212725"/>
                </a:lnTo>
                <a:lnTo>
                  <a:pt x="47625" y="172720"/>
                </a:lnTo>
                <a:lnTo>
                  <a:pt x="73025" y="135255"/>
                </a:lnTo>
                <a:lnTo>
                  <a:pt x="102235" y="102235"/>
                </a:lnTo>
                <a:lnTo>
                  <a:pt x="135890" y="72390"/>
                </a:lnTo>
                <a:lnTo>
                  <a:pt x="172720" y="47625"/>
                </a:lnTo>
                <a:lnTo>
                  <a:pt x="212725" y="27305"/>
                </a:lnTo>
                <a:lnTo>
                  <a:pt x="255905" y="12700"/>
                </a:lnTo>
                <a:lnTo>
                  <a:pt x="300990" y="3175"/>
                </a:lnTo>
                <a:lnTo>
                  <a:pt x="347980" y="0"/>
                </a:lnTo>
                <a:lnTo>
                  <a:pt x="3901440" y="0"/>
                </a:lnTo>
                <a:lnTo>
                  <a:pt x="3948430" y="3175"/>
                </a:lnTo>
                <a:lnTo>
                  <a:pt x="3993515" y="12700"/>
                </a:lnTo>
                <a:lnTo>
                  <a:pt x="4036695" y="27305"/>
                </a:lnTo>
                <a:lnTo>
                  <a:pt x="4076700" y="47625"/>
                </a:lnTo>
                <a:lnTo>
                  <a:pt x="4113530" y="72390"/>
                </a:lnTo>
                <a:lnTo>
                  <a:pt x="4147185" y="102235"/>
                </a:lnTo>
                <a:lnTo>
                  <a:pt x="4176395" y="135255"/>
                </a:lnTo>
                <a:lnTo>
                  <a:pt x="4201795" y="172720"/>
                </a:lnTo>
                <a:lnTo>
                  <a:pt x="4222115" y="212725"/>
                </a:lnTo>
                <a:lnTo>
                  <a:pt x="4236720" y="255905"/>
                </a:lnTo>
                <a:lnTo>
                  <a:pt x="4246245" y="300990"/>
                </a:lnTo>
                <a:lnTo>
                  <a:pt x="4249420" y="347980"/>
                </a:lnTo>
                <a:lnTo>
                  <a:pt x="4249420" y="1739900"/>
                </a:lnTo>
                <a:lnTo>
                  <a:pt x="4246245" y="1787525"/>
                </a:lnTo>
                <a:lnTo>
                  <a:pt x="4236720" y="1832610"/>
                </a:lnTo>
                <a:lnTo>
                  <a:pt x="4222115" y="1875155"/>
                </a:lnTo>
                <a:lnTo>
                  <a:pt x="4201795" y="1915795"/>
                </a:lnTo>
                <a:lnTo>
                  <a:pt x="4176395" y="1952625"/>
                </a:lnTo>
                <a:lnTo>
                  <a:pt x="4147185" y="1986280"/>
                </a:lnTo>
                <a:lnTo>
                  <a:pt x="4113530" y="2015490"/>
                </a:lnTo>
                <a:lnTo>
                  <a:pt x="4076700" y="2040255"/>
                </a:lnTo>
                <a:lnTo>
                  <a:pt x="4036695" y="2060575"/>
                </a:lnTo>
                <a:lnTo>
                  <a:pt x="3993515" y="2075815"/>
                </a:lnTo>
                <a:lnTo>
                  <a:pt x="3948430" y="2084705"/>
                </a:lnTo>
                <a:lnTo>
                  <a:pt x="3901440" y="2087880"/>
                </a:lnTo>
                <a:lnTo>
                  <a:pt x="347980" y="2087880"/>
                </a:lnTo>
                <a:lnTo>
                  <a:pt x="300990" y="2084705"/>
                </a:lnTo>
                <a:lnTo>
                  <a:pt x="255905" y="2075815"/>
                </a:lnTo>
                <a:lnTo>
                  <a:pt x="212725" y="2060575"/>
                </a:lnTo>
                <a:lnTo>
                  <a:pt x="172720" y="2040255"/>
                </a:lnTo>
                <a:lnTo>
                  <a:pt x="135890" y="2015490"/>
                </a:lnTo>
                <a:lnTo>
                  <a:pt x="102235" y="1986280"/>
                </a:lnTo>
                <a:lnTo>
                  <a:pt x="73025" y="1952625"/>
                </a:lnTo>
                <a:lnTo>
                  <a:pt x="47625" y="1915795"/>
                </a:lnTo>
                <a:lnTo>
                  <a:pt x="27305" y="1875155"/>
                </a:lnTo>
                <a:lnTo>
                  <a:pt x="12700" y="1832610"/>
                </a:lnTo>
                <a:lnTo>
                  <a:pt x="3175" y="1787525"/>
                </a:lnTo>
                <a:lnTo>
                  <a:pt x="0" y="1739900"/>
                </a:lnTo>
                <a:lnTo>
                  <a:pt x="0" y="347980"/>
                </a:lnTo>
                <a:close/>
              </a:path>
            </a:pathLst>
          </a:custGeom>
          <a:ln w="38100">
            <a:solidFill>
              <a:srgbClr val="FFFF00"/>
            </a:solidFill>
            <a:prstDash val="lgDash"/>
          </a:ln>
        </p:spPr>
        <p:txBody>
          <a:bodyPr wrap="square" lIns="0" tIns="0" rIns="0" bIns="0" rtlCol="0"/>
          <a:lstStyle/>
          <a:p>
            <a:endParaRPr/>
          </a:p>
        </p:txBody>
      </p:sp>
      <p:sp>
        <p:nvSpPr>
          <p:cNvPr id="7" name="object 7"/>
          <p:cNvSpPr/>
          <p:nvPr/>
        </p:nvSpPr>
        <p:spPr>
          <a:xfrm>
            <a:off x="1409064" y="2852420"/>
            <a:ext cx="1515745" cy="1127760"/>
          </a:xfrm>
          <a:custGeom>
            <a:avLst/>
            <a:gdLst/>
            <a:ahLst/>
            <a:cxnLst/>
            <a:rect l="l" t="t" r="r" b="b"/>
            <a:pathLst>
              <a:path w="1515745" h="1127760">
                <a:moveTo>
                  <a:pt x="1515745" y="0"/>
                </a:moveTo>
                <a:lnTo>
                  <a:pt x="0" y="1127759"/>
                </a:lnTo>
              </a:path>
            </a:pathLst>
          </a:custGeom>
          <a:ln w="38100">
            <a:solidFill>
              <a:srgbClr val="001F5F"/>
            </a:solidFill>
          </a:ln>
        </p:spPr>
        <p:txBody>
          <a:bodyPr wrap="square" lIns="0" tIns="0" rIns="0" bIns="0" rtlCol="0"/>
          <a:lstStyle/>
          <a:p>
            <a:endParaRPr/>
          </a:p>
        </p:txBody>
      </p:sp>
      <p:sp>
        <p:nvSpPr>
          <p:cNvPr id="8" name="object 8"/>
          <p:cNvSpPr/>
          <p:nvPr/>
        </p:nvSpPr>
        <p:spPr>
          <a:xfrm>
            <a:off x="3591559" y="2818764"/>
            <a:ext cx="158750" cy="1200150"/>
          </a:xfrm>
          <a:custGeom>
            <a:avLst/>
            <a:gdLst/>
            <a:ahLst/>
            <a:cxnLst/>
            <a:rect l="l" t="t" r="r" b="b"/>
            <a:pathLst>
              <a:path w="158750" h="1200150">
                <a:moveTo>
                  <a:pt x="158750" y="0"/>
                </a:moveTo>
                <a:lnTo>
                  <a:pt x="0" y="1200150"/>
                </a:lnTo>
              </a:path>
            </a:pathLst>
          </a:custGeom>
          <a:ln w="38100">
            <a:solidFill>
              <a:srgbClr val="001F5F"/>
            </a:solidFill>
          </a:ln>
        </p:spPr>
        <p:txBody>
          <a:bodyPr wrap="square" lIns="0" tIns="0" rIns="0" bIns="0" rtlCol="0"/>
          <a:lstStyle/>
          <a:p>
            <a:endParaRPr/>
          </a:p>
        </p:txBody>
      </p:sp>
      <p:sp>
        <p:nvSpPr>
          <p:cNvPr id="9" name="object 9"/>
          <p:cNvSpPr/>
          <p:nvPr/>
        </p:nvSpPr>
        <p:spPr>
          <a:xfrm>
            <a:off x="2915285" y="4004945"/>
            <a:ext cx="1295400" cy="118427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47369" y="3980815"/>
            <a:ext cx="1722120" cy="1691639"/>
          </a:xfrm>
          <a:prstGeom prst="rect">
            <a:avLst/>
          </a:prstGeom>
          <a:blipFill>
            <a:blip r:embed="rId5" cstate="print"/>
            <a:stretch>
              <a:fillRect/>
            </a:stretch>
          </a:blipFill>
        </p:spPr>
        <p:txBody>
          <a:bodyPr wrap="square" lIns="0" tIns="0" rIns="0" bIns="0" rtlCol="0"/>
          <a:lstStyle/>
          <a:p>
            <a:endParaRPr/>
          </a:p>
        </p:txBody>
      </p:sp>
      <p:sp>
        <p:nvSpPr>
          <p:cNvPr id="11" name="object 11"/>
          <p:cNvSpPr/>
          <p:nvPr/>
        </p:nvSpPr>
        <p:spPr>
          <a:xfrm>
            <a:off x="559308" y="411480"/>
            <a:ext cx="457199" cy="339851"/>
          </a:xfrm>
          <a:prstGeom prst="rect">
            <a:avLst/>
          </a:prstGeom>
          <a:blipFill>
            <a:blip r:embed="rId6" cstate="print"/>
            <a:stretch>
              <a:fillRect/>
            </a:stretch>
          </a:blipFill>
        </p:spPr>
        <p:txBody>
          <a:bodyPr wrap="square" lIns="0" tIns="0" rIns="0" bIns="0" rtlCol="0"/>
          <a:lstStyle/>
          <a:p>
            <a:endParaRPr/>
          </a:p>
        </p:txBody>
      </p:sp>
      <p:sp>
        <p:nvSpPr>
          <p:cNvPr id="12" name="object 12"/>
          <p:cNvSpPr txBox="1">
            <a:spLocks noGrp="1"/>
          </p:cNvSpPr>
          <p:nvPr>
            <p:ph type="title"/>
          </p:nvPr>
        </p:nvSpPr>
        <p:spPr>
          <a:prstGeom prst="rect">
            <a:avLst/>
          </a:prstGeom>
        </p:spPr>
        <p:txBody>
          <a:bodyPr vert="horz" wrap="square" lIns="0" tIns="120396" rIns="0" bIns="0" rtlCol="0">
            <a:spAutoFit/>
          </a:bodyPr>
          <a:lstStyle/>
          <a:p>
            <a:pPr marL="483234">
              <a:lnSpc>
                <a:spcPct val="100000"/>
              </a:lnSpc>
            </a:pPr>
            <a:r>
              <a:rPr sz="2000" spc="-5" dirty="0">
                <a:solidFill>
                  <a:srgbClr val="575757"/>
                </a:solidFill>
              </a:rPr>
              <a:t>Bước </a:t>
            </a:r>
            <a:r>
              <a:rPr sz="2000" dirty="0">
                <a:solidFill>
                  <a:srgbClr val="575757"/>
                </a:solidFill>
              </a:rPr>
              <a:t>17: Cho hoạt </a:t>
            </a:r>
            <a:r>
              <a:rPr sz="2000" spc="-5" dirty="0">
                <a:solidFill>
                  <a:srgbClr val="575757"/>
                </a:solidFill>
              </a:rPr>
              <a:t>động,vui </a:t>
            </a:r>
            <a:r>
              <a:rPr sz="2000" dirty="0">
                <a:solidFill>
                  <a:srgbClr val="575757"/>
                </a:solidFill>
              </a:rPr>
              <a:t>lòng kết </a:t>
            </a:r>
            <a:r>
              <a:rPr sz="2000" spc="-5" dirty="0">
                <a:solidFill>
                  <a:srgbClr val="575757"/>
                </a:solidFill>
              </a:rPr>
              <a:t>nối </a:t>
            </a:r>
            <a:r>
              <a:rPr sz="2000" dirty="0">
                <a:solidFill>
                  <a:srgbClr val="575757"/>
                </a:solidFill>
              </a:rPr>
              <a:t>cổng </a:t>
            </a:r>
            <a:r>
              <a:rPr sz="2000" spc="-5" dirty="0">
                <a:solidFill>
                  <a:srgbClr val="575757"/>
                </a:solidFill>
              </a:rPr>
              <a:t>như hình</a:t>
            </a:r>
            <a:r>
              <a:rPr sz="2000" spc="-10" dirty="0">
                <a:solidFill>
                  <a:srgbClr val="575757"/>
                </a:solidFill>
              </a:rPr>
              <a:t> </a:t>
            </a:r>
            <a:r>
              <a:rPr sz="2000" dirty="0">
                <a:solidFill>
                  <a:srgbClr val="575757"/>
                </a:solidFill>
              </a:rPr>
              <a:t>dưới</a:t>
            </a:r>
            <a:endParaRPr sz="2000"/>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6" name="object 16"/>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42</a:t>
            </a:fld>
            <a:endParaRPr spc="-5" dirty="0"/>
          </a:p>
        </p:txBody>
      </p:sp>
      <p:sp>
        <p:nvSpPr>
          <p:cNvPr id="13" name="object 13"/>
          <p:cNvSpPr txBox="1"/>
          <p:nvPr/>
        </p:nvSpPr>
        <p:spPr>
          <a:xfrm>
            <a:off x="2812033" y="5265165"/>
            <a:ext cx="1474470" cy="279400"/>
          </a:xfrm>
          <a:prstGeom prst="rect">
            <a:avLst/>
          </a:prstGeom>
          <a:solidFill>
            <a:srgbClr val="B0C1DB"/>
          </a:solidFill>
        </p:spPr>
        <p:txBody>
          <a:bodyPr vert="horz" wrap="square" lIns="0" tIns="0" rIns="0" bIns="0" rtlCol="0">
            <a:spAutoFit/>
          </a:bodyPr>
          <a:lstStyle/>
          <a:p>
            <a:pPr marL="103505">
              <a:lnSpc>
                <a:spcPts val="2075"/>
              </a:lnSpc>
            </a:pPr>
            <a:r>
              <a:rPr sz="1800" b="1" dirty="0">
                <a:latin typeface="Calibri"/>
                <a:cs typeface="Calibri"/>
              </a:rPr>
              <a:t>Analog</a:t>
            </a:r>
            <a:r>
              <a:rPr sz="1800" b="1" spc="-95" dirty="0">
                <a:latin typeface="Calibri"/>
                <a:cs typeface="Calibri"/>
              </a:rPr>
              <a:t> </a:t>
            </a:r>
            <a:r>
              <a:rPr sz="1800" b="1" spc="-5" dirty="0">
                <a:latin typeface="Calibri"/>
                <a:cs typeface="Calibri"/>
              </a:rPr>
              <a:t>Phone</a:t>
            </a:r>
            <a:endParaRPr sz="1800">
              <a:latin typeface="Calibri"/>
              <a:cs typeface="Calibri"/>
            </a:endParaRPr>
          </a:p>
        </p:txBody>
      </p:sp>
      <p:sp>
        <p:nvSpPr>
          <p:cNvPr id="14" name="object 14"/>
          <p:cNvSpPr txBox="1"/>
          <p:nvPr/>
        </p:nvSpPr>
        <p:spPr>
          <a:xfrm>
            <a:off x="1024432" y="5739079"/>
            <a:ext cx="754380" cy="279400"/>
          </a:xfrm>
          <a:prstGeom prst="rect">
            <a:avLst/>
          </a:prstGeom>
          <a:solidFill>
            <a:srgbClr val="B0C1DB"/>
          </a:solidFill>
        </p:spPr>
        <p:txBody>
          <a:bodyPr vert="horz" wrap="square" lIns="0" tIns="0" rIns="0" bIns="0" rtlCol="0">
            <a:spAutoFit/>
          </a:bodyPr>
          <a:lstStyle/>
          <a:p>
            <a:pPr marL="103505">
              <a:lnSpc>
                <a:spcPts val="2075"/>
              </a:lnSpc>
            </a:pPr>
            <a:r>
              <a:rPr sz="1800" b="1" spc="-5" dirty="0">
                <a:latin typeface="Calibri"/>
                <a:cs typeface="Calibri"/>
              </a:rPr>
              <a:t>Tablet</a:t>
            </a:r>
            <a:endParaRPr sz="1800">
              <a:latin typeface="Calibri"/>
              <a:cs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97179" y="5291454"/>
            <a:ext cx="8721725" cy="646430"/>
          </a:xfrm>
          <a:custGeom>
            <a:avLst/>
            <a:gdLst/>
            <a:ahLst/>
            <a:cxnLst/>
            <a:rect l="l" t="t" r="r" b="b"/>
            <a:pathLst>
              <a:path w="8721725" h="646429">
                <a:moveTo>
                  <a:pt x="0" y="646430"/>
                </a:moveTo>
                <a:lnTo>
                  <a:pt x="8721725" y="646430"/>
                </a:lnTo>
                <a:lnTo>
                  <a:pt x="8721725" y="0"/>
                </a:lnTo>
                <a:lnTo>
                  <a:pt x="0" y="0"/>
                </a:lnTo>
                <a:lnTo>
                  <a:pt x="0" y="646430"/>
                </a:lnTo>
                <a:close/>
              </a:path>
            </a:pathLst>
          </a:custGeom>
          <a:solidFill>
            <a:srgbClr val="FFFF00"/>
          </a:solidFill>
        </p:spPr>
        <p:txBody>
          <a:bodyPr wrap="square" lIns="0" tIns="0" rIns="0" bIns="0" rtlCol="0"/>
          <a:lstStyle/>
          <a:p>
            <a:endParaRPr/>
          </a:p>
        </p:txBody>
      </p:sp>
      <p:sp>
        <p:nvSpPr>
          <p:cNvPr id="3" name="object 3"/>
          <p:cNvSpPr/>
          <p:nvPr/>
        </p:nvSpPr>
        <p:spPr>
          <a:xfrm>
            <a:off x="1691639" y="2025650"/>
            <a:ext cx="5680075" cy="3220085"/>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7783" y="411480"/>
            <a:ext cx="457200" cy="339851"/>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2588" rIns="0" bIns="0" rtlCol="0">
            <a:spAutoFit/>
          </a:bodyPr>
          <a:lstStyle/>
          <a:p>
            <a:pPr marL="1434465" marR="5080">
              <a:lnSpc>
                <a:spcPts val="2380"/>
              </a:lnSpc>
            </a:pPr>
            <a:r>
              <a:rPr sz="2000" spc="-5" dirty="0">
                <a:solidFill>
                  <a:srgbClr val="575757"/>
                </a:solidFill>
              </a:rPr>
              <a:t>Bước </a:t>
            </a:r>
            <a:r>
              <a:rPr sz="2000" dirty="0">
                <a:solidFill>
                  <a:srgbClr val="575757"/>
                </a:solidFill>
              </a:rPr>
              <a:t>18: Qui </a:t>
            </a:r>
            <a:r>
              <a:rPr sz="2000" spc="-5" dirty="0">
                <a:solidFill>
                  <a:srgbClr val="575757"/>
                </a:solidFill>
              </a:rPr>
              <a:t>trình tháo </a:t>
            </a:r>
            <a:r>
              <a:rPr sz="2000" spc="5" dirty="0">
                <a:solidFill>
                  <a:srgbClr val="575757"/>
                </a:solidFill>
              </a:rPr>
              <a:t>rời </a:t>
            </a:r>
            <a:r>
              <a:rPr sz="2000" spc="-5" dirty="0">
                <a:solidFill>
                  <a:srgbClr val="575757"/>
                </a:solidFill>
              </a:rPr>
              <a:t>với </a:t>
            </a:r>
            <a:r>
              <a:rPr sz="2000" dirty="0">
                <a:solidFill>
                  <a:srgbClr val="575757"/>
                </a:solidFill>
              </a:rPr>
              <a:t>đảo ngược </a:t>
            </a:r>
            <a:r>
              <a:rPr sz="2000" spc="5" dirty="0">
                <a:solidFill>
                  <a:srgbClr val="575757"/>
                </a:solidFill>
              </a:rPr>
              <a:t>của </a:t>
            </a:r>
            <a:r>
              <a:rPr sz="2000" spc="-5" dirty="0">
                <a:solidFill>
                  <a:srgbClr val="575757"/>
                </a:solidFill>
              </a:rPr>
              <a:t>qui </a:t>
            </a:r>
            <a:r>
              <a:rPr sz="2000" dirty="0">
                <a:solidFill>
                  <a:srgbClr val="575757"/>
                </a:solidFill>
              </a:rPr>
              <a:t>trình lắp  ráp</a:t>
            </a:r>
            <a:r>
              <a:rPr sz="2000" spc="-95" dirty="0">
                <a:solidFill>
                  <a:srgbClr val="575757"/>
                </a:solidFill>
              </a:rPr>
              <a:t> </a:t>
            </a:r>
            <a:r>
              <a:rPr sz="2000" dirty="0">
                <a:solidFill>
                  <a:srgbClr val="575757"/>
                </a:solidFill>
              </a:rPr>
              <a:t>.</a:t>
            </a:r>
            <a:endParaRPr sz="2000"/>
          </a:p>
        </p:txBody>
      </p:sp>
      <p:sp>
        <p:nvSpPr>
          <p:cNvPr id="6" name="object 6"/>
          <p:cNvSpPr/>
          <p:nvPr/>
        </p:nvSpPr>
        <p:spPr>
          <a:xfrm>
            <a:off x="557783" y="1367282"/>
            <a:ext cx="381000" cy="284988"/>
          </a:xfrm>
          <a:prstGeom prst="rect">
            <a:avLst/>
          </a:prstGeom>
          <a:blipFill>
            <a:blip r:embed="rId4" cstate="print"/>
            <a:stretch>
              <a:fillRect/>
            </a:stretch>
          </a:blipFill>
        </p:spPr>
        <p:txBody>
          <a:bodyPr wrap="square" lIns="0" tIns="0" rIns="0" bIns="0" rtlCol="0"/>
          <a:lstStyle/>
          <a:p>
            <a:endParaRPr/>
          </a:p>
        </p:txBody>
      </p:sp>
      <p:sp>
        <p:nvSpPr>
          <p:cNvPr id="7" name="object 7"/>
          <p:cNvSpPr txBox="1"/>
          <p:nvPr/>
        </p:nvSpPr>
        <p:spPr>
          <a:xfrm>
            <a:off x="1738629" y="1353058"/>
            <a:ext cx="6223000" cy="607695"/>
          </a:xfrm>
          <a:prstGeom prst="rect">
            <a:avLst/>
          </a:prstGeom>
        </p:spPr>
        <p:txBody>
          <a:bodyPr vert="horz" wrap="square" lIns="0" tIns="0" rIns="0" bIns="0" rtlCol="0">
            <a:spAutoFit/>
          </a:bodyPr>
          <a:lstStyle/>
          <a:p>
            <a:pPr marL="12700" marR="5080">
              <a:lnSpc>
                <a:spcPts val="2390"/>
              </a:lnSpc>
            </a:pPr>
            <a:r>
              <a:rPr sz="2000" spc="-5" dirty="0">
                <a:solidFill>
                  <a:srgbClr val="575757"/>
                </a:solidFill>
                <a:latin typeface="Arial"/>
                <a:cs typeface="Arial"/>
              </a:rPr>
              <a:t>Bước </a:t>
            </a:r>
            <a:r>
              <a:rPr sz="2000" dirty="0">
                <a:solidFill>
                  <a:srgbClr val="575757"/>
                </a:solidFill>
                <a:latin typeface="Arial"/>
                <a:cs typeface="Arial"/>
              </a:rPr>
              <a:t>19: </a:t>
            </a:r>
            <a:r>
              <a:rPr sz="2000" spc="-5" dirty="0">
                <a:solidFill>
                  <a:srgbClr val="575757"/>
                </a:solidFill>
                <a:latin typeface="Arial"/>
                <a:cs typeface="Arial"/>
              </a:rPr>
              <a:t>Hình vẽ </a:t>
            </a:r>
            <a:r>
              <a:rPr sz="2000" dirty="0">
                <a:solidFill>
                  <a:srgbClr val="575757"/>
                </a:solidFill>
                <a:latin typeface="Arial"/>
                <a:cs typeface="Arial"/>
              </a:rPr>
              <a:t>dưới </a:t>
            </a:r>
            <a:r>
              <a:rPr sz="2000" spc="-5" dirty="0">
                <a:solidFill>
                  <a:srgbClr val="575757"/>
                </a:solidFill>
                <a:latin typeface="Arial"/>
                <a:cs typeface="Arial"/>
              </a:rPr>
              <a:t>đây </a:t>
            </a:r>
            <a:r>
              <a:rPr sz="2000" dirty="0">
                <a:solidFill>
                  <a:srgbClr val="575757"/>
                </a:solidFill>
                <a:latin typeface="Arial"/>
                <a:cs typeface="Arial"/>
              </a:rPr>
              <a:t>nêu bật </a:t>
            </a:r>
            <a:r>
              <a:rPr sz="2000" spc="-5" dirty="0">
                <a:solidFill>
                  <a:srgbClr val="575757"/>
                </a:solidFill>
                <a:latin typeface="Arial"/>
                <a:cs typeface="Arial"/>
              </a:rPr>
              <a:t>vị </a:t>
            </a:r>
            <a:r>
              <a:rPr sz="2000" dirty="0">
                <a:solidFill>
                  <a:srgbClr val="575757"/>
                </a:solidFill>
                <a:latin typeface="Arial"/>
                <a:cs typeface="Arial"/>
              </a:rPr>
              <a:t>trí của </a:t>
            </a:r>
            <a:r>
              <a:rPr sz="2000" spc="-5" dirty="0">
                <a:solidFill>
                  <a:srgbClr val="575757"/>
                </a:solidFill>
                <a:latin typeface="Arial"/>
                <a:cs typeface="Arial"/>
              </a:rPr>
              <a:t>tất </a:t>
            </a:r>
            <a:r>
              <a:rPr sz="2000" dirty="0">
                <a:solidFill>
                  <a:srgbClr val="575757"/>
                </a:solidFill>
                <a:latin typeface="Arial"/>
                <a:cs typeface="Arial"/>
              </a:rPr>
              <a:t>cả các  bộ phận </a:t>
            </a:r>
            <a:r>
              <a:rPr sz="2000" spc="-5" dirty="0">
                <a:solidFill>
                  <a:srgbClr val="575757"/>
                </a:solidFill>
                <a:latin typeface="Arial"/>
                <a:cs typeface="Arial"/>
              </a:rPr>
              <a:t>nhỏ </a:t>
            </a:r>
            <a:r>
              <a:rPr sz="2000" dirty="0">
                <a:solidFill>
                  <a:srgbClr val="575757"/>
                </a:solidFill>
                <a:latin typeface="Arial"/>
                <a:cs typeface="Arial"/>
              </a:rPr>
              <a:t>bên </a:t>
            </a:r>
            <a:r>
              <a:rPr sz="2000" spc="-5" dirty="0">
                <a:solidFill>
                  <a:srgbClr val="575757"/>
                </a:solidFill>
                <a:latin typeface="Arial"/>
                <a:cs typeface="Arial"/>
              </a:rPr>
              <a:t>trong </a:t>
            </a:r>
            <a:r>
              <a:rPr sz="2000" dirty="0">
                <a:solidFill>
                  <a:srgbClr val="575757"/>
                </a:solidFill>
                <a:latin typeface="Arial"/>
                <a:cs typeface="Arial"/>
              </a:rPr>
              <a:t>2 </a:t>
            </a:r>
            <a:r>
              <a:rPr sz="2000" spc="-5" dirty="0">
                <a:solidFill>
                  <a:srgbClr val="575757"/>
                </a:solidFill>
                <a:latin typeface="Arial"/>
                <a:cs typeface="Arial"/>
              </a:rPr>
              <a:t>ba</a:t>
            </a:r>
            <a:r>
              <a:rPr sz="2000" spc="-55" dirty="0">
                <a:solidFill>
                  <a:srgbClr val="575757"/>
                </a:solidFill>
                <a:latin typeface="Arial"/>
                <a:cs typeface="Arial"/>
              </a:rPr>
              <a:t> </a:t>
            </a:r>
            <a:r>
              <a:rPr sz="2000" spc="-5" dirty="0">
                <a:solidFill>
                  <a:srgbClr val="575757"/>
                </a:solidFill>
                <a:latin typeface="Arial"/>
                <a:cs typeface="Arial"/>
              </a:rPr>
              <a:t>lô.</a:t>
            </a:r>
            <a:endParaRPr sz="2000">
              <a:latin typeface="Arial"/>
              <a:cs typeface="Arial"/>
            </a:endParaRPr>
          </a:p>
        </p:txBody>
      </p:sp>
      <p:sp>
        <p:nvSpPr>
          <p:cNvPr id="9" name="object 9"/>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43</a:t>
            </a:fld>
            <a:endParaRPr spc="-5" dirty="0"/>
          </a:p>
        </p:txBody>
      </p:sp>
      <p:sp>
        <p:nvSpPr>
          <p:cNvPr id="8" name="object 8"/>
          <p:cNvSpPr txBox="1"/>
          <p:nvPr/>
        </p:nvSpPr>
        <p:spPr>
          <a:xfrm>
            <a:off x="375920" y="5324602"/>
            <a:ext cx="6976745" cy="285115"/>
          </a:xfrm>
          <a:prstGeom prst="rect">
            <a:avLst/>
          </a:prstGeom>
        </p:spPr>
        <p:txBody>
          <a:bodyPr vert="horz" wrap="square" lIns="0" tIns="0" rIns="0" bIns="0" rtlCol="0">
            <a:spAutoFit/>
          </a:bodyPr>
          <a:lstStyle/>
          <a:p>
            <a:pPr marL="12700">
              <a:lnSpc>
                <a:spcPct val="100000"/>
              </a:lnSpc>
            </a:pPr>
            <a:r>
              <a:rPr sz="1800" b="1" spc="-5" dirty="0">
                <a:solidFill>
                  <a:srgbClr val="575757"/>
                </a:solidFill>
                <a:latin typeface="Arial"/>
                <a:cs typeface="Arial"/>
              </a:rPr>
              <a:t>Ba </a:t>
            </a:r>
            <a:r>
              <a:rPr sz="1800" b="1" dirty="0">
                <a:solidFill>
                  <a:srgbClr val="575757"/>
                </a:solidFill>
                <a:latin typeface="Arial"/>
                <a:cs typeface="Arial"/>
              </a:rPr>
              <a:t>lô </a:t>
            </a:r>
            <a:r>
              <a:rPr sz="1800" b="1" spc="-5" dirty="0">
                <a:solidFill>
                  <a:srgbClr val="575757"/>
                </a:solidFill>
                <a:latin typeface="Arial"/>
                <a:cs typeface="Arial"/>
              </a:rPr>
              <a:t>1 </a:t>
            </a:r>
            <a:r>
              <a:rPr sz="1800" b="1" dirty="0">
                <a:solidFill>
                  <a:srgbClr val="575757"/>
                </a:solidFill>
                <a:latin typeface="Arial"/>
                <a:cs typeface="Arial"/>
              </a:rPr>
              <a:t>bao </a:t>
            </a:r>
            <a:r>
              <a:rPr sz="1800" b="1" spc="-5" dirty="0">
                <a:solidFill>
                  <a:srgbClr val="575757"/>
                </a:solidFill>
                <a:latin typeface="Arial"/>
                <a:cs typeface="Arial"/>
              </a:rPr>
              <a:t>gồm khối trên, </a:t>
            </a:r>
            <a:r>
              <a:rPr sz="1800" b="1" dirty="0">
                <a:solidFill>
                  <a:srgbClr val="575757"/>
                </a:solidFill>
                <a:latin typeface="Arial"/>
                <a:cs typeface="Arial"/>
              </a:rPr>
              <a:t>Pin, </a:t>
            </a:r>
            <a:r>
              <a:rPr sz="1800" b="1" spc="-20" dirty="0">
                <a:solidFill>
                  <a:srgbClr val="575757"/>
                </a:solidFill>
                <a:latin typeface="Arial"/>
                <a:cs typeface="Arial"/>
              </a:rPr>
              <a:t>và </a:t>
            </a:r>
            <a:r>
              <a:rPr sz="1800" b="1" spc="-5" dirty="0">
                <a:solidFill>
                  <a:srgbClr val="575757"/>
                </a:solidFill>
                <a:latin typeface="Arial"/>
                <a:cs typeface="Arial"/>
              </a:rPr>
              <a:t>khoảng </a:t>
            </a:r>
            <a:r>
              <a:rPr sz="1800" b="1" dirty="0">
                <a:solidFill>
                  <a:srgbClr val="575757"/>
                </a:solidFill>
                <a:latin typeface="Arial"/>
                <a:cs typeface="Arial"/>
              </a:rPr>
              <a:t>không </a:t>
            </a:r>
            <a:r>
              <a:rPr sz="1800" b="1" spc="-5" dirty="0">
                <a:solidFill>
                  <a:srgbClr val="575757"/>
                </a:solidFill>
                <a:latin typeface="Arial"/>
                <a:cs typeface="Arial"/>
              </a:rPr>
              <a:t>cất giữ</a:t>
            </a:r>
            <a:r>
              <a:rPr sz="1800" b="1" spc="70" dirty="0">
                <a:solidFill>
                  <a:srgbClr val="575757"/>
                </a:solidFill>
                <a:latin typeface="Arial"/>
                <a:cs typeface="Arial"/>
              </a:rPr>
              <a:t> </a:t>
            </a:r>
            <a:r>
              <a:rPr sz="1800" b="1" dirty="0">
                <a:solidFill>
                  <a:srgbClr val="575757"/>
                </a:solidFill>
                <a:latin typeface="Arial"/>
                <a:cs typeface="Arial"/>
              </a:rPr>
              <a:t>Tripod.</a:t>
            </a:r>
            <a:endParaRPr sz="1800">
              <a:latin typeface="Arial"/>
              <a:cs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332230" y="263525"/>
            <a:ext cx="6878955" cy="487997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67359" y="5274309"/>
            <a:ext cx="8067040" cy="646430"/>
          </a:xfrm>
          <a:prstGeom prst="rect">
            <a:avLst/>
          </a:prstGeom>
          <a:solidFill>
            <a:srgbClr val="FFFF00"/>
          </a:solidFill>
        </p:spPr>
        <p:txBody>
          <a:bodyPr vert="horz" wrap="square" lIns="0" tIns="34925" rIns="0" bIns="0" rtlCol="0">
            <a:spAutoFit/>
          </a:bodyPr>
          <a:lstStyle/>
          <a:p>
            <a:pPr marL="91440" marR="640715">
              <a:lnSpc>
                <a:spcPct val="100499"/>
              </a:lnSpc>
              <a:spcBef>
                <a:spcPts val="275"/>
              </a:spcBef>
            </a:pPr>
            <a:r>
              <a:rPr sz="1800" b="1" spc="-5" dirty="0">
                <a:solidFill>
                  <a:srgbClr val="575757"/>
                </a:solidFill>
                <a:latin typeface="Arial"/>
                <a:cs typeface="Arial"/>
              </a:rPr>
              <a:t>Ba </a:t>
            </a:r>
            <a:r>
              <a:rPr sz="1800" b="1" dirty="0">
                <a:solidFill>
                  <a:srgbClr val="575757"/>
                </a:solidFill>
                <a:latin typeface="Arial"/>
                <a:cs typeface="Arial"/>
              </a:rPr>
              <a:t>lô </a:t>
            </a:r>
            <a:r>
              <a:rPr sz="1800" b="1" spc="-5" dirty="0">
                <a:solidFill>
                  <a:srgbClr val="575757"/>
                </a:solidFill>
                <a:latin typeface="Arial"/>
                <a:cs typeface="Arial"/>
              </a:rPr>
              <a:t>2 </a:t>
            </a:r>
            <a:r>
              <a:rPr sz="1800" b="1" dirty="0">
                <a:solidFill>
                  <a:srgbClr val="575757"/>
                </a:solidFill>
                <a:latin typeface="Arial"/>
                <a:cs typeface="Arial"/>
              </a:rPr>
              <a:t>Lớp </a:t>
            </a:r>
            <a:r>
              <a:rPr sz="1800" b="1" spc="-10" dirty="0">
                <a:solidFill>
                  <a:srgbClr val="575757"/>
                </a:solidFill>
                <a:latin typeface="Arial"/>
                <a:cs typeface="Arial"/>
              </a:rPr>
              <a:t>trên </a:t>
            </a:r>
            <a:r>
              <a:rPr sz="1800" b="1" dirty="0">
                <a:solidFill>
                  <a:srgbClr val="575757"/>
                </a:solidFill>
                <a:latin typeface="Arial"/>
                <a:cs typeface="Arial"/>
              </a:rPr>
              <a:t>bao gồm </a:t>
            </a:r>
            <a:r>
              <a:rPr sz="1800" b="1" spc="-5" dirty="0">
                <a:solidFill>
                  <a:srgbClr val="575757"/>
                </a:solidFill>
                <a:latin typeface="Arial"/>
                <a:cs typeface="Arial"/>
              </a:rPr>
              <a:t>máy </a:t>
            </a:r>
            <a:r>
              <a:rPr sz="1800" b="1" dirty="0">
                <a:solidFill>
                  <a:srgbClr val="575757"/>
                </a:solidFill>
                <a:latin typeface="Arial"/>
                <a:cs typeface="Arial"/>
              </a:rPr>
              <a:t>phát điện </a:t>
            </a:r>
            <a:r>
              <a:rPr sz="1800" b="1" spc="-5" dirty="0">
                <a:solidFill>
                  <a:srgbClr val="575757"/>
                </a:solidFill>
                <a:latin typeface="Arial"/>
                <a:cs typeface="Arial"/>
              </a:rPr>
              <a:t>quay tay, </a:t>
            </a:r>
            <a:r>
              <a:rPr sz="1800" b="1" spc="-10" dirty="0">
                <a:solidFill>
                  <a:srgbClr val="575757"/>
                </a:solidFill>
                <a:latin typeface="Arial"/>
                <a:cs typeface="Arial"/>
              </a:rPr>
              <a:t>AC/DC </a:t>
            </a:r>
            <a:r>
              <a:rPr sz="1800" b="1" dirty="0">
                <a:solidFill>
                  <a:srgbClr val="575757"/>
                </a:solidFill>
                <a:latin typeface="Arial"/>
                <a:cs typeface="Arial"/>
              </a:rPr>
              <a:t>PSU, </a:t>
            </a:r>
            <a:r>
              <a:rPr sz="1800" b="1" spc="-5" dirty="0">
                <a:solidFill>
                  <a:srgbClr val="575757"/>
                </a:solidFill>
                <a:latin typeface="Arial"/>
                <a:cs typeface="Arial"/>
              </a:rPr>
              <a:t>máy  </a:t>
            </a:r>
            <a:r>
              <a:rPr sz="1800" b="1" dirty="0">
                <a:solidFill>
                  <a:srgbClr val="575757"/>
                </a:solidFill>
                <a:latin typeface="Arial"/>
                <a:cs typeface="Arial"/>
              </a:rPr>
              <a:t>tính </a:t>
            </a:r>
            <a:r>
              <a:rPr sz="1800" b="1" spc="-5" dirty="0">
                <a:solidFill>
                  <a:srgbClr val="575757"/>
                </a:solidFill>
                <a:latin typeface="Arial"/>
                <a:cs typeface="Arial"/>
              </a:rPr>
              <a:t>bảng </a:t>
            </a:r>
            <a:r>
              <a:rPr sz="1800" b="1" spc="-25" dirty="0">
                <a:solidFill>
                  <a:srgbClr val="575757"/>
                </a:solidFill>
                <a:latin typeface="Arial"/>
                <a:cs typeface="Arial"/>
              </a:rPr>
              <a:t>và </a:t>
            </a:r>
            <a:r>
              <a:rPr sz="1800" b="1" dirty="0">
                <a:solidFill>
                  <a:srgbClr val="575757"/>
                </a:solidFill>
                <a:latin typeface="Arial"/>
                <a:cs typeface="Arial"/>
              </a:rPr>
              <a:t>ngăn </a:t>
            </a:r>
            <a:r>
              <a:rPr sz="1800" b="1" spc="5" dirty="0">
                <a:solidFill>
                  <a:srgbClr val="575757"/>
                </a:solidFill>
                <a:latin typeface="Arial"/>
                <a:cs typeface="Arial"/>
              </a:rPr>
              <a:t>bộ </a:t>
            </a:r>
            <a:r>
              <a:rPr sz="1800" b="1" spc="-5" dirty="0">
                <a:solidFill>
                  <a:srgbClr val="575757"/>
                </a:solidFill>
                <a:latin typeface="Arial"/>
                <a:cs typeface="Arial"/>
              </a:rPr>
              <a:t>sạc </a:t>
            </a:r>
            <a:r>
              <a:rPr sz="1800" b="1" dirty="0">
                <a:solidFill>
                  <a:srgbClr val="575757"/>
                </a:solidFill>
                <a:latin typeface="Arial"/>
                <a:cs typeface="Arial"/>
              </a:rPr>
              <a:t>pin dòng </a:t>
            </a:r>
            <a:r>
              <a:rPr sz="1800" b="1" spc="-5" dirty="0">
                <a:solidFill>
                  <a:srgbClr val="575757"/>
                </a:solidFill>
                <a:latin typeface="Arial"/>
                <a:cs typeface="Arial"/>
              </a:rPr>
              <a:t>cao</a:t>
            </a:r>
            <a:endParaRPr sz="1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44</a:t>
            </a:fld>
            <a:endParaRPr spc="-5"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9160" y="548640"/>
            <a:ext cx="7293609" cy="439229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475486" y="5319979"/>
            <a:ext cx="5772785" cy="271780"/>
          </a:xfrm>
          <a:prstGeom prst="rect">
            <a:avLst/>
          </a:prstGeom>
          <a:solidFill>
            <a:srgbClr val="FFFF00"/>
          </a:solidFill>
        </p:spPr>
        <p:txBody>
          <a:bodyPr vert="horz" wrap="square" lIns="0" tIns="0" rIns="0" bIns="0" rtlCol="0">
            <a:spAutoFit/>
          </a:bodyPr>
          <a:lstStyle/>
          <a:p>
            <a:pPr marL="63500">
              <a:lnSpc>
                <a:spcPts val="2090"/>
              </a:lnSpc>
            </a:pPr>
            <a:r>
              <a:rPr sz="1800" b="1" spc="-5" dirty="0">
                <a:solidFill>
                  <a:srgbClr val="575757"/>
                </a:solidFill>
                <a:latin typeface="Arial"/>
                <a:cs typeface="Arial"/>
              </a:rPr>
              <a:t>Ba </a:t>
            </a:r>
            <a:r>
              <a:rPr sz="1800" b="1" dirty="0">
                <a:solidFill>
                  <a:srgbClr val="575757"/>
                </a:solidFill>
                <a:latin typeface="Arial"/>
                <a:cs typeface="Arial"/>
              </a:rPr>
              <a:t>lô </a:t>
            </a:r>
            <a:r>
              <a:rPr sz="1800" b="1" spc="-5" dirty="0">
                <a:solidFill>
                  <a:srgbClr val="575757"/>
                </a:solidFill>
                <a:latin typeface="Arial"/>
                <a:cs typeface="Arial"/>
              </a:rPr>
              <a:t>2 Lớp giữa </a:t>
            </a:r>
            <a:r>
              <a:rPr sz="1800" b="1" dirty="0">
                <a:solidFill>
                  <a:srgbClr val="575757"/>
                </a:solidFill>
                <a:latin typeface="Arial"/>
                <a:cs typeface="Arial"/>
              </a:rPr>
              <a:t>gồm </a:t>
            </a:r>
            <a:r>
              <a:rPr sz="1800" b="1" spc="-5" dirty="0">
                <a:solidFill>
                  <a:srgbClr val="575757"/>
                </a:solidFill>
                <a:latin typeface="Arial"/>
                <a:cs typeface="Arial"/>
              </a:rPr>
              <a:t>khối trên</a:t>
            </a:r>
            <a:r>
              <a:rPr sz="1800" b="1" spc="-10" dirty="0">
                <a:solidFill>
                  <a:srgbClr val="575757"/>
                </a:solidFill>
                <a:latin typeface="Arial"/>
                <a:cs typeface="Arial"/>
              </a:rPr>
              <a:t> </a:t>
            </a:r>
            <a:r>
              <a:rPr sz="1800" b="1" spc="-5" dirty="0">
                <a:solidFill>
                  <a:srgbClr val="575757"/>
                </a:solidFill>
                <a:latin typeface="Arial"/>
                <a:cs typeface="Arial"/>
              </a:rPr>
              <a:t>Manpack</a:t>
            </a:r>
            <a:endParaRPr sz="1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45</a:t>
            </a:fld>
            <a:endParaRPr spc="-5"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99160" y="405129"/>
            <a:ext cx="7270115" cy="477012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1475486" y="5319979"/>
            <a:ext cx="5136515" cy="271780"/>
          </a:xfrm>
          <a:prstGeom prst="rect">
            <a:avLst/>
          </a:prstGeom>
          <a:solidFill>
            <a:srgbClr val="FFFF00"/>
          </a:solidFill>
        </p:spPr>
        <p:txBody>
          <a:bodyPr vert="horz" wrap="square" lIns="0" tIns="0" rIns="0" bIns="0" rtlCol="0">
            <a:spAutoFit/>
          </a:bodyPr>
          <a:lstStyle/>
          <a:p>
            <a:pPr marL="92710">
              <a:lnSpc>
                <a:spcPts val="2090"/>
              </a:lnSpc>
            </a:pPr>
            <a:r>
              <a:rPr sz="1800" b="1" spc="-5" dirty="0">
                <a:solidFill>
                  <a:srgbClr val="575757"/>
                </a:solidFill>
                <a:latin typeface="Arial"/>
                <a:cs typeface="Arial"/>
              </a:rPr>
              <a:t>Ba </a:t>
            </a:r>
            <a:r>
              <a:rPr sz="1800" b="1" dirty="0">
                <a:solidFill>
                  <a:srgbClr val="575757"/>
                </a:solidFill>
                <a:latin typeface="Arial"/>
                <a:cs typeface="Arial"/>
              </a:rPr>
              <a:t>lô </a:t>
            </a:r>
            <a:r>
              <a:rPr sz="1800" b="1" spc="-5" dirty="0">
                <a:solidFill>
                  <a:srgbClr val="575757"/>
                </a:solidFill>
                <a:latin typeface="Arial"/>
                <a:cs typeface="Arial"/>
              </a:rPr>
              <a:t>2 Lớp dưới bao gồm các </a:t>
            </a:r>
            <a:r>
              <a:rPr sz="1800" b="1" dirty="0">
                <a:solidFill>
                  <a:srgbClr val="575757"/>
                </a:solidFill>
                <a:latin typeface="Arial"/>
                <a:cs typeface="Arial"/>
              </a:rPr>
              <a:t>tấm </a:t>
            </a:r>
            <a:r>
              <a:rPr sz="1800" b="1" spc="-10" dirty="0">
                <a:solidFill>
                  <a:srgbClr val="575757"/>
                </a:solidFill>
                <a:latin typeface="Arial"/>
                <a:cs typeface="Arial"/>
              </a:rPr>
              <a:t>an</a:t>
            </a:r>
            <a:r>
              <a:rPr sz="1800" b="1" spc="-15" dirty="0">
                <a:solidFill>
                  <a:srgbClr val="575757"/>
                </a:solidFill>
                <a:latin typeface="Arial"/>
                <a:cs typeface="Arial"/>
              </a:rPr>
              <a:t> </a:t>
            </a:r>
            <a:r>
              <a:rPr sz="1800" b="1" dirty="0">
                <a:solidFill>
                  <a:srgbClr val="575757"/>
                </a:solidFill>
                <a:latin typeface="Arial"/>
                <a:cs typeface="Arial"/>
              </a:rPr>
              <a:t>ten</a:t>
            </a:r>
            <a:endParaRPr sz="1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46</a:t>
            </a:fld>
            <a:endParaRPr spc="-5"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1639" y="2294889"/>
            <a:ext cx="5581015" cy="365442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46608" y="326644"/>
            <a:ext cx="8142605" cy="815975"/>
          </a:xfrm>
          <a:prstGeom prst="rect">
            <a:avLst/>
          </a:prstGeom>
        </p:spPr>
        <p:txBody>
          <a:bodyPr vert="horz" wrap="square" lIns="0" tIns="0" rIns="0" bIns="0" rtlCol="0">
            <a:spAutoFit/>
          </a:bodyPr>
          <a:lstStyle/>
          <a:p>
            <a:pPr marL="12700" marR="5080">
              <a:lnSpc>
                <a:spcPts val="3220"/>
              </a:lnSpc>
              <a:tabLst>
                <a:tab pos="2207260" algn="l"/>
              </a:tabLst>
            </a:pPr>
            <a:r>
              <a:rPr sz="2800" u="heavy" spc="-705" dirty="0">
                <a:solidFill>
                  <a:srgbClr val="C0504D"/>
                </a:solidFill>
                <a:latin typeface="Times New Roman"/>
                <a:cs typeface="Times New Roman"/>
              </a:rPr>
              <a:t> </a:t>
            </a:r>
            <a:r>
              <a:rPr sz="2800" b="1" u="heavy" spc="-5" dirty="0">
                <a:solidFill>
                  <a:srgbClr val="C0504D"/>
                </a:solidFill>
                <a:latin typeface="Arial"/>
                <a:cs typeface="Arial"/>
              </a:rPr>
              <a:t>Chương</a:t>
            </a:r>
            <a:r>
              <a:rPr sz="2800" b="1" u="heavy" spc="-65" dirty="0">
                <a:solidFill>
                  <a:srgbClr val="C0504D"/>
                </a:solidFill>
                <a:latin typeface="Arial"/>
                <a:cs typeface="Arial"/>
              </a:rPr>
              <a:t> </a:t>
            </a:r>
            <a:r>
              <a:rPr sz="2800" b="1" u="heavy" spc="-5" dirty="0">
                <a:solidFill>
                  <a:srgbClr val="C0504D"/>
                </a:solidFill>
                <a:latin typeface="Arial"/>
                <a:cs typeface="Arial"/>
              </a:rPr>
              <a:t>7</a:t>
            </a:r>
            <a:r>
              <a:rPr sz="2800" b="1" u="heavy" spc="-20" dirty="0">
                <a:solidFill>
                  <a:srgbClr val="C0504D"/>
                </a:solidFill>
                <a:latin typeface="Arial"/>
                <a:cs typeface="Arial"/>
              </a:rPr>
              <a:t> </a:t>
            </a:r>
            <a:r>
              <a:rPr sz="2800" b="1" u="heavy" spc="-5" dirty="0">
                <a:solidFill>
                  <a:srgbClr val="C0504D"/>
                </a:solidFill>
                <a:latin typeface="Arial"/>
                <a:cs typeface="Arial"/>
              </a:rPr>
              <a:t>–	Giới thiệu quy </a:t>
            </a:r>
            <a:r>
              <a:rPr sz="2800" b="1" u="heavy" dirty="0">
                <a:solidFill>
                  <a:srgbClr val="C0504D"/>
                </a:solidFill>
                <a:latin typeface="Arial"/>
                <a:cs typeface="Arial"/>
              </a:rPr>
              <a:t>trình hoạt</a:t>
            </a:r>
            <a:r>
              <a:rPr sz="2800" b="1" u="heavy" spc="-60" dirty="0">
                <a:solidFill>
                  <a:srgbClr val="C0504D"/>
                </a:solidFill>
                <a:latin typeface="Arial"/>
                <a:cs typeface="Arial"/>
              </a:rPr>
              <a:t> </a:t>
            </a:r>
            <a:r>
              <a:rPr sz="2800" b="1" u="heavy" spc="-5" dirty="0">
                <a:solidFill>
                  <a:srgbClr val="C0504D"/>
                </a:solidFill>
                <a:latin typeface="Arial"/>
                <a:cs typeface="Arial"/>
              </a:rPr>
              <a:t>động</a:t>
            </a:r>
            <a:r>
              <a:rPr sz="2800" b="1" u="heavy" dirty="0">
                <a:solidFill>
                  <a:srgbClr val="C0504D"/>
                </a:solidFill>
                <a:latin typeface="Arial"/>
                <a:cs typeface="Arial"/>
              </a:rPr>
              <a:t> </a:t>
            </a:r>
            <a:r>
              <a:rPr sz="2800" b="1" u="heavy" spc="-5" dirty="0">
                <a:solidFill>
                  <a:srgbClr val="C0504D"/>
                </a:solidFill>
                <a:latin typeface="Arial"/>
                <a:cs typeface="Arial"/>
              </a:rPr>
              <a:t>của </a:t>
            </a:r>
            <a:r>
              <a:rPr sz="2800" b="1" u="heavy" spc="5" dirty="0">
                <a:solidFill>
                  <a:srgbClr val="C0504D"/>
                </a:solidFill>
                <a:latin typeface="Arial"/>
                <a:cs typeface="Arial"/>
              </a:rPr>
              <a:t> </a:t>
            </a:r>
            <a:r>
              <a:rPr sz="2800" b="1" spc="5" dirty="0">
                <a:solidFill>
                  <a:srgbClr val="C0504D"/>
                </a:solidFill>
                <a:latin typeface="Arial"/>
                <a:cs typeface="Arial"/>
              </a:rPr>
              <a:t> </a:t>
            </a:r>
            <a:r>
              <a:rPr sz="2800" b="1" u="heavy" spc="-5" dirty="0">
                <a:solidFill>
                  <a:srgbClr val="C0504D"/>
                </a:solidFill>
                <a:latin typeface="Arial"/>
                <a:cs typeface="Arial"/>
              </a:rPr>
              <a:t>hệ thống</a:t>
            </a:r>
            <a:r>
              <a:rPr sz="2800" b="1" u="heavy" spc="-50" dirty="0">
                <a:solidFill>
                  <a:srgbClr val="C0504D"/>
                </a:solidFill>
                <a:latin typeface="Arial"/>
                <a:cs typeface="Arial"/>
              </a:rPr>
              <a:t> </a:t>
            </a:r>
            <a:r>
              <a:rPr sz="2800" b="1" u="heavy" spc="-5" dirty="0">
                <a:solidFill>
                  <a:srgbClr val="C0504D"/>
                </a:solidFill>
                <a:latin typeface="Arial"/>
                <a:cs typeface="Arial"/>
              </a:rPr>
              <a:t>Manpack</a:t>
            </a:r>
            <a:endParaRPr sz="28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47</a:t>
            </a:fld>
            <a:endParaRPr spc="-5" dirty="0"/>
          </a:p>
        </p:txBody>
      </p:sp>
      <p:sp>
        <p:nvSpPr>
          <p:cNvPr id="4" name="object 4"/>
          <p:cNvSpPr txBox="1"/>
          <p:nvPr/>
        </p:nvSpPr>
        <p:spPr>
          <a:xfrm>
            <a:off x="546608" y="1510294"/>
            <a:ext cx="7578725" cy="748030"/>
          </a:xfrm>
          <a:prstGeom prst="rect">
            <a:avLst/>
          </a:prstGeom>
        </p:spPr>
        <p:txBody>
          <a:bodyPr vert="horz" wrap="square" lIns="0" tIns="0" rIns="0" bIns="0" rtlCol="0">
            <a:spAutoFit/>
          </a:bodyPr>
          <a:lstStyle/>
          <a:p>
            <a:pPr marL="12700" marR="5080">
              <a:lnSpc>
                <a:spcPct val="100899"/>
              </a:lnSpc>
            </a:pPr>
            <a:r>
              <a:rPr sz="2400" spc="-5" dirty="0">
                <a:solidFill>
                  <a:srgbClr val="575757"/>
                </a:solidFill>
                <a:latin typeface="Arial"/>
                <a:cs typeface="Arial"/>
              </a:rPr>
              <a:t>Chương này minh họa cho việc triển khai Manpack điển  </a:t>
            </a:r>
            <a:r>
              <a:rPr sz="3600" spc="-7" baseline="1157" dirty="0">
                <a:solidFill>
                  <a:srgbClr val="575757"/>
                </a:solidFill>
                <a:latin typeface="Arial"/>
                <a:cs typeface="Arial"/>
              </a:rPr>
              <a:t>hình và </a:t>
            </a:r>
            <a:r>
              <a:rPr sz="3600" baseline="1157" dirty="0">
                <a:solidFill>
                  <a:srgbClr val="575757"/>
                </a:solidFill>
                <a:latin typeface="Arial"/>
                <a:cs typeface="Arial"/>
              </a:rPr>
              <a:t>trình tự </a:t>
            </a:r>
            <a:r>
              <a:rPr sz="3600" spc="-7" baseline="1157" dirty="0">
                <a:solidFill>
                  <a:srgbClr val="575757"/>
                </a:solidFill>
                <a:latin typeface="Arial"/>
                <a:cs typeface="Arial"/>
              </a:rPr>
              <a:t>hoạt </a:t>
            </a:r>
            <a:r>
              <a:rPr sz="3600" spc="-15" baseline="1157" dirty="0">
                <a:solidFill>
                  <a:srgbClr val="575757"/>
                </a:solidFill>
                <a:latin typeface="Arial"/>
                <a:cs typeface="Arial"/>
              </a:rPr>
              <a:t>động </a:t>
            </a:r>
            <a:r>
              <a:rPr sz="3600" spc="-7" baseline="1157" dirty="0">
                <a:solidFill>
                  <a:srgbClr val="575757"/>
                </a:solidFill>
                <a:latin typeface="Arial"/>
                <a:cs typeface="Arial"/>
              </a:rPr>
              <a:t>cho</a:t>
            </a:r>
            <a:r>
              <a:rPr sz="3600" spc="44" baseline="1157" dirty="0">
                <a:solidFill>
                  <a:srgbClr val="575757"/>
                </a:solidFill>
                <a:latin typeface="Arial"/>
                <a:cs typeface="Arial"/>
              </a:rPr>
              <a:t> </a:t>
            </a:r>
            <a:r>
              <a:rPr sz="2400" spc="-5" dirty="0">
                <a:solidFill>
                  <a:srgbClr val="575757"/>
                </a:solidFill>
                <a:latin typeface="Arial"/>
                <a:cs typeface="Arial"/>
              </a:rPr>
              <a:t>Manpack</a:t>
            </a:r>
            <a:r>
              <a:rPr sz="3600" b="1" spc="-7" baseline="1157" dirty="0">
                <a:solidFill>
                  <a:srgbClr val="575757"/>
                </a:solidFill>
                <a:latin typeface="Arial"/>
                <a:cs typeface="Arial"/>
              </a:rPr>
              <a:t>.</a:t>
            </a:r>
            <a:endParaRPr sz="3600" baseline="1157">
              <a:latin typeface="Arial"/>
              <a:cs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34644" y="586282"/>
            <a:ext cx="6256020" cy="4875530"/>
          </a:xfrm>
          <a:prstGeom prst="rect">
            <a:avLst/>
          </a:prstGeom>
        </p:spPr>
        <p:txBody>
          <a:bodyPr vert="horz" wrap="square" lIns="0" tIns="0" rIns="0" bIns="0" rtlCol="0">
            <a:spAutoFit/>
          </a:bodyPr>
          <a:lstStyle/>
          <a:p>
            <a:pPr marL="12700" marR="5080">
              <a:lnSpc>
                <a:spcPct val="99400"/>
              </a:lnSpc>
              <a:tabLst>
                <a:tab pos="3769360" algn="l"/>
              </a:tabLst>
            </a:pPr>
            <a:r>
              <a:rPr sz="2000" dirty="0">
                <a:latin typeface="Arial"/>
                <a:cs typeface="Arial"/>
              </a:rPr>
              <a:t>Thiết bị đầu </a:t>
            </a:r>
            <a:r>
              <a:rPr sz="2000" spc="-5" dirty="0">
                <a:latin typeface="Arial"/>
                <a:cs typeface="Arial"/>
              </a:rPr>
              <a:t>cuối Manpack </a:t>
            </a:r>
            <a:r>
              <a:rPr sz="2000" dirty="0">
                <a:latin typeface="Arial"/>
                <a:cs typeface="Arial"/>
              </a:rPr>
              <a:t>Agilis phải </a:t>
            </a:r>
            <a:r>
              <a:rPr sz="2000" spc="-5" dirty="0">
                <a:latin typeface="Arial"/>
                <a:cs typeface="Arial"/>
              </a:rPr>
              <a:t>được </a:t>
            </a:r>
            <a:r>
              <a:rPr sz="2000" dirty="0">
                <a:latin typeface="Arial"/>
                <a:cs typeface="Arial"/>
              </a:rPr>
              <a:t>cấu </a:t>
            </a:r>
            <a:r>
              <a:rPr sz="2000" spc="-5" dirty="0">
                <a:latin typeface="Arial"/>
                <a:cs typeface="Arial"/>
              </a:rPr>
              <a:t>hình  </a:t>
            </a:r>
            <a:r>
              <a:rPr sz="2000" dirty="0">
                <a:latin typeface="Arial"/>
                <a:cs typeface="Arial"/>
              </a:rPr>
              <a:t>trước khi </a:t>
            </a:r>
            <a:r>
              <a:rPr sz="2000" spc="-5" dirty="0">
                <a:latin typeface="Arial"/>
                <a:cs typeface="Arial"/>
              </a:rPr>
              <a:t>triển </a:t>
            </a:r>
            <a:r>
              <a:rPr sz="2000" dirty="0">
                <a:latin typeface="Arial"/>
                <a:cs typeface="Arial"/>
              </a:rPr>
              <a:t>khai</a:t>
            </a:r>
            <a:r>
              <a:rPr sz="2000" spc="30" dirty="0">
                <a:latin typeface="Arial"/>
                <a:cs typeface="Arial"/>
              </a:rPr>
              <a:t> </a:t>
            </a:r>
            <a:r>
              <a:rPr sz="2000" spc="-5" dirty="0">
                <a:latin typeface="Arial"/>
                <a:cs typeface="Arial"/>
              </a:rPr>
              <a:t>trạm</a:t>
            </a:r>
            <a:r>
              <a:rPr sz="2000" dirty="0">
                <a:latin typeface="Arial"/>
                <a:cs typeface="Arial"/>
              </a:rPr>
              <a:t> </a:t>
            </a:r>
            <a:r>
              <a:rPr sz="2000" spc="-5" dirty="0">
                <a:latin typeface="Arial"/>
                <a:cs typeface="Arial"/>
              </a:rPr>
              <a:t>remote.	</a:t>
            </a:r>
            <a:r>
              <a:rPr sz="2000" dirty="0">
                <a:latin typeface="Arial"/>
                <a:cs typeface="Arial"/>
              </a:rPr>
              <a:t>Cấu </a:t>
            </a:r>
            <a:r>
              <a:rPr sz="2000" spc="-5" dirty="0">
                <a:latin typeface="Arial"/>
                <a:cs typeface="Arial"/>
              </a:rPr>
              <a:t>hình</a:t>
            </a:r>
            <a:r>
              <a:rPr sz="2000" spc="-30" dirty="0">
                <a:latin typeface="Arial"/>
                <a:cs typeface="Arial"/>
              </a:rPr>
              <a:t> </a:t>
            </a:r>
            <a:r>
              <a:rPr sz="2000" spc="-5" dirty="0">
                <a:latin typeface="Arial"/>
                <a:cs typeface="Arial"/>
              </a:rPr>
              <a:t>trạm</a:t>
            </a:r>
            <a:r>
              <a:rPr sz="2000" spc="-20" dirty="0">
                <a:latin typeface="Arial"/>
                <a:cs typeface="Arial"/>
              </a:rPr>
              <a:t> </a:t>
            </a:r>
            <a:r>
              <a:rPr sz="2000" spc="-5" dirty="0">
                <a:latin typeface="Arial"/>
                <a:cs typeface="Arial"/>
              </a:rPr>
              <a:t>remote </a:t>
            </a:r>
            <a:r>
              <a:rPr sz="2000" dirty="0">
                <a:latin typeface="Arial"/>
                <a:cs typeface="Arial"/>
              </a:rPr>
              <a:t> 1 </a:t>
            </a:r>
            <a:r>
              <a:rPr sz="2000" spc="-5" dirty="0">
                <a:latin typeface="Arial"/>
                <a:cs typeface="Arial"/>
              </a:rPr>
              <a:t>lần </a:t>
            </a:r>
            <a:r>
              <a:rPr sz="2000" dirty="0">
                <a:latin typeface="Arial"/>
                <a:cs typeface="Arial"/>
              </a:rPr>
              <a:t>phải </a:t>
            </a:r>
            <a:r>
              <a:rPr sz="2000" spc="-5" dirty="0">
                <a:latin typeface="Arial"/>
                <a:cs typeface="Arial"/>
              </a:rPr>
              <a:t>được thực hiện trên mạng của </a:t>
            </a:r>
            <a:r>
              <a:rPr sz="2000" dirty="0">
                <a:latin typeface="Arial"/>
                <a:cs typeface="Arial"/>
              </a:rPr>
              <a:t>bạn </a:t>
            </a:r>
            <a:r>
              <a:rPr sz="2000" spc="-5" dirty="0">
                <a:latin typeface="Arial"/>
                <a:cs typeface="Arial"/>
              </a:rPr>
              <a:t>để thông  </a:t>
            </a:r>
            <a:r>
              <a:rPr sz="2000" dirty="0">
                <a:latin typeface="Arial"/>
                <a:cs typeface="Arial"/>
              </a:rPr>
              <a:t>tin liên </a:t>
            </a:r>
            <a:r>
              <a:rPr sz="2000" spc="-5" dirty="0">
                <a:latin typeface="Arial"/>
                <a:cs typeface="Arial"/>
              </a:rPr>
              <a:t>lạc </a:t>
            </a:r>
            <a:r>
              <a:rPr sz="2000" dirty="0">
                <a:latin typeface="Arial"/>
                <a:cs typeface="Arial"/>
              </a:rPr>
              <a:t>với </a:t>
            </a:r>
            <a:r>
              <a:rPr sz="2000" spc="-5" dirty="0">
                <a:latin typeface="Arial"/>
                <a:cs typeface="Arial"/>
              </a:rPr>
              <a:t>thiết </a:t>
            </a:r>
            <a:r>
              <a:rPr sz="2000" dirty="0">
                <a:latin typeface="Arial"/>
                <a:cs typeface="Arial"/>
              </a:rPr>
              <a:t>bị đầu </a:t>
            </a:r>
            <a:r>
              <a:rPr sz="2000" spc="-5" dirty="0">
                <a:latin typeface="Arial"/>
                <a:cs typeface="Arial"/>
              </a:rPr>
              <a:t>cuối Manpack </a:t>
            </a:r>
            <a:r>
              <a:rPr sz="2000" dirty="0">
                <a:latin typeface="Arial"/>
                <a:cs typeface="Arial"/>
              </a:rPr>
              <a:t>khi nó </a:t>
            </a:r>
            <a:r>
              <a:rPr sz="2000" spc="-5" dirty="0">
                <a:latin typeface="Arial"/>
                <a:cs typeface="Arial"/>
              </a:rPr>
              <a:t>được  </a:t>
            </a:r>
            <a:r>
              <a:rPr sz="2000" dirty="0">
                <a:latin typeface="Arial"/>
                <a:cs typeface="Arial"/>
              </a:rPr>
              <a:t>triển </a:t>
            </a:r>
            <a:r>
              <a:rPr sz="2000" spc="-5" dirty="0">
                <a:latin typeface="Arial"/>
                <a:cs typeface="Arial"/>
              </a:rPr>
              <a:t>khai. </a:t>
            </a:r>
            <a:r>
              <a:rPr sz="2000" dirty="0">
                <a:latin typeface="Arial"/>
                <a:cs typeface="Arial"/>
              </a:rPr>
              <a:t>Các </a:t>
            </a:r>
            <a:r>
              <a:rPr sz="2000" spc="-5" dirty="0">
                <a:latin typeface="Arial"/>
                <a:cs typeface="Arial"/>
              </a:rPr>
              <a:t>thủ tục </a:t>
            </a:r>
            <a:r>
              <a:rPr sz="2000" dirty="0">
                <a:latin typeface="Arial"/>
                <a:cs typeface="Arial"/>
              </a:rPr>
              <a:t>để </a:t>
            </a:r>
            <a:r>
              <a:rPr sz="2000" spc="-5" dirty="0">
                <a:latin typeface="Arial"/>
                <a:cs typeface="Arial"/>
              </a:rPr>
              <a:t>cấu hình Manpack </a:t>
            </a:r>
            <a:r>
              <a:rPr sz="2000" dirty="0">
                <a:latin typeface="Arial"/>
                <a:cs typeface="Arial"/>
              </a:rPr>
              <a:t>trước khi  triển </a:t>
            </a:r>
            <a:r>
              <a:rPr sz="2000" spc="-5" dirty="0">
                <a:latin typeface="Arial"/>
                <a:cs typeface="Arial"/>
              </a:rPr>
              <a:t>khai </a:t>
            </a:r>
            <a:r>
              <a:rPr sz="2000" dirty="0">
                <a:latin typeface="Arial"/>
                <a:cs typeface="Arial"/>
              </a:rPr>
              <a:t>bao</a:t>
            </a:r>
            <a:r>
              <a:rPr sz="2000" spc="-75" dirty="0">
                <a:latin typeface="Arial"/>
                <a:cs typeface="Arial"/>
              </a:rPr>
              <a:t> </a:t>
            </a:r>
            <a:r>
              <a:rPr sz="2000" dirty="0">
                <a:latin typeface="Arial"/>
                <a:cs typeface="Arial"/>
              </a:rPr>
              <a:t>gồm:</a:t>
            </a:r>
            <a:endParaRPr sz="2000">
              <a:latin typeface="Arial"/>
              <a:cs typeface="Arial"/>
            </a:endParaRPr>
          </a:p>
          <a:p>
            <a:pPr>
              <a:lnSpc>
                <a:spcPct val="100000"/>
              </a:lnSpc>
              <a:spcBef>
                <a:spcPts val="30"/>
              </a:spcBef>
            </a:pPr>
            <a:endParaRPr sz="2050">
              <a:latin typeface="Times New Roman"/>
              <a:cs typeface="Times New Roman"/>
            </a:endParaRPr>
          </a:p>
          <a:p>
            <a:pPr marL="299085" indent="-286385">
              <a:lnSpc>
                <a:spcPct val="100000"/>
              </a:lnSpc>
              <a:buChar char="•"/>
              <a:tabLst>
                <a:tab pos="299085" algn="l"/>
                <a:tab pos="299720" algn="l"/>
              </a:tabLst>
            </a:pPr>
            <a:r>
              <a:rPr sz="2000" dirty="0">
                <a:latin typeface="Arial"/>
                <a:cs typeface="Arial"/>
              </a:rPr>
              <a:t>Cấu </a:t>
            </a:r>
            <a:r>
              <a:rPr sz="2000" spc="-5" dirty="0">
                <a:latin typeface="Arial"/>
                <a:cs typeface="Arial"/>
              </a:rPr>
              <a:t>hình trang</a:t>
            </a:r>
            <a:r>
              <a:rPr sz="2000" spc="-70" dirty="0">
                <a:latin typeface="Arial"/>
                <a:cs typeface="Arial"/>
              </a:rPr>
              <a:t> </a:t>
            </a:r>
            <a:r>
              <a:rPr sz="2000" dirty="0">
                <a:latin typeface="Arial"/>
                <a:cs typeface="Arial"/>
              </a:rPr>
              <a:t>Hub</a:t>
            </a:r>
            <a:endParaRPr sz="2000">
              <a:latin typeface="Arial"/>
              <a:cs typeface="Arial"/>
            </a:endParaRPr>
          </a:p>
          <a:p>
            <a:pPr marL="756285" lvl="1" indent="-286385">
              <a:lnSpc>
                <a:spcPct val="100000"/>
              </a:lnSpc>
              <a:buChar char="•"/>
              <a:tabLst>
                <a:tab pos="756285" algn="l"/>
                <a:tab pos="756920" algn="l"/>
              </a:tabLst>
            </a:pPr>
            <a:r>
              <a:rPr sz="2000" dirty="0">
                <a:latin typeface="Arial"/>
                <a:cs typeface="Arial"/>
              </a:rPr>
              <a:t>iDirect</a:t>
            </a:r>
            <a:r>
              <a:rPr sz="2000" spc="-85" dirty="0">
                <a:latin typeface="Arial"/>
                <a:cs typeface="Arial"/>
              </a:rPr>
              <a:t> </a:t>
            </a:r>
            <a:r>
              <a:rPr sz="2000" spc="-5" dirty="0">
                <a:latin typeface="Arial"/>
                <a:cs typeface="Arial"/>
              </a:rPr>
              <a:t>Hub</a:t>
            </a:r>
            <a:endParaRPr sz="2000">
              <a:latin typeface="Arial"/>
              <a:cs typeface="Arial"/>
            </a:endParaRPr>
          </a:p>
          <a:p>
            <a:pPr lvl="1">
              <a:lnSpc>
                <a:spcPct val="100000"/>
              </a:lnSpc>
              <a:spcBef>
                <a:spcPts val="40"/>
              </a:spcBef>
              <a:buFont typeface="Arial"/>
              <a:buChar char="•"/>
            </a:pPr>
            <a:endParaRPr sz="2050">
              <a:latin typeface="Times New Roman"/>
              <a:cs typeface="Times New Roman"/>
            </a:endParaRPr>
          </a:p>
          <a:p>
            <a:pPr marL="299085" indent="-286385">
              <a:lnSpc>
                <a:spcPct val="100000"/>
              </a:lnSpc>
              <a:spcBef>
                <a:spcPts val="5"/>
              </a:spcBef>
              <a:buChar char="•"/>
              <a:tabLst>
                <a:tab pos="299085" algn="l"/>
                <a:tab pos="299720" algn="l"/>
              </a:tabLst>
            </a:pPr>
            <a:r>
              <a:rPr sz="2000" dirty="0">
                <a:latin typeface="Arial"/>
                <a:cs typeface="Arial"/>
              </a:rPr>
              <a:t>Cấu </a:t>
            </a:r>
            <a:r>
              <a:rPr sz="2000" spc="-5" dirty="0">
                <a:latin typeface="Arial"/>
                <a:cs typeface="Arial"/>
              </a:rPr>
              <a:t>hình trang</a:t>
            </a:r>
            <a:r>
              <a:rPr sz="2000" spc="-55" dirty="0">
                <a:latin typeface="Arial"/>
                <a:cs typeface="Arial"/>
              </a:rPr>
              <a:t> </a:t>
            </a:r>
            <a:r>
              <a:rPr sz="2000" dirty="0">
                <a:latin typeface="Arial"/>
                <a:cs typeface="Arial"/>
              </a:rPr>
              <a:t>Remote</a:t>
            </a:r>
            <a:endParaRPr sz="2000">
              <a:latin typeface="Arial"/>
              <a:cs typeface="Arial"/>
            </a:endParaRPr>
          </a:p>
          <a:p>
            <a:pPr marL="756285" lvl="1" indent="-286385">
              <a:lnSpc>
                <a:spcPct val="100000"/>
              </a:lnSpc>
              <a:buChar char="•"/>
              <a:tabLst>
                <a:tab pos="756285" algn="l"/>
                <a:tab pos="756920" algn="l"/>
              </a:tabLst>
            </a:pPr>
            <a:r>
              <a:rPr sz="2000" dirty="0">
                <a:latin typeface="Arial"/>
                <a:cs typeface="Arial"/>
              </a:rPr>
              <a:t>Modem </a:t>
            </a:r>
            <a:r>
              <a:rPr sz="2000" spc="-5" dirty="0">
                <a:latin typeface="Arial"/>
                <a:cs typeface="Arial"/>
              </a:rPr>
              <a:t>iDirect</a:t>
            </a:r>
            <a:r>
              <a:rPr sz="2000" spc="-55" dirty="0">
                <a:latin typeface="Arial"/>
                <a:cs typeface="Arial"/>
              </a:rPr>
              <a:t> </a:t>
            </a:r>
            <a:r>
              <a:rPr sz="2000" dirty="0">
                <a:latin typeface="Arial"/>
                <a:cs typeface="Arial"/>
              </a:rPr>
              <a:t>Remote</a:t>
            </a:r>
            <a:endParaRPr sz="2000">
              <a:latin typeface="Arial"/>
              <a:cs typeface="Arial"/>
            </a:endParaRPr>
          </a:p>
          <a:p>
            <a:pPr marL="756285" lvl="1" indent="-286385">
              <a:lnSpc>
                <a:spcPct val="100000"/>
              </a:lnSpc>
              <a:buChar char="•"/>
              <a:tabLst>
                <a:tab pos="756285" algn="l"/>
                <a:tab pos="756920" algn="l"/>
              </a:tabLst>
            </a:pPr>
            <a:r>
              <a:rPr sz="2000" dirty="0">
                <a:latin typeface="Arial"/>
                <a:cs typeface="Arial"/>
              </a:rPr>
              <a:t>Cisco</a:t>
            </a:r>
            <a:r>
              <a:rPr sz="2000" spc="-65" dirty="0">
                <a:latin typeface="Arial"/>
                <a:cs typeface="Arial"/>
              </a:rPr>
              <a:t> </a:t>
            </a:r>
            <a:r>
              <a:rPr sz="2000" spc="-5" dirty="0">
                <a:latin typeface="Arial"/>
                <a:cs typeface="Arial"/>
              </a:rPr>
              <a:t>VG204</a:t>
            </a:r>
            <a:endParaRPr sz="2000">
              <a:latin typeface="Arial"/>
              <a:cs typeface="Arial"/>
            </a:endParaRPr>
          </a:p>
          <a:p>
            <a:pPr marL="756285" lvl="1" indent="-286385">
              <a:lnSpc>
                <a:spcPct val="100000"/>
              </a:lnSpc>
              <a:buChar char="•"/>
              <a:tabLst>
                <a:tab pos="756285" algn="l"/>
                <a:tab pos="756920" algn="l"/>
              </a:tabLst>
            </a:pPr>
            <a:r>
              <a:rPr sz="2000" dirty="0">
                <a:latin typeface="Arial"/>
                <a:cs typeface="Arial"/>
              </a:rPr>
              <a:t>MUX </a:t>
            </a:r>
            <a:r>
              <a:rPr sz="2000" spc="-5" dirty="0">
                <a:latin typeface="Arial"/>
                <a:cs typeface="Arial"/>
              </a:rPr>
              <a:t>(LNB </a:t>
            </a:r>
            <a:r>
              <a:rPr sz="2000" dirty="0">
                <a:latin typeface="Arial"/>
                <a:cs typeface="Arial"/>
              </a:rPr>
              <a:t>voltage &amp;</a:t>
            </a:r>
            <a:r>
              <a:rPr sz="2000" spc="-110" dirty="0">
                <a:latin typeface="Arial"/>
                <a:cs typeface="Arial"/>
              </a:rPr>
              <a:t> </a:t>
            </a:r>
            <a:r>
              <a:rPr sz="2000" spc="-40" dirty="0">
                <a:latin typeface="Arial"/>
                <a:cs typeface="Arial"/>
              </a:rPr>
              <a:t>Tone)</a:t>
            </a:r>
            <a:endParaRPr sz="2000">
              <a:latin typeface="Arial"/>
              <a:cs typeface="Arial"/>
            </a:endParaRPr>
          </a:p>
          <a:p>
            <a:pPr marL="756285" lvl="1" indent="-286385">
              <a:lnSpc>
                <a:spcPct val="100000"/>
              </a:lnSpc>
              <a:buChar char="•"/>
              <a:tabLst>
                <a:tab pos="756285" algn="l"/>
                <a:tab pos="756920" algn="l"/>
              </a:tabLst>
            </a:pPr>
            <a:r>
              <a:rPr sz="2000" spc="-5" dirty="0">
                <a:latin typeface="Arial"/>
                <a:cs typeface="Arial"/>
              </a:rPr>
              <a:t>Bộ </a:t>
            </a:r>
            <a:r>
              <a:rPr sz="2000" dirty="0">
                <a:latin typeface="Arial"/>
                <a:cs typeface="Arial"/>
              </a:rPr>
              <a:t>vi </a:t>
            </a:r>
            <a:r>
              <a:rPr sz="2000" spc="-5" dirty="0">
                <a:latin typeface="Arial"/>
                <a:cs typeface="Arial"/>
              </a:rPr>
              <a:t>điều</a:t>
            </a:r>
            <a:r>
              <a:rPr sz="2000" spc="-55" dirty="0">
                <a:latin typeface="Arial"/>
                <a:cs typeface="Arial"/>
              </a:rPr>
              <a:t> </a:t>
            </a:r>
            <a:r>
              <a:rPr sz="2000" spc="-5" dirty="0">
                <a:latin typeface="Arial"/>
                <a:cs typeface="Arial"/>
              </a:rPr>
              <a:t>khiển</a:t>
            </a:r>
            <a:endParaRPr sz="2000">
              <a:latin typeface="Arial"/>
              <a:cs typeface="Arial"/>
            </a:endParaRPr>
          </a:p>
          <a:p>
            <a:pPr marL="756285" lvl="1" indent="-286385">
              <a:lnSpc>
                <a:spcPct val="100000"/>
              </a:lnSpc>
              <a:buChar char="•"/>
              <a:tabLst>
                <a:tab pos="756285" algn="l"/>
                <a:tab pos="756920" algn="l"/>
              </a:tabLst>
            </a:pPr>
            <a:r>
              <a:rPr sz="2000" spc="-25" dirty="0">
                <a:latin typeface="Arial"/>
                <a:cs typeface="Arial"/>
              </a:rPr>
              <a:t>Máy </a:t>
            </a:r>
            <a:r>
              <a:rPr sz="2000" spc="-35" dirty="0">
                <a:latin typeface="Arial"/>
                <a:cs typeface="Arial"/>
              </a:rPr>
              <a:t>tính</a:t>
            </a:r>
            <a:r>
              <a:rPr sz="2000" spc="-225" dirty="0">
                <a:latin typeface="Arial"/>
                <a:cs typeface="Arial"/>
              </a:rPr>
              <a:t> </a:t>
            </a:r>
            <a:r>
              <a:rPr sz="2000" spc="-45" dirty="0">
                <a:latin typeface="Arial"/>
                <a:cs typeface="Arial"/>
              </a:rPr>
              <a:t>bảng</a:t>
            </a:r>
            <a:endParaRPr sz="2000">
              <a:latin typeface="Arial"/>
              <a:cs typeface="Arial"/>
            </a:endParaRPr>
          </a:p>
        </p:txBody>
      </p:sp>
      <p:sp>
        <p:nvSpPr>
          <p:cNvPr id="3" name="object 3"/>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4" name="object 4"/>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48</a:t>
            </a:fld>
            <a:endParaRPr spc="-5"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4890" y="2997835"/>
            <a:ext cx="2512694" cy="303911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5158740"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10" dirty="0">
                <a:solidFill>
                  <a:srgbClr val="C0504D"/>
                </a:solidFill>
                <a:latin typeface="Arial"/>
                <a:cs typeface="Arial"/>
              </a:rPr>
              <a:t> </a:t>
            </a:r>
            <a:r>
              <a:rPr sz="2400" b="1" spc="-5" dirty="0">
                <a:solidFill>
                  <a:srgbClr val="C0504D"/>
                </a:solidFill>
                <a:latin typeface="Arial"/>
                <a:cs typeface="Arial"/>
              </a:rPr>
              <a:t>iDirect</a:t>
            </a:r>
            <a:endParaRPr sz="2400">
              <a:latin typeface="Arial"/>
              <a:cs typeface="Arial"/>
            </a:endParaRPr>
          </a:p>
        </p:txBody>
      </p:sp>
      <p:sp>
        <p:nvSpPr>
          <p:cNvPr id="4" name="object 4"/>
          <p:cNvSpPr txBox="1"/>
          <p:nvPr/>
        </p:nvSpPr>
        <p:spPr>
          <a:xfrm>
            <a:off x="763016" y="813053"/>
            <a:ext cx="7571105" cy="2725420"/>
          </a:xfrm>
          <a:prstGeom prst="rect">
            <a:avLst/>
          </a:prstGeom>
        </p:spPr>
        <p:txBody>
          <a:bodyPr vert="horz" wrap="square" lIns="0" tIns="0" rIns="0" bIns="0" rtlCol="0">
            <a:spAutoFit/>
          </a:bodyPr>
          <a:lstStyle/>
          <a:p>
            <a:pPr marL="469900" marR="1080770" indent="-457200">
              <a:lnSpc>
                <a:spcPts val="2380"/>
              </a:lnSpc>
              <a:buAutoNum type="arabicPeriod"/>
              <a:tabLst>
                <a:tab pos="469900" algn="l"/>
                <a:tab pos="470534" algn="l"/>
              </a:tabLst>
            </a:pPr>
            <a:r>
              <a:rPr sz="2000" spc="-45" dirty="0">
                <a:latin typeface="Arial"/>
                <a:cs typeface="Arial"/>
              </a:rPr>
              <a:t>Bạn</a:t>
            </a:r>
            <a:r>
              <a:rPr sz="2000" spc="-135" dirty="0">
                <a:latin typeface="Arial"/>
                <a:cs typeface="Arial"/>
              </a:rPr>
              <a:t> </a:t>
            </a:r>
            <a:r>
              <a:rPr sz="2000" spc="-45" dirty="0">
                <a:latin typeface="Arial"/>
                <a:cs typeface="Arial"/>
              </a:rPr>
              <a:t>cần</a:t>
            </a:r>
            <a:r>
              <a:rPr sz="2000" spc="-135" dirty="0">
                <a:latin typeface="Arial"/>
                <a:cs typeface="Arial"/>
              </a:rPr>
              <a:t> </a:t>
            </a:r>
            <a:r>
              <a:rPr sz="2000" spc="-55" dirty="0">
                <a:latin typeface="Arial"/>
                <a:cs typeface="Arial"/>
              </a:rPr>
              <a:t>phải</a:t>
            </a:r>
            <a:r>
              <a:rPr sz="2000" spc="-125" dirty="0">
                <a:latin typeface="Arial"/>
                <a:cs typeface="Arial"/>
              </a:rPr>
              <a:t> </a:t>
            </a:r>
            <a:r>
              <a:rPr sz="2000" spc="-55" dirty="0">
                <a:latin typeface="Arial"/>
                <a:cs typeface="Arial"/>
              </a:rPr>
              <a:t>thay</a:t>
            </a:r>
            <a:r>
              <a:rPr sz="2000" spc="-130" dirty="0">
                <a:latin typeface="Arial"/>
                <a:cs typeface="Arial"/>
              </a:rPr>
              <a:t> </a:t>
            </a:r>
            <a:r>
              <a:rPr sz="2000" spc="-45" dirty="0">
                <a:latin typeface="Arial"/>
                <a:cs typeface="Arial"/>
              </a:rPr>
              <a:t>đổi</a:t>
            </a:r>
            <a:r>
              <a:rPr sz="2000" spc="-135" dirty="0">
                <a:latin typeface="Arial"/>
                <a:cs typeface="Arial"/>
              </a:rPr>
              <a:t> </a:t>
            </a:r>
            <a:r>
              <a:rPr sz="2000" spc="-50" dirty="0">
                <a:latin typeface="Arial"/>
                <a:cs typeface="Arial"/>
              </a:rPr>
              <a:t>địa</a:t>
            </a:r>
            <a:r>
              <a:rPr sz="2000" spc="-135" dirty="0">
                <a:latin typeface="Arial"/>
                <a:cs typeface="Arial"/>
              </a:rPr>
              <a:t> </a:t>
            </a:r>
            <a:r>
              <a:rPr sz="2000" spc="-50" dirty="0">
                <a:latin typeface="Arial"/>
                <a:cs typeface="Arial"/>
              </a:rPr>
              <a:t>chỉ</a:t>
            </a:r>
            <a:r>
              <a:rPr sz="2000" spc="-140" dirty="0">
                <a:latin typeface="Arial"/>
                <a:cs typeface="Arial"/>
              </a:rPr>
              <a:t> </a:t>
            </a:r>
            <a:r>
              <a:rPr sz="2000" spc="-35" dirty="0">
                <a:latin typeface="Arial"/>
                <a:cs typeface="Arial"/>
              </a:rPr>
              <a:t>IP</a:t>
            </a:r>
            <a:r>
              <a:rPr sz="2000" spc="-140" dirty="0">
                <a:latin typeface="Arial"/>
                <a:cs typeface="Arial"/>
              </a:rPr>
              <a:t> </a:t>
            </a:r>
            <a:r>
              <a:rPr sz="2000" spc="-45" dirty="0">
                <a:latin typeface="Arial"/>
                <a:cs typeface="Arial"/>
              </a:rPr>
              <a:t>của</a:t>
            </a:r>
            <a:r>
              <a:rPr sz="2000" spc="-135" dirty="0">
                <a:latin typeface="Arial"/>
                <a:cs typeface="Arial"/>
              </a:rPr>
              <a:t> </a:t>
            </a:r>
            <a:r>
              <a:rPr sz="2000" spc="-65" dirty="0">
                <a:latin typeface="Arial"/>
                <a:cs typeface="Arial"/>
              </a:rPr>
              <a:t>laptop/máy</a:t>
            </a:r>
            <a:r>
              <a:rPr sz="2000" spc="-145" dirty="0">
                <a:latin typeface="Arial"/>
                <a:cs typeface="Arial"/>
              </a:rPr>
              <a:t> </a:t>
            </a:r>
            <a:r>
              <a:rPr sz="2000" spc="-50" dirty="0">
                <a:latin typeface="Arial"/>
                <a:cs typeface="Arial"/>
              </a:rPr>
              <a:t>tính</a:t>
            </a:r>
            <a:r>
              <a:rPr sz="2000" spc="-135" dirty="0">
                <a:latin typeface="Arial"/>
                <a:cs typeface="Arial"/>
              </a:rPr>
              <a:t> </a:t>
            </a:r>
            <a:r>
              <a:rPr sz="2000" spc="-70" dirty="0">
                <a:latin typeface="Arial"/>
                <a:cs typeface="Arial"/>
              </a:rPr>
              <a:t>bảng  </a:t>
            </a:r>
            <a:r>
              <a:rPr sz="2000" dirty="0">
                <a:latin typeface="Arial"/>
                <a:cs typeface="Arial"/>
              </a:rPr>
              <a:t>với </a:t>
            </a:r>
            <a:r>
              <a:rPr sz="2000" spc="-5" dirty="0">
                <a:latin typeface="Arial"/>
                <a:cs typeface="Arial"/>
              </a:rPr>
              <a:t>cùng một </a:t>
            </a:r>
            <a:r>
              <a:rPr sz="2000" dirty="0">
                <a:latin typeface="Arial"/>
                <a:cs typeface="Arial"/>
              </a:rPr>
              <a:t>mạng </a:t>
            </a:r>
            <a:r>
              <a:rPr sz="2000" spc="-5" dirty="0">
                <a:latin typeface="Arial"/>
                <a:cs typeface="Arial"/>
              </a:rPr>
              <a:t>như modem X5</a:t>
            </a:r>
            <a:r>
              <a:rPr sz="2000" spc="-90" dirty="0">
                <a:latin typeface="Arial"/>
                <a:cs typeface="Arial"/>
              </a:rPr>
              <a:t> </a:t>
            </a:r>
            <a:r>
              <a:rPr sz="2000" dirty="0">
                <a:latin typeface="Arial"/>
                <a:cs typeface="Arial"/>
              </a:rPr>
              <a:t>.</a:t>
            </a:r>
            <a:endParaRPr sz="2000">
              <a:latin typeface="Arial"/>
              <a:cs typeface="Arial"/>
            </a:endParaRPr>
          </a:p>
          <a:p>
            <a:pPr>
              <a:lnSpc>
                <a:spcPct val="100000"/>
              </a:lnSpc>
              <a:spcBef>
                <a:spcPts val="35"/>
              </a:spcBef>
              <a:buFont typeface="Arial"/>
              <a:buAutoNum type="arabicPeriod"/>
            </a:pPr>
            <a:endParaRPr sz="2000">
              <a:latin typeface="Times New Roman"/>
              <a:cs typeface="Times New Roman"/>
            </a:endParaRPr>
          </a:p>
          <a:p>
            <a:pPr marL="469900">
              <a:lnSpc>
                <a:spcPts val="2390"/>
              </a:lnSpc>
            </a:pPr>
            <a:r>
              <a:rPr sz="2000" b="1" dirty="0">
                <a:latin typeface="Arial"/>
                <a:cs typeface="Arial"/>
              </a:rPr>
              <a:t>Để thay </a:t>
            </a:r>
            <a:r>
              <a:rPr sz="2000" b="1" spc="-5" dirty="0">
                <a:latin typeface="Arial"/>
                <a:cs typeface="Arial"/>
              </a:rPr>
              <a:t>đổi </a:t>
            </a:r>
            <a:r>
              <a:rPr sz="2000" b="1" dirty="0">
                <a:latin typeface="Arial"/>
                <a:cs typeface="Arial"/>
              </a:rPr>
              <a:t>kết </a:t>
            </a:r>
            <a:r>
              <a:rPr sz="2000" b="1" spc="-5" dirty="0">
                <a:latin typeface="Arial"/>
                <a:cs typeface="Arial"/>
              </a:rPr>
              <a:t>nối vùng nội</a:t>
            </a:r>
            <a:r>
              <a:rPr sz="2000" b="1" spc="-65" dirty="0">
                <a:latin typeface="Arial"/>
                <a:cs typeface="Arial"/>
              </a:rPr>
              <a:t> </a:t>
            </a:r>
            <a:r>
              <a:rPr sz="2000" b="1" dirty="0">
                <a:latin typeface="Arial"/>
                <a:cs typeface="Arial"/>
              </a:rPr>
              <a:t>mạng:</a:t>
            </a:r>
            <a:endParaRPr sz="2000">
              <a:latin typeface="Arial"/>
              <a:cs typeface="Arial"/>
            </a:endParaRPr>
          </a:p>
          <a:p>
            <a:pPr marL="469900" marR="442595" lvl="1">
              <a:lnSpc>
                <a:spcPts val="2300"/>
              </a:lnSpc>
              <a:spcBef>
                <a:spcPts val="150"/>
              </a:spcBef>
              <a:buFont typeface="Arial"/>
              <a:buAutoNum type="alphaLcParenR"/>
              <a:tabLst>
                <a:tab pos="765810" algn="l"/>
              </a:tabLst>
            </a:pPr>
            <a:r>
              <a:rPr sz="2000" dirty="0">
                <a:latin typeface="Arial"/>
                <a:cs typeface="Arial"/>
              </a:rPr>
              <a:t>Trong </a:t>
            </a:r>
            <a:r>
              <a:rPr sz="2000" b="1" spc="-5" dirty="0">
                <a:latin typeface="Arial"/>
                <a:cs typeface="Arial"/>
              </a:rPr>
              <a:t>Control </a:t>
            </a:r>
            <a:r>
              <a:rPr sz="2000" b="1" dirty="0">
                <a:latin typeface="Arial"/>
                <a:cs typeface="Arial"/>
              </a:rPr>
              <a:t>Panel</a:t>
            </a:r>
            <a:r>
              <a:rPr sz="2000" dirty="0">
                <a:latin typeface="Arial"/>
                <a:cs typeface="Arial"/>
              </a:rPr>
              <a:t>, nhấp chuột vào </a:t>
            </a:r>
            <a:r>
              <a:rPr sz="2000" b="1" spc="-5" dirty="0">
                <a:latin typeface="Arial"/>
                <a:cs typeface="Arial"/>
              </a:rPr>
              <a:t>Network Sharing  </a:t>
            </a:r>
            <a:r>
              <a:rPr sz="2000" b="1" dirty="0">
                <a:latin typeface="Arial"/>
                <a:cs typeface="Arial"/>
              </a:rPr>
              <a:t>Center</a:t>
            </a:r>
            <a:r>
              <a:rPr sz="2000" dirty="0">
                <a:latin typeface="Arial"/>
                <a:cs typeface="Arial"/>
              </a:rPr>
              <a:t>.</a:t>
            </a:r>
            <a:endParaRPr sz="2000">
              <a:latin typeface="Arial"/>
              <a:cs typeface="Arial"/>
            </a:endParaRPr>
          </a:p>
          <a:p>
            <a:pPr lvl="1">
              <a:lnSpc>
                <a:spcPct val="100000"/>
              </a:lnSpc>
              <a:spcBef>
                <a:spcPts val="40"/>
              </a:spcBef>
              <a:buFont typeface="Arial"/>
              <a:buAutoNum type="alphaLcParenR"/>
            </a:pPr>
            <a:endParaRPr sz="2000">
              <a:latin typeface="Times New Roman"/>
              <a:cs typeface="Times New Roman"/>
            </a:endParaRPr>
          </a:p>
          <a:p>
            <a:pPr marL="779145" lvl="1" indent="-309245">
              <a:lnSpc>
                <a:spcPct val="100000"/>
              </a:lnSpc>
              <a:buFont typeface="Arial"/>
              <a:buAutoNum type="alphaLcParenR"/>
              <a:tabLst>
                <a:tab pos="779780" algn="l"/>
              </a:tabLst>
            </a:pPr>
            <a:r>
              <a:rPr sz="2000" spc="-5" dirty="0">
                <a:latin typeface="Arial"/>
                <a:cs typeface="Arial"/>
              </a:rPr>
              <a:t>Nhấp </a:t>
            </a:r>
            <a:r>
              <a:rPr sz="2000" dirty="0">
                <a:latin typeface="Arial"/>
                <a:cs typeface="Arial"/>
              </a:rPr>
              <a:t>đúp </a:t>
            </a:r>
            <a:r>
              <a:rPr sz="2000" spc="-5" dirty="0">
                <a:latin typeface="Arial"/>
                <a:cs typeface="Arial"/>
              </a:rPr>
              <a:t>vào </a:t>
            </a:r>
            <a:r>
              <a:rPr sz="2000" b="1" dirty="0">
                <a:latin typeface="Arial"/>
                <a:cs typeface="Arial"/>
              </a:rPr>
              <a:t>Local Area Connection </a:t>
            </a:r>
            <a:r>
              <a:rPr sz="2000" dirty="0">
                <a:latin typeface="Arial"/>
                <a:cs typeface="Arial"/>
              </a:rPr>
              <a:t>để hiển </a:t>
            </a:r>
            <a:r>
              <a:rPr sz="2000" spc="-5" dirty="0">
                <a:latin typeface="Arial"/>
                <a:cs typeface="Arial"/>
              </a:rPr>
              <a:t>thị hộp</a:t>
            </a:r>
            <a:r>
              <a:rPr sz="2000" spc="-40" dirty="0">
                <a:latin typeface="Arial"/>
                <a:cs typeface="Arial"/>
              </a:rPr>
              <a:t> </a:t>
            </a:r>
            <a:r>
              <a:rPr sz="2000" spc="-5" dirty="0">
                <a:latin typeface="Arial"/>
                <a:cs typeface="Arial"/>
              </a:rPr>
              <a:t>thoại</a:t>
            </a:r>
            <a:endParaRPr sz="2000">
              <a:latin typeface="Arial"/>
              <a:cs typeface="Arial"/>
            </a:endParaRPr>
          </a:p>
          <a:p>
            <a:pPr marL="469900">
              <a:lnSpc>
                <a:spcPct val="100000"/>
              </a:lnSpc>
            </a:pPr>
            <a:r>
              <a:rPr sz="2000" b="1" spc="-5" dirty="0">
                <a:latin typeface="Arial"/>
                <a:cs typeface="Arial"/>
              </a:rPr>
              <a:t>Status</a:t>
            </a:r>
            <a:r>
              <a:rPr sz="2000" spc="-5" dirty="0">
                <a:latin typeface="Arial"/>
                <a:cs typeface="Arial"/>
              </a:rPr>
              <a:t>.</a:t>
            </a:r>
            <a:endParaRPr sz="2000">
              <a:latin typeface="Arial"/>
              <a:cs typeface="Arial"/>
            </a:endParaRPr>
          </a:p>
        </p:txBody>
      </p:sp>
      <p:sp>
        <p:nvSpPr>
          <p:cNvPr id="5" name="object 5"/>
          <p:cNvSpPr txBox="1"/>
          <p:nvPr/>
        </p:nvSpPr>
        <p:spPr>
          <a:xfrm>
            <a:off x="543559" y="6534911"/>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577076"/>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49</a:t>
            </a:r>
            <a:endParaRPr sz="1000">
              <a:latin typeface="Arial"/>
              <a:cs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80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50820" y="1078864"/>
            <a:ext cx="3620770" cy="472567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134609" y="4806950"/>
            <a:ext cx="1927860" cy="315594"/>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5292090" y="4884420"/>
            <a:ext cx="1728470" cy="114300"/>
          </a:xfrm>
          <a:custGeom>
            <a:avLst/>
            <a:gdLst/>
            <a:ahLst/>
            <a:cxnLst/>
            <a:rect l="l" t="t" r="r" b="b"/>
            <a:pathLst>
              <a:path w="1728470" h="114300">
                <a:moveTo>
                  <a:pt x="114300" y="0"/>
                </a:moveTo>
                <a:lnTo>
                  <a:pt x="0" y="57149"/>
                </a:lnTo>
                <a:lnTo>
                  <a:pt x="114300" y="114299"/>
                </a:lnTo>
                <a:lnTo>
                  <a:pt x="114300" y="76199"/>
                </a:lnTo>
                <a:lnTo>
                  <a:pt x="95250" y="76199"/>
                </a:lnTo>
                <a:lnTo>
                  <a:pt x="95250" y="38099"/>
                </a:lnTo>
                <a:lnTo>
                  <a:pt x="114300" y="38099"/>
                </a:lnTo>
                <a:lnTo>
                  <a:pt x="114300" y="0"/>
                </a:lnTo>
                <a:close/>
              </a:path>
              <a:path w="1728470" h="114300">
                <a:moveTo>
                  <a:pt x="114300" y="38099"/>
                </a:moveTo>
                <a:lnTo>
                  <a:pt x="95250" y="38099"/>
                </a:lnTo>
                <a:lnTo>
                  <a:pt x="95250" y="76199"/>
                </a:lnTo>
                <a:lnTo>
                  <a:pt x="114300" y="76199"/>
                </a:lnTo>
                <a:lnTo>
                  <a:pt x="114300" y="38099"/>
                </a:lnTo>
                <a:close/>
              </a:path>
              <a:path w="1728470" h="114300">
                <a:moveTo>
                  <a:pt x="1728469" y="38099"/>
                </a:moveTo>
                <a:lnTo>
                  <a:pt x="114300" y="38099"/>
                </a:lnTo>
                <a:lnTo>
                  <a:pt x="114300" y="76199"/>
                </a:lnTo>
                <a:lnTo>
                  <a:pt x="1728469" y="76199"/>
                </a:lnTo>
                <a:lnTo>
                  <a:pt x="1728469" y="38099"/>
                </a:lnTo>
                <a:close/>
              </a:path>
            </a:pathLst>
          </a:custGeom>
          <a:solidFill>
            <a:srgbClr val="B0C1DB"/>
          </a:solidFill>
        </p:spPr>
        <p:txBody>
          <a:bodyPr wrap="square" lIns="0" tIns="0" rIns="0" bIns="0" rtlCol="0"/>
          <a:lstStyle/>
          <a:p>
            <a:endParaRPr/>
          </a:p>
        </p:txBody>
      </p:sp>
      <p:sp>
        <p:nvSpPr>
          <p:cNvPr id="6" name="object 6"/>
          <p:cNvSpPr/>
          <p:nvPr/>
        </p:nvSpPr>
        <p:spPr>
          <a:xfrm>
            <a:off x="5638800" y="3511550"/>
            <a:ext cx="1424940" cy="315594"/>
          </a:xfrm>
          <a:prstGeom prst="rect">
            <a:avLst/>
          </a:prstGeom>
          <a:blipFill>
            <a:blip r:embed="rId5" cstate="print"/>
            <a:stretch>
              <a:fillRect/>
            </a:stretch>
          </a:blipFill>
        </p:spPr>
        <p:txBody>
          <a:bodyPr wrap="square" lIns="0" tIns="0" rIns="0" bIns="0" rtlCol="0"/>
          <a:lstStyle/>
          <a:p>
            <a:endParaRPr/>
          </a:p>
        </p:txBody>
      </p:sp>
      <p:sp>
        <p:nvSpPr>
          <p:cNvPr id="7" name="object 7"/>
          <p:cNvSpPr/>
          <p:nvPr/>
        </p:nvSpPr>
        <p:spPr>
          <a:xfrm>
            <a:off x="5796279" y="3589020"/>
            <a:ext cx="1224280" cy="114300"/>
          </a:xfrm>
          <a:custGeom>
            <a:avLst/>
            <a:gdLst/>
            <a:ahLst/>
            <a:cxnLst/>
            <a:rect l="l" t="t" r="r" b="b"/>
            <a:pathLst>
              <a:path w="1224279" h="114300">
                <a:moveTo>
                  <a:pt x="114300" y="0"/>
                </a:moveTo>
                <a:lnTo>
                  <a:pt x="0" y="57149"/>
                </a:lnTo>
                <a:lnTo>
                  <a:pt x="114300" y="114299"/>
                </a:lnTo>
                <a:lnTo>
                  <a:pt x="114300" y="76199"/>
                </a:lnTo>
                <a:lnTo>
                  <a:pt x="95250" y="76199"/>
                </a:lnTo>
                <a:lnTo>
                  <a:pt x="95250" y="38099"/>
                </a:lnTo>
                <a:lnTo>
                  <a:pt x="114300" y="38099"/>
                </a:lnTo>
                <a:lnTo>
                  <a:pt x="114300" y="0"/>
                </a:lnTo>
                <a:close/>
              </a:path>
              <a:path w="1224279" h="114300">
                <a:moveTo>
                  <a:pt x="114300" y="38099"/>
                </a:moveTo>
                <a:lnTo>
                  <a:pt x="95250" y="38099"/>
                </a:lnTo>
                <a:lnTo>
                  <a:pt x="95250" y="76199"/>
                </a:lnTo>
                <a:lnTo>
                  <a:pt x="114300" y="76199"/>
                </a:lnTo>
                <a:lnTo>
                  <a:pt x="114300" y="38099"/>
                </a:lnTo>
                <a:close/>
              </a:path>
              <a:path w="1224279" h="114300">
                <a:moveTo>
                  <a:pt x="1224279" y="38099"/>
                </a:moveTo>
                <a:lnTo>
                  <a:pt x="114300" y="38099"/>
                </a:lnTo>
                <a:lnTo>
                  <a:pt x="114300" y="76199"/>
                </a:lnTo>
                <a:lnTo>
                  <a:pt x="1224279" y="76199"/>
                </a:lnTo>
                <a:lnTo>
                  <a:pt x="1224279" y="38099"/>
                </a:lnTo>
                <a:close/>
              </a:path>
            </a:pathLst>
          </a:custGeom>
          <a:solidFill>
            <a:srgbClr val="B0C1DB"/>
          </a:solidFill>
        </p:spPr>
        <p:txBody>
          <a:bodyPr wrap="square" lIns="0" tIns="0" rIns="0" bIns="0" rtlCol="0"/>
          <a:lstStyle/>
          <a:p>
            <a:endParaRPr/>
          </a:p>
        </p:txBody>
      </p:sp>
      <p:sp>
        <p:nvSpPr>
          <p:cNvPr id="8" name="object 8"/>
          <p:cNvSpPr/>
          <p:nvPr/>
        </p:nvSpPr>
        <p:spPr>
          <a:xfrm>
            <a:off x="5855334" y="2071370"/>
            <a:ext cx="1208405" cy="315595"/>
          </a:xfrm>
          <a:prstGeom prst="rect">
            <a:avLst/>
          </a:prstGeom>
          <a:blipFill>
            <a:blip r:embed="rId6" cstate="print"/>
            <a:stretch>
              <a:fillRect/>
            </a:stretch>
          </a:blipFill>
        </p:spPr>
        <p:txBody>
          <a:bodyPr wrap="square" lIns="0" tIns="0" rIns="0" bIns="0" rtlCol="0"/>
          <a:lstStyle/>
          <a:p>
            <a:endParaRPr/>
          </a:p>
        </p:txBody>
      </p:sp>
      <p:sp>
        <p:nvSpPr>
          <p:cNvPr id="9" name="object 9"/>
          <p:cNvSpPr/>
          <p:nvPr/>
        </p:nvSpPr>
        <p:spPr>
          <a:xfrm>
            <a:off x="6012815" y="2148839"/>
            <a:ext cx="1008380" cy="114300"/>
          </a:xfrm>
          <a:custGeom>
            <a:avLst/>
            <a:gdLst/>
            <a:ahLst/>
            <a:cxnLst/>
            <a:rect l="l" t="t" r="r" b="b"/>
            <a:pathLst>
              <a:path w="1008379" h="114300">
                <a:moveTo>
                  <a:pt x="114300" y="0"/>
                </a:moveTo>
                <a:lnTo>
                  <a:pt x="0" y="57150"/>
                </a:lnTo>
                <a:lnTo>
                  <a:pt x="114300" y="114300"/>
                </a:lnTo>
                <a:lnTo>
                  <a:pt x="114300" y="76200"/>
                </a:lnTo>
                <a:lnTo>
                  <a:pt x="95250" y="76200"/>
                </a:lnTo>
                <a:lnTo>
                  <a:pt x="95250" y="38100"/>
                </a:lnTo>
                <a:lnTo>
                  <a:pt x="114300" y="38100"/>
                </a:lnTo>
                <a:lnTo>
                  <a:pt x="114300" y="0"/>
                </a:lnTo>
                <a:close/>
              </a:path>
              <a:path w="1008379" h="114300">
                <a:moveTo>
                  <a:pt x="114300" y="38100"/>
                </a:moveTo>
                <a:lnTo>
                  <a:pt x="95250" y="38100"/>
                </a:lnTo>
                <a:lnTo>
                  <a:pt x="95250" y="76200"/>
                </a:lnTo>
                <a:lnTo>
                  <a:pt x="114300" y="76200"/>
                </a:lnTo>
                <a:lnTo>
                  <a:pt x="114300" y="38100"/>
                </a:lnTo>
                <a:close/>
              </a:path>
              <a:path w="1008379" h="114300">
                <a:moveTo>
                  <a:pt x="1008380" y="38100"/>
                </a:moveTo>
                <a:lnTo>
                  <a:pt x="114300" y="38100"/>
                </a:lnTo>
                <a:lnTo>
                  <a:pt x="114300" y="76200"/>
                </a:lnTo>
                <a:lnTo>
                  <a:pt x="1008380" y="76200"/>
                </a:lnTo>
                <a:lnTo>
                  <a:pt x="1008380" y="38100"/>
                </a:lnTo>
                <a:close/>
              </a:path>
            </a:pathLst>
          </a:custGeom>
          <a:solidFill>
            <a:srgbClr val="B0C1DB"/>
          </a:solidFill>
        </p:spPr>
        <p:txBody>
          <a:bodyPr wrap="square" lIns="0" tIns="0" rIns="0" bIns="0" rtlCol="0"/>
          <a:lstStyle/>
          <a:p>
            <a:endParaRPr/>
          </a:p>
        </p:txBody>
      </p:sp>
      <p:sp>
        <p:nvSpPr>
          <p:cNvPr id="10" name="object 10"/>
          <p:cNvSpPr/>
          <p:nvPr/>
        </p:nvSpPr>
        <p:spPr>
          <a:xfrm>
            <a:off x="2060575" y="3006725"/>
            <a:ext cx="2670175" cy="315595"/>
          </a:xfrm>
          <a:prstGeom prst="rect">
            <a:avLst/>
          </a:prstGeom>
          <a:blipFill>
            <a:blip r:embed="rId7" cstate="print"/>
            <a:stretch>
              <a:fillRect/>
            </a:stretch>
          </a:blipFill>
        </p:spPr>
        <p:txBody>
          <a:bodyPr wrap="square" lIns="0" tIns="0" rIns="0" bIns="0" rtlCol="0"/>
          <a:lstStyle/>
          <a:p>
            <a:endParaRPr/>
          </a:p>
        </p:txBody>
      </p:sp>
      <p:sp>
        <p:nvSpPr>
          <p:cNvPr id="11" name="object 11"/>
          <p:cNvSpPr/>
          <p:nvPr/>
        </p:nvSpPr>
        <p:spPr>
          <a:xfrm>
            <a:off x="2103754" y="3084829"/>
            <a:ext cx="2468880" cy="114300"/>
          </a:xfrm>
          <a:custGeom>
            <a:avLst/>
            <a:gdLst/>
            <a:ahLst/>
            <a:cxnLst/>
            <a:rect l="l" t="t" r="r" b="b"/>
            <a:pathLst>
              <a:path w="2468879" h="114300">
                <a:moveTo>
                  <a:pt x="2354580" y="0"/>
                </a:moveTo>
                <a:lnTo>
                  <a:pt x="2354580" y="114300"/>
                </a:lnTo>
                <a:lnTo>
                  <a:pt x="2430780" y="76200"/>
                </a:lnTo>
                <a:lnTo>
                  <a:pt x="2373630" y="76200"/>
                </a:lnTo>
                <a:lnTo>
                  <a:pt x="2373630" y="38100"/>
                </a:lnTo>
                <a:lnTo>
                  <a:pt x="2430780" y="38100"/>
                </a:lnTo>
                <a:lnTo>
                  <a:pt x="2354580" y="0"/>
                </a:lnTo>
                <a:close/>
              </a:path>
              <a:path w="2468879" h="114300">
                <a:moveTo>
                  <a:pt x="2354580" y="38100"/>
                </a:moveTo>
                <a:lnTo>
                  <a:pt x="0" y="38100"/>
                </a:lnTo>
                <a:lnTo>
                  <a:pt x="0" y="76200"/>
                </a:lnTo>
                <a:lnTo>
                  <a:pt x="2354580" y="76200"/>
                </a:lnTo>
                <a:lnTo>
                  <a:pt x="2354580" y="38100"/>
                </a:lnTo>
                <a:close/>
              </a:path>
              <a:path w="2468879" h="114300">
                <a:moveTo>
                  <a:pt x="2430780" y="38100"/>
                </a:moveTo>
                <a:lnTo>
                  <a:pt x="2373630" y="38100"/>
                </a:lnTo>
                <a:lnTo>
                  <a:pt x="2373630" y="76200"/>
                </a:lnTo>
                <a:lnTo>
                  <a:pt x="2430780" y="76200"/>
                </a:lnTo>
                <a:lnTo>
                  <a:pt x="2468880" y="57150"/>
                </a:lnTo>
                <a:lnTo>
                  <a:pt x="2430780" y="38100"/>
                </a:lnTo>
                <a:close/>
              </a:path>
            </a:pathLst>
          </a:custGeom>
          <a:solidFill>
            <a:srgbClr val="B0C1DB"/>
          </a:solidFill>
        </p:spPr>
        <p:txBody>
          <a:bodyPr wrap="square" lIns="0" tIns="0" rIns="0" bIns="0" rtlCol="0"/>
          <a:lstStyle/>
          <a:p>
            <a:endParaRPr/>
          </a:p>
        </p:txBody>
      </p:sp>
      <p:sp>
        <p:nvSpPr>
          <p:cNvPr id="12" name="object 12"/>
          <p:cNvSpPr/>
          <p:nvPr/>
        </p:nvSpPr>
        <p:spPr>
          <a:xfrm>
            <a:off x="2060575" y="2430779"/>
            <a:ext cx="1085214" cy="315595"/>
          </a:xfrm>
          <a:prstGeom prst="rect">
            <a:avLst/>
          </a:prstGeom>
          <a:blipFill>
            <a:blip r:embed="rId8" cstate="print"/>
            <a:stretch>
              <a:fillRect/>
            </a:stretch>
          </a:blipFill>
        </p:spPr>
        <p:txBody>
          <a:bodyPr wrap="square" lIns="0" tIns="0" rIns="0" bIns="0" rtlCol="0"/>
          <a:lstStyle/>
          <a:p>
            <a:endParaRPr/>
          </a:p>
        </p:txBody>
      </p:sp>
      <p:sp>
        <p:nvSpPr>
          <p:cNvPr id="13" name="object 13"/>
          <p:cNvSpPr/>
          <p:nvPr/>
        </p:nvSpPr>
        <p:spPr>
          <a:xfrm>
            <a:off x="2103754" y="2508250"/>
            <a:ext cx="884555" cy="114300"/>
          </a:xfrm>
          <a:custGeom>
            <a:avLst/>
            <a:gdLst/>
            <a:ahLst/>
            <a:cxnLst/>
            <a:rect l="l" t="t" r="r" b="b"/>
            <a:pathLst>
              <a:path w="884555" h="114300">
                <a:moveTo>
                  <a:pt x="770255" y="0"/>
                </a:moveTo>
                <a:lnTo>
                  <a:pt x="770255" y="114300"/>
                </a:lnTo>
                <a:lnTo>
                  <a:pt x="846455" y="76200"/>
                </a:lnTo>
                <a:lnTo>
                  <a:pt x="789305" y="76200"/>
                </a:lnTo>
                <a:lnTo>
                  <a:pt x="789305" y="38100"/>
                </a:lnTo>
                <a:lnTo>
                  <a:pt x="846455" y="38100"/>
                </a:lnTo>
                <a:lnTo>
                  <a:pt x="770255" y="0"/>
                </a:lnTo>
                <a:close/>
              </a:path>
              <a:path w="884555" h="114300">
                <a:moveTo>
                  <a:pt x="770255" y="38100"/>
                </a:moveTo>
                <a:lnTo>
                  <a:pt x="0" y="38100"/>
                </a:lnTo>
                <a:lnTo>
                  <a:pt x="0" y="76200"/>
                </a:lnTo>
                <a:lnTo>
                  <a:pt x="770255" y="76200"/>
                </a:lnTo>
                <a:lnTo>
                  <a:pt x="770255" y="38100"/>
                </a:lnTo>
                <a:close/>
              </a:path>
              <a:path w="884555" h="114300">
                <a:moveTo>
                  <a:pt x="846455" y="38100"/>
                </a:moveTo>
                <a:lnTo>
                  <a:pt x="789305" y="38100"/>
                </a:lnTo>
                <a:lnTo>
                  <a:pt x="789305" y="76200"/>
                </a:lnTo>
                <a:lnTo>
                  <a:pt x="846455" y="76200"/>
                </a:lnTo>
                <a:lnTo>
                  <a:pt x="884555" y="57150"/>
                </a:lnTo>
                <a:lnTo>
                  <a:pt x="846455" y="38100"/>
                </a:lnTo>
                <a:close/>
              </a:path>
            </a:pathLst>
          </a:custGeom>
          <a:solidFill>
            <a:srgbClr val="B0C1DB"/>
          </a:solidFill>
        </p:spPr>
        <p:txBody>
          <a:bodyPr wrap="square" lIns="0" tIns="0" rIns="0" bIns="0" rtlCol="0"/>
          <a:lstStyle/>
          <a:p>
            <a:endParaRPr/>
          </a:p>
        </p:txBody>
      </p:sp>
      <p:sp>
        <p:nvSpPr>
          <p:cNvPr id="14" name="object 14"/>
          <p:cNvSpPr/>
          <p:nvPr/>
        </p:nvSpPr>
        <p:spPr>
          <a:xfrm>
            <a:off x="2060575" y="2142489"/>
            <a:ext cx="1013460" cy="315595"/>
          </a:xfrm>
          <a:prstGeom prst="rect">
            <a:avLst/>
          </a:prstGeom>
          <a:blipFill>
            <a:blip r:embed="rId9" cstate="print"/>
            <a:stretch>
              <a:fillRect/>
            </a:stretch>
          </a:blipFill>
        </p:spPr>
        <p:txBody>
          <a:bodyPr wrap="square" lIns="0" tIns="0" rIns="0" bIns="0" rtlCol="0"/>
          <a:lstStyle/>
          <a:p>
            <a:endParaRPr/>
          </a:p>
        </p:txBody>
      </p:sp>
      <p:sp>
        <p:nvSpPr>
          <p:cNvPr id="15" name="object 15"/>
          <p:cNvSpPr/>
          <p:nvPr/>
        </p:nvSpPr>
        <p:spPr>
          <a:xfrm>
            <a:off x="2103754" y="2220595"/>
            <a:ext cx="812800" cy="114300"/>
          </a:xfrm>
          <a:custGeom>
            <a:avLst/>
            <a:gdLst/>
            <a:ahLst/>
            <a:cxnLst/>
            <a:rect l="l" t="t" r="r" b="b"/>
            <a:pathLst>
              <a:path w="812800" h="114300">
                <a:moveTo>
                  <a:pt x="698500" y="0"/>
                </a:moveTo>
                <a:lnTo>
                  <a:pt x="698500" y="114300"/>
                </a:lnTo>
                <a:lnTo>
                  <a:pt x="774700" y="76200"/>
                </a:lnTo>
                <a:lnTo>
                  <a:pt x="717550" y="76200"/>
                </a:lnTo>
                <a:lnTo>
                  <a:pt x="717550" y="38100"/>
                </a:lnTo>
                <a:lnTo>
                  <a:pt x="774700" y="38100"/>
                </a:lnTo>
                <a:lnTo>
                  <a:pt x="698500" y="0"/>
                </a:lnTo>
                <a:close/>
              </a:path>
              <a:path w="812800" h="114300">
                <a:moveTo>
                  <a:pt x="698500" y="38100"/>
                </a:moveTo>
                <a:lnTo>
                  <a:pt x="0" y="38100"/>
                </a:lnTo>
                <a:lnTo>
                  <a:pt x="0" y="76200"/>
                </a:lnTo>
                <a:lnTo>
                  <a:pt x="698500" y="76200"/>
                </a:lnTo>
                <a:lnTo>
                  <a:pt x="698500" y="38100"/>
                </a:lnTo>
                <a:close/>
              </a:path>
              <a:path w="812800" h="114300">
                <a:moveTo>
                  <a:pt x="774700" y="38100"/>
                </a:moveTo>
                <a:lnTo>
                  <a:pt x="717550" y="38100"/>
                </a:lnTo>
                <a:lnTo>
                  <a:pt x="717550" y="76200"/>
                </a:lnTo>
                <a:lnTo>
                  <a:pt x="774700" y="76200"/>
                </a:lnTo>
                <a:lnTo>
                  <a:pt x="812800" y="57150"/>
                </a:lnTo>
                <a:lnTo>
                  <a:pt x="774700" y="38100"/>
                </a:lnTo>
                <a:close/>
              </a:path>
            </a:pathLst>
          </a:custGeom>
          <a:solidFill>
            <a:srgbClr val="B0C1DB"/>
          </a:solidFill>
        </p:spPr>
        <p:txBody>
          <a:bodyPr wrap="square" lIns="0" tIns="0" rIns="0" bIns="0" rtlCol="0"/>
          <a:lstStyle/>
          <a:p>
            <a:endParaRPr/>
          </a:p>
        </p:txBody>
      </p:sp>
      <p:sp>
        <p:nvSpPr>
          <p:cNvPr id="16" name="object 16"/>
          <p:cNvSpPr txBox="1"/>
          <p:nvPr/>
        </p:nvSpPr>
        <p:spPr>
          <a:xfrm>
            <a:off x="470408" y="352044"/>
            <a:ext cx="7902575" cy="986155"/>
          </a:xfrm>
          <a:prstGeom prst="rect">
            <a:avLst/>
          </a:prstGeom>
        </p:spPr>
        <p:txBody>
          <a:bodyPr vert="horz" wrap="square" lIns="0" tIns="0" rIns="0" bIns="0" rtlCol="0">
            <a:spAutoFit/>
          </a:bodyPr>
          <a:lstStyle/>
          <a:p>
            <a:pPr marL="85725">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85725">
              <a:lnSpc>
                <a:spcPct val="100000"/>
              </a:lnSpc>
              <a:spcBef>
                <a:spcPts val="455"/>
              </a:spcBef>
            </a:pPr>
            <a:r>
              <a:rPr sz="1000" spc="-5" dirty="0">
                <a:solidFill>
                  <a:srgbClr val="6E6D6D"/>
                </a:solidFill>
                <a:latin typeface="Arial"/>
                <a:cs typeface="Arial"/>
              </a:rPr>
              <a:t>Co-Confidential</a:t>
            </a:r>
            <a:endParaRPr sz="1000">
              <a:latin typeface="Arial"/>
              <a:cs typeface="Arial"/>
            </a:endParaRPr>
          </a:p>
          <a:p>
            <a:pPr>
              <a:lnSpc>
                <a:spcPct val="100000"/>
              </a:lnSpc>
              <a:spcBef>
                <a:spcPts val="15"/>
              </a:spcBef>
            </a:pPr>
            <a:endParaRPr sz="1050">
              <a:latin typeface="Times New Roman"/>
              <a:cs typeface="Times New Roman"/>
            </a:endParaRPr>
          </a:p>
          <a:p>
            <a:pPr marL="12700">
              <a:lnSpc>
                <a:spcPct val="100000"/>
              </a:lnSpc>
            </a:pPr>
            <a:r>
              <a:rPr sz="2800" u="heavy" spc="-705" dirty="0">
                <a:solidFill>
                  <a:srgbClr val="C00000"/>
                </a:solidFill>
                <a:latin typeface="Times New Roman"/>
                <a:cs typeface="Times New Roman"/>
              </a:rPr>
              <a:t> </a:t>
            </a:r>
            <a:r>
              <a:rPr sz="2800" b="1" u="heavy" spc="-5" dirty="0">
                <a:solidFill>
                  <a:srgbClr val="C00000"/>
                </a:solidFill>
                <a:latin typeface="Arial"/>
                <a:cs typeface="Arial"/>
              </a:rPr>
              <a:t>Chương 2 – Giới thiệu </a:t>
            </a:r>
            <a:r>
              <a:rPr sz="2800" b="1" u="heavy" spc="-10" dirty="0">
                <a:solidFill>
                  <a:srgbClr val="C00000"/>
                </a:solidFill>
                <a:latin typeface="Arial"/>
                <a:cs typeface="Arial"/>
              </a:rPr>
              <a:t>hệ </a:t>
            </a:r>
            <a:r>
              <a:rPr sz="2800" b="1" u="heavy" spc="-5" dirty="0">
                <a:solidFill>
                  <a:srgbClr val="C00000"/>
                </a:solidFill>
                <a:latin typeface="Arial"/>
                <a:cs typeface="Arial"/>
              </a:rPr>
              <a:t>thống phụ mang</a:t>
            </a:r>
            <a:r>
              <a:rPr sz="2800" b="1" u="heavy" spc="75" dirty="0">
                <a:solidFill>
                  <a:srgbClr val="C00000"/>
                </a:solidFill>
                <a:latin typeface="Arial"/>
                <a:cs typeface="Arial"/>
              </a:rPr>
              <a:t> </a:t>
            </a:r>
            <a:r>
              <a:rPr sz="2800" b="1" u="heavy" spc="-5" dirty="0">
                <a:solidFill>
                  <a:srgbClr val="C00000"/>
                </a:solidFill>
                <a:latin typeface="Arial"/>
                <a:cs typeface="Arial"/>
              </a:rPr>
              <a:t>vác</a:t>
            </a:r>
            <a:endParaRPr sz="2800">
              <a:latin typeface="Arial"/>
              <a:cs typeface="Arial"/>
            </a:endParaRPr>
          </a:p>
        </p:txBody>
      </p:sp>
      <p:sp>
        <p:nvSpPr>
          <p:cNvPr id="22" name="object 22"/>
          <p:cNvSpPr txBox="1"/>
          <p:nvPr/>
        </p:nvSpPr>
        <p:spPr>
          <a:xfrm>
            <a:off x="543559" y="6365192"/>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23" name="object 23"/>
          <p:cNvSpPr txBox="1"/>
          <p:nvPr/>
        </p:nvSpPr>
        <p:spPr>
          <a:xfrm>
            <a:off x="8184642" y="6299317"/>
            <a:ext cx="439420" cy="257175"/>
          </a:xfrm>
          <a:prstGeom prst="rect">
            <a:avLst/>
          </a:prstGeom>
        </p:spPr>
        <p:txBody>
          <a:bodyPr vert="horz" wrap="square" lIns="0" tIns="93345" rIns="0" bIns="0" rtlCol="0">
            <a:spAutoFit/>
          </a:bodyPr>
          <a:lstStyle/>
          <a:p>
            <a:pPr marL="12700">
              <a:lnSpc>
                <a:spcPct val="100000"/>
              </a:lnSpc>
              <a:spcBef>
                <a:spcPts val="735"/>
              </a:spcBef>
            </a:pPr>
            <a:r>
              <a:rPr sz="1000" spc="-5" dirty="0">
                <a:solidFill>
                  <a:srgbClr val="6E6D6D"/>
                </a:solidFill>
                <a:latin typeface="Arial"/>
                <a:cs typeface="Arial"/>
              </a:rPr>
              <a:t>Page</a:t>
            </a:r>
            <a:r>
              <a:rPr sz="1000" spc="-95" dirty="0">
                <a:solidFill>
                  <a:srgbClr val="6E6D6D"/>
                </a:solidFill>
                <a:latin typeface="Arial"/>
                <a:cs typeface="Arial"/>
              </a:rPr>
              <a:t> </a:t>
            </a:r>
            <a:fld id="{81D60167-4931-47E6-BA6A-407CBD079E47}" type="slidenum">
              <a:rPr sz="1000" spc="-5" dirty="0">
                <a:solidFill>
                  <a:srgbClr val="6E6D6D"/>
                </a:solidFill>
                <a:latin typeface="Arial"/>
                <a:cs typeface="Arial"/>
              </a:rPr>
              <a:t>5</a:t>
            </a:fld>
            <a:endParaRPr sz="1000">
              <a:latin typeface="Arial"/>
              <a:cs typeface="Arial"/>
            </a:endParaRPr>
          </a:p>
        </p:txBody>
      </p:sp>
      <p:sp>
        <p:nvSpPr>
          <p:cNvPr id="17" name="object 17"/>
          <p:cNvSpPr txBox="1"/>
          <p:nvPr/>
        </p:nvSpPr>
        <p:spPr>
          <a:xfrm>
            <a:off x="7125969" y="2221102"/>
            <a:ext cx="1821814" cy="180340"/>
          </a:xfrm>
          <a:prstGeom prst="rect">
            <a:avLst/>
          </a:prstGeom>
          <a:solidFill>
            <a:srgbClr val="00AEEE"/>
          </a:solidFill>
        </p:spPr>
        <p:txBody>
          <a:bodyPr vert="horz" wrap="square" lIns="0" tIns="0" rIns="0" bIns="0" rtlCol="0">
            <a:spAutoFit/>
          </a:bodyPr>
          <a:lstStyle/>
          <a:p>
            <a:pPr marL="85090">
              <a:lnSpc>
                <a:spcPts val="1390"/>
              </a:lnSpc>
            </a:pPr>
            <a:r>
              <a:rPr sz="1200" b="1" dirty="0">
                <a:latin typeface="Arial"/>
                <a:cs typeface="Arial"/>
              </a:rPr>
              <a:t>Top </a:t>
            </a:r>
            <a:r>
              <a:rPr sz="1200" b="1" spc="-5" dirty="0">
                <a:latin typeface="Arial"/>
                <a:cs typeface="Arial"/>
              </a:rPr>
              <a:t>Housing &amp;</a:t>
            </a:r>
            <a:r>
              <a:rPr sz="1200" b="1" spc="-40" dirty="0">
                <a:latin typeface="Arial"/>
                <a:cs typeface="Arial"/>
              </a:rPr>
              <a:t> </a:t>
            </a:r>
            <a:r>
              <a:rPr sz="1200" b="1" spc="-5" dirty="0">
                <a:latin typeface="Arial"/>
                <a:cs typeface="Arial"/>
              </a:rPr>
              <a:t>Antenna</a:t>
            </a:r>
            <a:endParaRPr sz="1200">
              <a:latin typeface="Arial"/>
              <a:cs typeface="Arial"/>
            </a:endParaRPr>
          </a:p>
        </p:txBody>
      </p:sp>
      <p:sp>
        <p:nvSpPr>
          <p:cNvPr id="18" name="object 18"/>
          <p:cNvSpPr txBox="1"/>
          <p:nvPr/>
        </p:nvSpPr>
        <p:spPr>
          <a:xfrm>
            <a:off x="1236268" y="3152267"/>
            <a:ext cx="830580" cy="180340"/>
          </a:xfrm>
          <a:prstGeom prst="rect">
            <a:avLst/>
          </a:prstGeom>
          <a:solidFill>
            <a:srgbClr val="00AEEE"/>
          </a:solidFill>
        </p:spPr>
        <p:txBody>
          <a:bodyPr vert="horz" wrap="square" lIns="0" tIns="0" rIns="0" bIns="0" rtlCol="0">
            <a:spAutoFit/>
          </a:bodyPr>
          <a:lstStyle/>
          <a:p>
            <a:pPr marL="85090">
              <a:lnSpc>
                <a:spcPts val="1390"/>
              </a:lnSpc>
            </a:pPr>
            <a:r>
              <a:rPr sz="1200" b="1" dirty="0">
                <a:latin typeface="Arial"/>
                <a:cs typeface="Arial"/>
              </a:rPr>
              <a:t>Feed</a:t>
            </a:r>
            <a:r>
              <a:rPr sz="1200" b="1" spc="-90" dirty="0">
                <a:latin typeface="Arial"/>
                <a:cs typeface="Arial"/>
              </a:rPr>
              <a:t> </a:t>
            </a:r>
            <a:r>
              <a:rPr sz="1200" b="1" spc="-15" dirty="0">
                <a:latin typeface="Arial"/>
                <a:cs typeface="Arial"/>
              </a:rPr>
              <a:t>Arm</a:t>
            </a:r>
            <a:endParaRPr sz="1200">
              <a:latin typeface="Arial"/>
              <a:cs typeface="Arial"/>
            </a:endParaRPr>
          </a:p>
        </p:txBody>
      </p:sp>
      <p:sp>
        <p:nvSpPr>
          <p:cNvPr id="19" name="object 19"/>
          <p:cNvSpPr txBox="1"/>
          <p:nvPr/>
        </p:nvSpPr>
        <p:spPr>
          <a:xfrm>
            <a:off x="7136638" y="3658489"/>
            <a:ext cx="1282700" cy="180340"/>
          </a:xfrm>
          <a:prstGeom prst="rect">
            <a:avLst/>
          </a:prstGeom>
          <a:solidFill>
            <a:srgbClr val="00AEEE"/>
          </a:solidFill>
        </p:spPr>
        <p:txBody>
          <a:bodyPr vert="horz" wrap="square" lIns="0" tIns="0" rIns="0" bIns="0" rtlCol="0">
            <a:spAutoFit/>
          </a:bodyPr>
          <a:lstStyle/>
          <a:p>
            <a:pPr marL="85090">
              <a:lnSpc>
                <a:spcPts val="1390"/>
              </a:lnSpc>
            </a:pPr>
            <a:r>
              <a:rPr sz="1200" b="1" spc="-5" dirty="0">
                <a:latin typeface="Arial"/>
                <a:cs typeface="Arial"/>
              </a:rPr>
              <a:t>Bottom</a:t>
            </a:r>
            <a:r>
              <a:rPr sz="1200" b="1" spc="-90" dirty="0">
                <a:latin typeface="Arial"/>
                <a:cs typeface="Arial"/>
              </a:rPr>
              <a:t> </a:t>
            </a:r>
            <a:r>
              <a:rPr sz="1200" b="1" dirty="0">
                <a:latin typeface="Arial"/>
                <a:cs typeface="Arial"/>
              </a:rPr>
              <a:t>Housing</a:t>
            </a:r>
            <a:endParaRPr sz="1200">
              <a:latin typeface="Arial"/>
              <a:cs typeface="Arial"/>
            </a:endParaRPr>
          </a:p>
        </p:txBody>
      </p:sp>
      <p:sp>
        <p:nvSpPr>
          <p:cNvPr id="20" name="object 20"/>
          <p:cNvSpPr txBox="1"/>
          <p:nvPr/>
        </p:nvSpPr>
        <p:spPr>
          <a:xfrm>
            <a:off x="7121397" y="4949697"/>
            <a:ext cx="572135" cy="180340"/>
          </a:xfrm>
          <a:prstGeom prst="rect">
            <a:avLst/>
          </a:prstGeom>
          <a:solidFill>
            <a:srgbClr val="00AEEE"/>
          </a:solidFill>
        </p:spPr>
        <p:txBody>
          <a:bodyPr vert="horz" wrap="square" lIns="0" tIns="0" rIns="0" bIns="0" rtlCol="0">
            <a:spAutoFit/>
          </a:bodyPr>
          <a:lstStyle/>
          <a:p>
            <a:pPr marL="85090">
              <a:lnSpc>
                <a:spcPts val="1390"/>
              </a:lnSpc>
            </a:pPr>
            <a:r>
              <a:rPr sz="1200" b="1" dirty="0">
                <a:latin typeface="Arial"/>
                <a:cs typeface="Arial"/>
              </a:rPr>
              <a:t>Tripod</a:t>
            </a:r>
            <a:endParaRPr sz="1200">
              <a:latin typeface="Arial"/>
              <a:cs typeface="Arial"/>
            </a:endParaRPr>
          </a:p>
        </p:txBody>
      </p:sp>
      <p:sp>
        <p:nvSpPr>
          <p:cNvPr id="21" name="object 21"/>
          <p:cNvSpPr txBox="1"/>
          <p:nvPr/>
        </p:nvSpPr>
        <p:spPr>
          <a:xfrm>
            <a:off x="1607819" y="2241550"/>
            <a:ext cx="516890" cy="571500"/>
          </a:xfrm>
          <a:prstGeom prst="rect">
            <a:avLst/>
          </a:prstGeom>
          <a:solidFill>
            <a:srgbClr val="00AEEE"/>
          </a:solidFill>
        </p:spPr>
        <p:txBody>
          <a:bodyPr vert="horz" wrap="square" lIns="0" tIns="40640" rIns="0" bIns="0" rtlCol="0">
            <a:spAutoFit/>
          </a:bodyPr>
          <a:lstStyle/>
          <a:p>
            <a:pPr marL="91440" indent="15240">
              <a:lnSpc>
                <a:spcPct val="100000"/>
              </a:lnSpc>
              <a:spcBef>
                <a:spcPts val="320"/>
              </a:spcBef>
            </a:pPr>
            <a:r>
              <a:rPr sz="1200" b="1" spc="-5" dirty="0">
                <a:latin typeface="Arial"/>
                <a:cs typeface="Arial"/>
              </a:rPr>
              <a:t>LNB</a:t>
            </a:r>
            <a:endParaRPr sz="1200">
              <a:latin typeface="Arial"/>
              <a:cs typeface="Arial"/>
            </a:endParaRPr>
          </a:p>
          <a:p>
            <a:pPr marL="91440">
              <a:lnSpc>
                <a:spcPct val="100000"/>
              </a:lnSpc>
              <a:spcBef>
                <a:spcPts val="910"/>
              </a:spcBef>
            </a:pPr>
            <a:r>
              <a:rPr sz="1200" b="1" spc="-10" dirty="0">
                <a:latin typeface="Arial"/>
                <a:cs typeface="Arial"/>
              </a:rPr>
              <a:t>BUC</a:t>
            </a:r>
            <a:endParaRPr sz="1200">
              <a:latin typeface="Arial"/>
              <a:cs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7629" y="1184275"/>
            <a:ext cx="3852545" cy="484314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5158105"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15" dirty="0">
                <a:solidFill>
                  <a:srgbClr val="C0504D"/>
                </a:solidFill>
                <a:latin typeface="Arial"/>
                <a:cs typeface="Arial"/>
              </a:rPr>
              <a:t> </a:t>
            </a:r>
            <a:r>
              <a:rPr sz="2400" b="1" spc="-5" dirty="0">
                <a:solidFill>
                  <a:srgbClr val="C0504D"/>
                </a:solidFill>
                <a:latin typeface="Arial"/>
                <a:cs typeface="Arial"/>
              </a:rPr>
              <a:t>iDirect</a:t>
            </a:r>
            <a:endParaRPr sz="2400">
              <a:latin typeface="Arial"/>
              <a:cs typeface="Arial"/>
            </a:endParaRPr>
          </a:p>
        </p:txBody>
      </p:sp>
      <p:sp>
        <p:nvSpPr>
          <p:cNvPr id="4" name="object 4"/>
          <p:cNvSpPr txBox="1"/>
          <p:nvPr/>
        </p:nvSpPr>
        <p:spPr>
          <a:xfrm>
            <a:off x="1220520" y="799338"/>
            <a:ext cx="7186930" cy="304800"/>
          </a:xfrm>
          <a:prstGeom prst="rect">
            <a:avLst/>
          </a:prstGeom>
        </p:spPr>
        <p:txBody>
          <a:bodyPr vert="horz" wrap="square" lIns="0" tIns="0" rIns="0" bIns="0" rtlCol="0">
            <a:spAutoFit/>
          </a:bodyPr>
          <a:lstStyle/>
          <a:p>
            <a:pPr marL="12700">
              <a:lnSpc>
                <a:spcPct val="100000"/>
              </a:lnSpc>
            </a:pPr>
            <a:r>
              <a:rPr sz="2000" b="1" dirty="0">
                <a:latin typeface="Arial"/>
                <a:cs typeface="Arial"/>
              </a:rPr>
              <a:t>c) </a:t>
            </a:r>
            <a:r>
              <a:rPr sz="2000" spc="-5" dirty="0">
                <a:latin typeface="Arial"/>
                <a:cs typeface="Arial"/>
              </a:rPr>
              <a:t>Nhấp chuột </a:t>
            </a:r>
            <a:r>
              <a:rPr sz="2000" dirty="0">
                <a:latin typeface="Arial"/>
                <a:cs typeface="Arial"/>
              </a:rPr>
              <a:t>vào </a:t>
            </a:r>
            <a:r>
              <a:rPr sz="2000" b="1" spc="-5" dirty="0">
                <a:latin typeface="Arial"/>
                <a:cs typeface="Arial"/>
              </a:rPr>
              <a:t>Properties </a:t>
            </a:r>
            <a:r>
              <a:rPr sz="2000" dirty="0">
                <a:latin typeface="Arial"/>
                <a:cs typeface="Arial"/>
              </a:rPr>
              <a:t>để hiển </a:t>
            </a:r>
            <a:r>
              <a:rPr sz="2000" spc="-5" dirty="0">
                <a:latin typeface="Arial"/>
                <a:cs typeface="Arial"/>
              </a:rPr>
              <a:t>thị </a:t>
            </a:r>
            <a:r>
              <a:rPr sz="2000" dirty="0">
                <a:latin typeface="Arial"/>
                <a:cs typeface="Arial"/>
              </a:rPr>
              <a:t>hộp thoại</a:t>
            </a:r>
            <a:r>
              <a:rPr sz="2000" spc="-15" dirty="0">
                <a:latin typeface="Arial"/>
                <a:cs typeface="Arial"/>
              </a:rPr>
              <a:t> </a:t>
            </a:r>
            <a:r>
              <a:rPr sz="2000" b="1" dirty="0">
                <a:latin typeface="Arial"/>
                <a:cs typeface="Arial"/>
              </a:rPr>
              <a:t>Properties</a:t>
            </a:r>
            <a:r>
              <a:rPr sz="2000" dirty="0">
                <a:latin typeface="Arial"/>
                <a:cs typeface="Arial"/>
              </a:rPr>
              <a:t>.</a:t>
            </a:r>
            <a:endParaRPr sz="2000">
              <a:latin typeface="Arial"/>
              <a:cs typeface="Arial"/>
            </a:endParaRPr>
          </a:p>
        </p:txBody>
      </p:sp>
      <p:sp>
        <p:nvSpPr>
          <p:cNvPr id="5" name="object 5"/>
          <p:cNvSpPr txBox="1"/>
          <p:nvPr/>
        </p:nvSpPr>
        <p:spPr>
          <a:xfrm>
            <a:off x="543559" y="6245352"/>
            <a:ext cx="2955290" cy="40449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6" name="object 6"/>
          <p:cNvSpPr txBox="1"/>
          <p:nvPr/>
        </p:nvSpPr>
        <p:spPr>
          <a:xfrm>
            <a:off x="8114538" y="6289040"/>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50</a:t>
            </a:r>
            <a:endParaRPr sz="1000">
              <a:latin typeface="Arial"/>
              <a:cs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364" y="1566544"/>
            <a:ext cx="3940175" cy="438721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 </a:t>
            </a:r>
            <a:r>
              <a:rPr dirty="0"/>
              <a:t>Modem</a:t>
            </a:r>
            <a:r>
              <a:rPr spc="-15" dirty="0"/>
              <a:t> </a:t>
            </a:r>
            <a:r>
              <a:rPr spc="-5" dirty="0"/>
              <a:t>iDirect</a:t>
            </a:r>
          </a:p>
        </p:txBody>
      </p:sp>
      <p:sp>
        <p:nvSpPr>
          <p:cNvPr id="5" name="object 5"/>
          <p:cNvSpPr txBox="1"/>
          <p:nvPr/>
        </p:nvSpPr>
        <p:spPr>
          <a:xfrm>
            <a:off x="543559" y="6561787"/>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601069"/>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51</a:t>
            </a:r>
            <a:endParaRPr sz="1000">
              <a:latin typeface="Arial"/>
              <a:cs typeface="Arial"/>
            </a:endParaRPr>
          </a:p>
        </p:txBody>
      </p:sp>
      <p:sp>
        <p:nvSpPr>
          <p:cNvPr id="4" name="object 4"/>
          <p:cNvSpPr txBox="1"/>
          <p:nvPr/>
        </p:nvSpPr>
        <p:spPr>
          <a:xfrm>
            <a:off x="1220520" y="802995"/>
            <a:ext cx="6443345" cy="908050"/>
          </a:xfrm>
          <a:prstGeom prst="rect">
            <a:avLst/>
          </a:prstGeom>
        </p:spPr>
        <p:txBody>
          <a:bodyPr vert="horz" wrap="square" lIns="0" tIns="0" rIns="0" bIns="0" rtlCol="0">
            <a:spAutoFit/>
          </a:bodyPr>
          <a:lstStyle/>
          <a:p>
            <a:pPr marL="12700" marR="5080">
              <a:lnSpc>
                <a:spcPct val="99300"/>
              </a:lnSpc>
            </a:pPr>
            <a:r>
              <a:rPr sz="2000" b="1" spc="-5" dirty="0">
                <a:latin typeface="Arial"/>
                <a:cs typeface="Arial"/>
              </a:rPr>
              <a:t>d) </a:t>
            </a:r>
            <a:r>
              <a:rPr sz="2000" b="1" dirty="0">
                <a:latin typeface="Arial"/>
                <a:cs typeface="Arial"/>
              </a:rPr>
              <a:t>Internet Protocol </a:t>
            </a:r>
            <a:r>
              <a:rPr sz="2000" b="1" spc="-20" dirty="0">
                <a:latin typeface="Arial"/>
                <a:cs typeface="Arial"/>
              </a:rPr>
              <a:t>Version </a:t>
            </a:r>
            <a:r>
              <a:rPr sz="2000" b="1" dirty="0">
                <a:latin typeface="Arial"/>
                <a:cs typeface="Arial"/>
              </a:rPr>
              <a:t>4 </a:t>
            </a:r>
            <a:r>
              <a:rPr sz="2000" b="1" spc="-5" dirty="0">
                <a:latin typeface="Arial"/>
                <a:cs typeface="Arial"/>
              </a:rPr>
              <a:t>(TCP/IPv4) </a:t>
            </a:r>
            <a:r>
              <a:rPr sz="2000" dirty="0">
                <a:latin typeface="Arial"/>
                <a:cs typeface="Arial"/>
              </a:rPr>
              <a:t>vùng </a:t>
            </a:r>
            <a:r>
              <a:rPr sz="2000" spc="-5" dirty="0">
                <a:latin typeface="Arial"/>
                <a:cs typeface="Arial"/>
              </a:rPr>
              <a:t>sáng </a:t>
            </a:r>
            <a:r>
              <a:rPr sz="2000" dirty="0">
                <a:latin typeface="Arial"/>
                <a:cs typeface="Arial"/>
              </a:rPr>
              <a:t>rõ  và nhấp </a:t>
            </a:r>
            <a:r>
              <a:rPr sz="2000" spc="-5" dirty="0">
                <a:latin typeface="Arial"/>
                <a:cs typeface="Arial"/>
              </a:rPr>
              <a:t>vào </a:t>
            </a:r>
            <a:r>
              <a:rPr sz="2000" b="1" dirty="0">
                <a:latin typeface="Arial"/>
                <a:cs typeface="Arial"/>
              </a:rPr>
              <a:t>Properties</a:t>
            </a:r>
            <a:r>
              <a:rPr sz="2000" dirty="0">
                <a:latin typeface="Arial"/>
                <a:cs typeface="Arial"/>
              </a:rPr>
              <a:t>. </a:t>
            </a:r>
            <a:r>
              <a:rPr sz="2000" spc="-5" dirty="0">
                <a:latin typeface="Arial"/>
                <a:cs typeface="Arial"/>
              </a:rPr>
              <a:t>Thuộc tính </a:t>
            </a:r>
            <a:r>
              <a:rPr sz="2000" dirty="0">
                <a:latin typeface="Arial"/>
                <a:cs typeface="Arial"/>
              </a:rPr>
              <a:t>hộp </a:t>
            </a:r>
            <a:r>
              <a:rPr sz="2000" spc="-5" dirty="0">
                <a:latin typeface="Arial"/>
                <a:cs typeface="Arial"/>
              </a:rPr>
              <a:t>thoại </a:t>
            </a:r>
            <a:r>
              <a:rPr sz="2000" dirty="0">
                <a:latin typeface="Arial"/>
                <a:cs typeface="Arial"/>
              </a:rPr>
              <a:t>này hiện  ra.</a:t>
            </a:r>
            <a:endParaRPr sz="2000">
              <a:latin typeface="Arial"/>
              <a:cs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364" y="1479550"/>
            <a:ext cx="3940175" cy="43872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12364" y="2781300"/>
            <a:ext cx="3599815" cy="1223645"/>
          </a:xfrm>
          <a:custGeom>
            <a:avLst/>
            <a:gdLst/>
            <a:ahLst/>
            <a:cxnLst/>
            <a:rect l="l" t="t" r="r" b="b"/>
            <a:pathLst>
              <a:path w="3599815" h="1223645">
                <a:moveTo>
                  <a:pt x="0" y="612139"/>
                </a:moveTo>
                <a:lnTo>
                  <a:pt x="5080" y="565150"/>
                </a:lnTo>
                <a:lnTo>
                  <a:pt x="20320" y="519429"/>
                </a:lnTo>
                <a:lnTo>
                  <a:pt x="45720" y="474979"/>
                </a:lnTo>
                <a:lnTo>
                  <a:pt x="80010" y="431164"/>
                </a:lnTo>
                <a:lnTo>
                  <a:pt x="123190" y="389254"/>
                </a:lnTo>
                <a:lnTo>
                  <a:pt x="175260" y="348614"/>
                </a:lnTo>
                <a:lnTo>
                  <a:pt x="234950" y="309245"/>
                </a:lnTo>
                <a:lnTo>
                  <a:pt x="267970" y="290195"/>
                </a:lnTo>
                <a:lnTo>
                  <a:pt x="302895" y="271779"/>
                </a:lnTo>
                <a:lnTo>
                  <a:pt x="339725" y="254000"/>
                </a:lnTo>
                <a:lnTo>
                  <a:pt x="378460" y="236220"/>
                </a:lnTo>
                <a:lnTo>
                  <a:pt x="419100" y="219710"/>
                </a:lnTo>
                <a:lnTo>
                  <a:pt x="461010" y="203200"/>
                </a:lnTo>
                <a:lnTo>
                  <a:pt x="504825" y="186689"/>
                </a:lnTo>
                <a:lnTo>
                  <a:pt x="549910" y="171450"/>
                </a:lnTo>
                <a:lnTo>
                  <a:pt x="597535" y="156845"/>
                </a:lnTo>
                <a:lnTo>
                  <a:pt x="645795" y="142239"/>
                </a:lnTo>
                <a:lnTo>
                  <a:pt x="695960" y="128904"/>
                </a:lnTo>
                <a:lnTo>
                  <a:pt x="747395" y="115570"/>
                </a:lnTo>
                <a:lnTo>
                  <a:pt x="800100" y="102870"/>
                </a:lnTo>
                <a:lnTo>
                  <a:pt x="854710" y="90804"/>
                </a:lnTo>
                <a:lnTo>
                  <a:pt x="909955" y="80010"/>
                </a:lnTo>
                <a:lnTo>
                  <a:pt x="967105" y="69214"/>
                </a:lnTo>
                <a:lnTo>
                  <a:pt x="1024889" y="59689"/>
                </a:lnTo>
                <a:lnTo>
                  <a:pt x="1084580" y="50164"/>
                </a:lnTo>
                <a:lnTo>
                  <a:pt x="1144905" y="41910"/>
                </a:lnTo>
                <a:lnTo>
                  <a:pt x="1206500" y="34289"/>
                </a:lnTo>
                <a:lnTo>
                  <a:pt x="1268730" y="27304"/>
                </a:lnTo>
                <a:lnTo>
                  <a:pt x="1332230" y="20954"/>
                </a:lnTo>
                <a:lnTo>
                  <a:pt x="1396364" y="15239"/>
                </a:lnTo>
                <a:lnTo>
                  <a:pt x="1461770" y="10795"/>
                </a:lnTo>
                <a:lnTo>
                  <a:pt x="1527810" y="6985"/>
                </a:lnTo>
                <a:lnTo>
                  <a:pt x="1595120" y="3810"/>
                </a:lnTo>
                <a:lnTo>
                  <a:pt x="1662430" y="1904"/>
                </a:lnTo>
                <a:lnTo>
                  <a:pt x="1731010" y="635"/>
                </a:lnTo>
                <a:lnTo>
                  <a:pt x="1800225" y="0"/>
                </a:lnTo>
                <a:lnTo>
                  <a:pt x="1868805" y="635"/>
                </a:lnTo>
                <a:lnTo>
                  <a:pt x="1937385" y="1904"/>
                </a:lnTo>
                <a:lnTo>
                  <a:pt x="2005330" y="3810"/>
                </a:lnTo>
                <a:lnTo>
                  <a:pt x="2072005" y="6985"/>
                </a:lnTo>
                <a:lnTo>
                  <a:pt x="2138045" y="10795"/>
                </a:lnTo>
                <a:lnTo>
                  <a:pt x="2203450" y="15239"/>
                </a:lnTo>
                <a:lnTo>
                  <a:pt x="2267585" y="20954"/>
                </a:lnTo>
                <a:lnTo>
                  <a:pt x="2331085" y="27304"/>
                </a:lnTo>
                <a:lnTo>
                  <a:pt x="2393950" y="34289"/>
                </a:lnTo>
                <a:lnTo>
                  <a:pt x="2454910" y="41910"/>
                </a:lnTo>
                <a:lnTo>
                  <a:pt x="2515235" y="50164"/>
                </a:lnTo>
                <a:lnTo>
                  <a:pt x="2574925" y="59689"/>
                </a:lnTo>
                <a:lnTo>
                  <a:pt x="2632710" y="69214"/>
                </a:lnTo>
                <a:lnTo>
                  <a:pt x="2689860" y="80010"/>
                </a:lnTo>
                <a:lnTo>
                  <a:pt x="2745105" y="90804"/>
                </a:lnTo>
                <a:lnTo>
                  <a:pt x="2799715" y="102870"/>
                </a:lnTo>
                <a:lnTo>
                  <a:pt x="2852420" y="115570"/>
                </a:lnTo>
                <a:lnTo>
                  <a:pt x="2903855" y="128904"/>
                </a:lnTo>
                <a:lnTo>
                  <a:pt x="2954020" y="142239"/>
                </a:lnTo>
                <a:lnTo>
                  <a:pt x="3002915" y="156845"/>
                </a:lnTo>
                <a:lnTo>
                  <a:pt x="3049905" y="171450"/>
                </a:lnTo>
                <a:lnTo>
                  <a:pt x="3094990" y="186689"/>
                </a:lnTo>
                <a:lnTo>
                  <a:pt x="3138805" y="203200"/>
                </a:lnTo>
                <a:lnTo>
                  <a:pt x="3181350" y="219710"/>
                </a:lnTo>
                <a:lnTo>
                  <a:pt x="3221355" y="236220"/>
                </a:lnTo>
                <a:lnTo>
                  <a:pt x="3260090" y="254000"/>
                </a:lnTo>
                <a:lnTo>
                  <a:pt x="3296920" y="271779"/>
                </a:lnTo>
                <a:lnTo>
                  <a:pt x="3331845" y="290195"/>
                </a:lnTo>
                <a:lnTo>
                  <a:pt x="3364865" y="309245"/>
                </a:lnTo>
                <a:lnTo>
                  <a:pt x="3425190" y="348614"/>
                </a:lnTo>
                <a:lnTo>
                  <a:pt x="3476625" y="389254"/>
                </a:lnTo>
                <a:lnTo>
                  <a:pt x="3519805" y="431164"/>
                </a:lnTo>
                <a:lnTo>
                  <a:pt x="3554730" y="474979"/>
                </a:lnTo>
                <a:lnTo>
                  <a:pt x="3579495" y="519429"/>
                </a:lnTo>
                <a:lnTo>
                  <a:pt x="3594735" y="565150"/>
                </a:lnTo>
                <a:lnTo>
                  <a:pt x="3599815" y="612139"/>
                </a:lnTo>
                <a:lnTo>
                  <a:pt x="3598545" y="635635"/>
                </a:lnTo>
                <a:lnTo>
                  <a:pt x="3588385" y="681354"/>
                </a:lnTo>
                <a:lnTo>
                  <a:pt x="3568065" y="727075"/>
                </a:lnTo>
                <a:lnTo>
                  <a:pt x="3538220" y="770889"/>
                </a:lnTo>
                <a:lnTo>
                  <a:pt x="3499485" y="813435"/>
                </a:lnTo>
                <a:lnTo>
                  <a:pt x="3451860" y="855344"/>
                </a:lnTo>
                <a:lnTo>
                  <a:pt x="3395980" y="895350"/>
                </a:lnTo>
                <a:lnTo>
                  <a:pt x="3331845" y="933450"/>
                </a:lnTo>
                <a:lnTo>
                  <a:pt x="3296920" y="951864"/>
                </a:lnTo>
                <a:lnTo>
                  <a:pt x="3260090" y="969644"/>
                </a:lnTo>
                <a:lnTo>
                  <a:pt x="3221355" y="987425"/>
                </a:lnTo>
                <a:lnTo>
                  <a:pt x="3181350" y="1004569"/>
                </a:lnTo>
                <a:lnTo>
                  <a:pt x="3138805" y="1021080"/>
                </a:lnTo>
                <a:lnTo>
                  <a:pt x="3094990" y="1036955"/>
                </a:lnTo>
                <a:lnTo>
                  <a:pt x="3049905" y="1052195"/>
                </a:lnTo>
                <a:lnTo>
                  <a:pt x="3002915" y="1066800"/>
                </a:lnTo>
                <a:lnTo>
                  <a:pt x="2954020" y="1081405"/>
                </a:lnTo>
                <a:lnTo>
                  <a:pt x="2903855" y="1095375"/>
                </a:lnTo>
                <a:lnTo>
                  <a:pt x="2852420" y="1108075"/>
                </a:lnTo>
                <a:lnTo>
                  <a:pt x="2799715" y="1120775"/>
                </a:lnTo>
                <a:lnTo>
                  <a:pt x="2745105" y="1132839"/>
                </a:lnTo>
                <a:lnTo>
                  <a:pt x="2689860" y="1143635"/>
                </a:lnTo>
                <a:lnTo>
                  <a:pt x="2632710" y="1154430"/>
                </a:lnTo>
                <a:lnTo>
                  <a:pt x="2574925" y="1164589"/>
                </a:lnTo>
                <a:lnTo>
                  <a:pt x="2515235" y="1173480"/>
                </a:lnTo>
                <a:lnTo>
                  <a:pt x="2454910" y="1181735"/>
                </a:lnTo>
                <a:lnTo>
                  <a:pt x="2393950" y="1189989"/>
                </a:lnTo>
                <a:lnTo>
                  <a:pt x="2331085" y="1196975"/>
                </a:lnTo>
                <a:lnTo>
                  <a:pt x="2267585" y="1202689"/>
                </a:lnTo>
                <a:lnTo>
                  <a:pt x="2203450" y="1208405"/>
                </a:lnTo>
                <a:lnTo>
                  <a:pt x="2138045" y="1212850"/>
                </a:lnTo>
                <a:lnTo>
                  <a:pt x="2072005" y="1216660"/>
                </a:lnTo>
                <a:lnTo>
                  <a:pt x="2005330" y="1219835"/>
                </a:lnTo>
                <a:lnTo>
                  <a:pt x="1937385" y="1221739"/>
                </a:lnTo>
                <a:lnTo>
                  <a:pt x="1868805" y="1223645"/>
                </a:lnTo>
                <a:lnTo>
                  <a:pt x="1800225" y="1223645"/>
                </a:lnTo>
                <a:lnTo>
                  <a:pt x="1731010" y="1223645"/>
                </a:lnTo>
                <a:lnTo>
                  <a:pt x="1662430" y="1221739"/>
                </a:lnTo>
                <a:lnTo>
                  <a:pt x="1595120" y="1219835"/>
                </a:lnTo>
                <a:lnTo>
                  <a:pt x="1527810" y="1216660"/>
                </a:lnTo>
                <a:lnTo>
                  <a:pt x="1461770" y="1212850"/>
                </a:lnTo>
                <a:lnTo>
                  <a:pt x="1396364" y="1208405"/>
                </a:lnTo>
                <a:lnTo>
                  <a:pt x="1332230" y="1202689"/>
                </a:lnTo>
                <a:lnTo>
                  <a:pt x="1268730" y="1196975"/>
                </a:lnTo>
                <a:lnTo>
                  <a:pt x="1206500" y="1189989"/>
                </a:lnTo>
                <a:lnTo>
                  <a:pt x="1144905" y="1181735"/>
                </a:lnTo>
                <a:lnTo>
                  <a:pt x="1084580" y="1173480"/>
                </a:lnTo>
                <a:lnTo>
                  <a:pt x="1024889" y="1164589"/>
                </a:lnTo>
                <a:lnTo>
                  <a:pt x="967105" y="1154430"/>
                </a:lnTo>
                <a:lnTo>
                  <a:pt x="909955" y="1143635"/>
                </a:lnTo>
                <a:lnTo>
                  <a:pt x="854710" y="1132839"/>
                </a:lnTo>
                <a:lnTo>
                  <a:pt x="800100" y="1120775"/>
                </a:lnTo>
                <a:lnTo>
                  <a:pt x="747395" y="1108075"/>
                </a:lnTo>
                <a:lnTo>
                  <a:pt x="695960" y="1095375"/>
                </a:lnTo>
                <a:lnTo>
                  <a:pt x="645795" y="1081405"/>
                </a:lnTo>
                <a:lnTo>
                  <a:pt x="597535" y="1066800"/>
                </a:lnTo>
                <a:lnTo>
                  <a:pt x="549910" y="1052195"/>
                </a:lnTo>
                <a:lnTo>
                  <a:pt x="504825" y="1036955"/>
                </a:lnTo>
                <a:lnTo>
                  <a:pt x="461010" y="1021080"/>
                </a:lnTo>
                <a:lnTo>
                  <a:pt x="419100" y="1004569"/>
                </a:lnTo>
                <a:lnTo>
                  <a:pt x="378460" y="987425"/>
                </a:lnTo>
                <a:lnTo>
                  <a:pt x="339725" y="969644"/>
                </a:lnTo>
                <a:lnTo>
                  <a:pt x="302895" y="951864"/>
                </a:lnTo>
                <a:lnTo>
                  <a:pt x="267970" y="933450"/>
                </a:lnTo>
                <a:lnTo>
                  <a:pt x="234950" y="914400"/>
                </a:lnTo>
                <a:lnTo>
                  <a:pt x="175260" y="875030"/>
                </a:lnTo>
                <a:lnTo>
                  <a:pt x="123190" y="834389"/>
                </a:lnTo>
                <a:lnTo>
                  <a:pt x="80010" y="792479"/>
                </a:lnTo>
                <a:lnTo>
                  <a:pt x="45720" y="749300"/>
                </a:lnTo>
                <a:lnTo>
                  <a:pt x="20320" y="704214"/>
                </a:lnTo>
                <a:lnTo>
                  <a:pt x="5080" y="658495"/>
                </a:lnTo>
                <a:lnTo>
                  <a:pt x="1270" y="635635"/>
                </a:lnTo>
                <a:lnTo>
                  <a:pt x="0" y="612139"/>
                </a:lnTo>
                <a:close/>
              </a:path>
            </a:pathLst>
          </a:custGeom>
          <a:ln w="57912">
            <a:solidFill>
              <a:srgbClr val="FFFF00"/>
            </a:solidFill>
          </a:ln>
        </p:spPr>
        <p:txBody>
          <a:bodyPr wrap="square" lIns="0" tIns="0" rIns="0" bIns="0" rtlCol="0"/>
          <a:lstStyle/>
          <a:p>
            <a:endParaRPr/>
          </a:p>
        </p:txBody>
      </p:sp>
      <p:sp>
        <p:nvSpPr>
          <p:cNvPr id="4" name="object 4"/>
          <p:cNvSpPr/>
          <p:nvPr/>
        </p:nvSpPr>
        <p:spPr>
          <a:xfrm>
            <a:off x="4572000" y="5306695"/>
            <a:ext cx="935990" cy="548640"/>
          </a:xfrm>
          <a:custGeom>
            <a:avLst/>
            <a:gdLst/>
            <a:ahLst/>
            <a:cxnLst/>
            <a:rect l="l" t="t" r="r" b="b"/>
            <a:pathLst>
              <a:path w="935989" h="548639">
                <a:moveTo>
                  <a:pt x="0" y="274319"/>
                </a:moveTo>
                <a:lnTo>
                  <a:pt x="13970" y="206374"/>
                </a:lnTo>
                <a:lnTo>
                  <a:pt x="54610" y="145414"/>
                </a:lnTo>
                <a:lnTo>
                  <a:pt x="83820" y="117474"/>
                </a:lnTo>
                <a:lnTo>
                  <a:pt x="118110" y="92074"/>
                </a:lnTo>
                <a:lnTo>
                  <a:pt x="156845" y="69214"/>
                </a:lnTo>
                <a:lnTo>
                  <a:pt x="200660" y="48894"/>
                </a:lnTo>
                <a:lnTo>
                  <a:pt x="247650" y="31749"/>
                </a:lnTo>
                <a:lnTo>
                  <a:pt x="298450" y="18414"/>
                </a:lnTo>
                <a:lnTo>
                  <a:pt x="352425" y="8254"/>
                </a:lnTo>
                <a:lnTo>
                  <a:pt x="408939" y="1904"/>
                </a:lnTo>
                <a:lnTo>
                  <a:pt x="467995" y="0"/>
                </a:lnTo>
                <a:lnTo>
                  <a:pt x="526414" y="1904"/>
                </a:lnTo>
                <a:lnTo>
                  <a:pt x="582929" y="8254"/>
                </a:lnTo>
                <a:lnTo>
                  <a:pt x="636904" y="18414"/>
                </a:lnTo>
                <a:lnTo>
                  <a:pt x="687704" y="31749"/>
                </a:lnTo>
                <a:lnTo>
                  <a:pt x="735329" y="48894"/>
                </a:lnTo>
                <a:lnTo>
                  <a:pt x="778510" y="69214"/>
                </a:lnTo>
                <a:lnTo>
                  <a:pt x="817879" y="92074"/>
                </a:lnTo>
                <a:lnTo>
                  <a:pt x="852170" y="117474"/>
                </a:lnTo>
                <a:lnTo>
                  <a:pt x="880745" y="145414"/>
                </a:lnTo>
                <a:lnTo>
                  <a:pt x="921385" y="206374"/>
                </a:lnTo>
                <a:lnTo>
                  <a:pt x="935989" y="274319"/>
                </a:lnTo>
                <a:lnTo>
                  <a:pt x="932179" y="308609"/>
                </a:lnTo>
                <a:lnTo>
                  <a:pt x="904239" y="373379"/>
                </a:lnTo>
                <a:lnTo>
                  <a:pt x="852170" y="431164"/>
                </a:lnTo>
                <a:lnTo>
                  <a:pt x="817879" y="456564"/>
                </a:lnTo>
                <a:lnTo>
                  <a:pt x="778510" y="479424"/>
                </a:lnTo>
                <a:lnTo>
                  <a:pt x="735329" y="499109"/>
                </a:lnTo>
                <a:lnTo>
                  <a:pt x="687704" y="516254"/>
                </a:lnTo>
                <a:lnTo>
                  <a:pt x="636904" y="530224"/>
                </a:lnTo>
                <a:lnTo>
                  <a:pt x="582929" y="540384"/>
                </a:lnTo>
                <a:lnTo>
                  <a:pt x="526414" y="546099"/>
                </a:lnTo>
                <a:lnTo>
                  <a:pt x="467995" y="548639"/>
                </a:lnTo>
                <a:lnTo>
                  <a:pt x="408939" y="546099"/>
                </a:lnTo>
                <a:lnTo>
                  <a:pt x="352425" y="540384"/>
                </a:lnTo>
                <a:lnTo>
                  <a:pt x="298450" y="530224"/>
                </a:lnTo>
                <a:lnTo>
                  <a:pt x="247650" y="516254"/>
                </a:lnTo>
                <a:lnTo>
                  <a:pt x="200660" y="499109"/>
                </a:lnTo>
                <a:lnTo>
                  <a:pt x="156845" y="479424"/>
                </a:lnTo>
                <a:lnTo>
                  <a:pt x="118110" y="456564"/>
                </a:lnTo>
                <a:lnTo>
                  <a:pt x="83820" y="431164"/>
                </a:lnTo>
                <a:lnTo>
                  <a:pt x="54610" y="403224"/>
                </a:lnTo>
                <a:lnTo>
                  <a:pt x="13970" y="341629"/>
                </a:lnTo>
                <a:lnTo>
                  <a:pt x="0" y="274319"/>
                </a:lnTo>
                <a:close/>
              </a:path>
            </a:pathLst>
          </a:custGeom>
          <a:ln w="57912">
            <a:solidFill>
              <a:srgbClr val="FFFF00"/>
            </a:solidFill>
          </a:ln>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 </a:t>
            </a:r>
            <a:r>
              <a:rPr dirty="0"/>
              <a:t>Modem</a:t>
            </a:r>
            <a:r>
              <a:rPr spc="-20" dirty="0"/>
              <a:t> </a:t>
            </a:r>
            <a:r>
              <a:rPr spc="-5" dirty="0"/>
              <a:t>iDrect</a:t>
            </a:r>
          </a:p>
        </p:txBody>
      </p:sp>
      <p:sp>
        <p:nvSpPr>
          <p:cNvPr id="7" name="object 7"/>
          <p:cNvSpPr txBox="1"/>
          <p:nvPr/>
        </p:nvSpPr>
        <p:spPr>
          <a:xfrm>
            <a:off x="543559" y="6258512"/>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8" name="object 8"/>
          <p:cNvSpPr txBox="1"/>
          <p:nvPr/>
        </p:nvSpPr>
        <p:spPr>
          <a:xfrm>
            <a:off x="8114538" y="6297793"/>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52</a:t>
            </a:r>
            <a:endParaRPr sz="1000">
              <a:latin typeface="Arial"/>
              <a:cs typeface="Arial"/>
            </a:endParaRPr>
          </a:p>
        </p:txBody>
      </p:sp>
      <p:sp>
        <p:nvSpPr>
          <p:cNvPr id="6" name="object 6"/>
          <p:cNvSpPr txBox="1"/>
          <p:nvPr/>
        </p:nvSpPr>
        <p:spPr>
          <a:xfrm>
            <a:off x="923036" y="813053"/>
            <a:ext cx="5761990" cy="604520"/>
          </a:xfrm>
          <a:prstGeom prst="rect">
            <a:avLst/>
          </a:prstGeom>
        </p:spPr>
        <p:txBody>
          <a:bodyPr vert="horz" wrap="square" lIns="0" tIns="0" rIns="0" bIns="0" rtlCol="0">
            <a:spAutoFit/>
          </a:bodyPr>
          <a:lstStyle/>
          <a:p>
            <a:pPr marL="309880" marR="5080" indent="-297815">
              <a:lnSpc>
                <a:spcPts val="2380"/>
              </a:lnSpc>
              <a:tabLst>
                <a:tab pos="2230120" algn="l"/>
              </a:tabLst>
            </a:pPr>
            <a:r>
              <a:rPr sz="2000" b="1" dirty="0">
                <a:latin typeface="Arial"/>
                <a:cs typeface="Arial"/>
              </a:rPr>
              <a:t>e) </a:t>
            </a:r>
            <a:r>
              <a:rPr sz="2000" dirty="0">
                <a:latin typeface="Arial"/>
                <a:cs typeface="Arial"/>
              </a:rPr>
              <a:t>Thay đổi</a:t>
            </a:r>
            <a:r>
              <a:rPr sz="2000" spc="10" dirty="0">
                <a:latin typeface="Arial"/>
                <a:cs typeface="Arial"/>
              </a:rPr>
              <a:t> </a:t>
            </a:r>
            <a:r>
              <a:rPr sz="2000" spc="-5" dirty="0">
                <a:latin typeface="Arial"/>
                <a:cs typeface="Arial"/>
              </a:rPr>
              <a:t>địa</a:t>
            </a:r>
            <a:r>
              <a:rPr sz="2000" spc="-10" dirty="0">
                <a:latin typeface="Arial"/>
                <a:cs typeface="Arial"/>
              </a:rPr>
              <a:t> </a:t>
            </a:r>
            <a:r>
              <a:rPr sz="2000" dirty="0">
                <a:latin typeface="Arial"/>
                <a:cs typeface="Arial"/>
              </a:rPr>
              <a:t>chỉ	</a:t>
            </a:r>
            <a:r>
              <a:rPr sz="2000" spc="-5" dirty="0">
                <a:latin typeface="Arial"/>
                <a:cs typeface="Arial"/>
              </a:rPr>
              <a:t>IP, </a:t>
            </a:r>
            <a:r>
              <a:rPr sz="2000" dirty="0">
                <a:latin typeface="Arial"/>
                <a:cs typeface="Arial"/>
              </a:rPr>
              <a:t>Subnet mask</a:t>
            </a:r>
            <a:r>
              <a:rPr sz="2000" spc="-60" dirty="0">
                <a:latin typeface="Arial"/>
                <a:cs typeface="Arial"/>
              </a:rPr>
              <a:t> </a:t>
            </a:r>
            <a:r>
              <a:rPr sz="2000" dirty="0">
                <a:latin typeface="Arial"/>
                <a:cs typeface="Arial"/>
              </a:rPr>
              <a:t>và</a:t>
            </a:r>
            <a:r>
              <a:rPr sz="2000" spc="-30" dirty="0">
                <a:latin typeface="Arial"/>
                <a:cs typeface="Arial"/>
              </a:rPr>
              <a:t> </a:t>
            </a:r>
            <a:r>
              <a:rPr sz="2000" dirty="0">
                <a:latin typeface="Arial"/>
                <a:cs typeface="Arial"/>
              </a:rPr>
              <a:t>Default  gateway </a:t>
            </a:r>
            <a:r>
              <a:rPr sz="2000" spc="-10" dirty="0">
                <a:latin typeface="Arial"/>
                <a:cs typeface="Arial"/>
              </a:rPr>
              <a:t>cho phù </a:t>
            </a:r>
            <a:r>
              <a:rPr sz="2000" spc="-15" dirty="0">
                <a:latin typeface="Arial"/>
                <a:cs typeface="Arial"/>
              </a:rPr>
              <a:t>hợp. </a:t>
            </a:r>
            <a:r>
              <a:rPr sz="2000" spc="-5" dirty="0">
                <a:latin typeface="Arial"/>
                <a:cs typeface="Arial"/>
              </a:rPr>
              <a:t>Nhấp </a:t>
            </a:r>
            <a:r>
              <a:rPr sz="2000" b="1" dirty="0">
                <a:latin typeface="Arial"/>
                <a:cs typeface="Arial"/>
              </a:rPr>
              <a:t>OK </a:t>
            </a:r>
            <a:r>
              <a:rPr sz="2000" dirty="0">
                <a:latin typeface="Arial"/>
                <a:cs typeface="Arial"/>
              </a:rPr>
              <a:t>để </a:t>
            </a:r>
            <a:r>
              <a:rPr sz="2000" spc="-5" dirty="0">
                <a:latin typeface="Arial"/>
                <a:cs typeface="Arial"/>
              </a:rPr>
              <a:t>lưu thay</a:t>
            </a:r>
            <a:r>
              <a:rPr sz="2000" spc="-130" dirty="0">
                <a:latin typeface="Arial"/>
                <a:cs typeface="Arial"/>
              </a:rPr>
              <a:t> </a:t>
            </a:r>
            <a:r>
              <a:rPr sz="2000" dirty="0">
                <a:latin typeface="Arial"/>
                <a:cs typeface="Arial"/>
              </a:rPr>
              <a:t>đổi.</a:t>
            </a:r>
            <a:endParaRPr sz="2000">
              <a:latin typeface="Arial"/>
              <a:cs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1666" rIns="0" bIns="0" rtlCol="0">
            <a:spAutoFit/>
          </a:bodyPr>
          <a:lstStyle/>
          <a:p>
            <a:pPr marL="26034">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15" dirty="0">
                <a:solidFill>
                  <a:srgbClr val="C0504D"/>
                </a:solidFill>
                <a:latin typeface="Arial"/>
                <a:cs typeface="Arial"/>
              </a:rPr>
              <a:t> </a:t>
            </a:r>
            <a:r>
              <a:rPr sz="2400" b="1" spc="-5" dirty="0">
                <a:solidFill>
                  <a:srgbClr val="C0504D"/>
                </a:solidFill>
                <a:latin typeface="Arial"/>
                <a:cs typeface="Arial"/>
              </a:rPr>
              <a:t>iDirect</a:t>
            </a:r>
            <a:endParaRPr sz="2400">
              <a:latin typeface="Arial"/>
              <a:cs typeface="Arial"/>
            </a:endParaRPr>
          </a:p>
        </p:txBody>
      </p:sp>
      <p:sp>
        <p:nvSpPr>
          <p:cNvPr id="4" name="object 4"/>
          <p:cNvSpPr txBox="1"/>
          <p:nvPr/>
        </p:nvSpPr>
        <p:spPr>
          <a:xfrm>
            <a:off x="543559" y="6503875"/>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5" name="object 5"/>
          <p:cNvSpPr txBox="1"/>
          <p:nvPr/>
        </p:nvSpPr>
        <p:spPr>
          <a:xfrm>
            <a:off x="8114538" y="6543157"/>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53</a:t>
            </a:r>
            <a:endParaRPr sz="1000">
              <a:latin typeface="Arial"/>
              <a:cs typeface="Arial"/>
            </a:endParaRPr>
          </a:p>
        </p:txBody>
      </p:sp>
      <p:sp>
        <p:nvSpPr>
          <p:cNvPr id="3" name="object 3"/>
          <p:cNvSpPr txBox="1"/>
          <p:nvPr/>
        </p:nvSpPr>
        <p:spPr>
          <a:xfrm>
            <a:off x="763016" y="1044702"/>
            <a:ext cx="5892165" cy="2440305"/>
          </a:xfrm>
          <a:prstGeom prst="rect">
            <a:avLst/>
          </a:prstGeom>
        </p:spPr>
        <p:txBody>
          <a:bodyPr vert="horz" wrap="square" lIns="0" tIns="0" rIns="0" bIns="0" rtlCol="0">
            <a:spAutoFit/>
          </a:bodyPr>
          <a:lstStyle/>
          <a:p>
            <a:pPr marL="469900" indent="-457200">
              <a:lnSpc>
                <a:spcPct val="100000"/>
              </a:lnSpc>
              <a:buAutoNum type="arabicPeriod" startAt="2"/>
              <a:tabLst>
                <a:tab pos="469900" algn="l"/>
                <a:tab pos="470534" algn="l"/>
              </a:tabLst>
            </a:pPr>
            <a:r>
              <a:rPr sz="2000" spc="-55" dirty="0">
                <a:latin typeface="Arial"/>
                <a:cs typeface="Arial"/>
              </a:rPr>
              <a:t>Để</a:t>
            </a:r>
            <a:r>
              <a:rPr sz="2000" spc="-220" dirty="0">
                <a:latin typeface="Arial"/>
                <a:cs typeface="Arial"/>
              </a:rPr>
              <a:t> </a:t>
            </a:r>
            <a:r>
              <a:rPr sz="2000" spc="-80" dirty="0">
                <a:latin typeface="Arial"/>
                <a:cs typeface="Arial"/>
              </a:rPr>
              <a:t>xác</a:t>
            </a:r>
            <a:r>
              <a:rPr sz="2000" spc="-225" dirty="0">
                <a:latin typeface="Arial"/>
                <a:cs typeface="Arial"/>
              </a:rPr>
              <a:t> </a:t>
            </a:r>
            <a:r>
              <a:rPr sz="2000" spc="-85" dirty="0">
                <a:latin typeface="Arial"/>
                <a:cs typeface="Arial"/>
              </a:rPr>
              <a:t>nhận</a:t>
            </a:r>
            <a:r>
              <a:rPr sz="2000" spc="-229" dirty="0">
                <a:latin typeface="Arial"/>
                <a:cs typeface="Arial"/>
              </a:rPr>
              <a:t> </a:t>
            </a:r>
            <a:r>
              <a:rPr sz="2000" spc="-75" dirty="0">
                <a:latin typeface="Arial"/>
                <a:cs typeface="Arial"/>
              </a:rPr>
              <a:t>khả</a:t>
            </a:r>
            <a:r>
              <a:rPr sz="2000" spc="-215" dirty="0">
                <a:latin typeface="Arial"/>
                <a:cs typeface="Arial"/>
              </a:rPr>
              <a:t> </a:t>
            </a:r>
            <a:r>
              <a:rPr sz="2000" spc="-90" dirty="0">
                <a:latin typeface="Arial"/>
                <a:cs typeface="Arial"/>
              </a:rPr>
              <a:t>năng</a:t>
            </a:r>
            <a:r>
              <a:rPr sz="2000" spc="-220" dirty="0">
                <a:latin typeface="Arial"/>
                <a:cs typeface="Arial"/>
              </a:rPr>
              <a:t> </a:t>
            </a:r>
            <a:r>
              <a:rPr sz="2000" spc="-75" dirty="0">
                <a:latin typeface="Arial"/>
                <a:cs typeface="Arial"/>
              </a:rPr>
              <a:t>kết</a:t>
            </a:r>
            <a:r>
              <a:rPr sz="2000" spc="-225" dirty="0">
                <a:latin typeface="Arial"/>
                <a:cs typeface="Arial"/>
              </a:rPr>
              <a:t> </a:t>
            </a:r>
            <a:r>
              <a:rPr sz="2000" spc="-80" dirty="0">
                <a:latin typeface="Arial"/>
                <a:cs typeface="Arial"/>
              </a:rPr>
              <a:t>nối</a:t>
            </a:r>
            <a:r>
              <a:rPr sz="2000" spc="-235" dirty="0">
                <a:latin typeface="Arial"/>
                <a:cs typeface="Arial"/>
              </a:rPr>
              <a:t> </a:t>
            </a:r>
            <a:r>
              <a:rPr sz="2000" spc="-75" dirty="0">
                <a:latin typeface="Arial"/>
                <a:cs typeface="Arial"/>
              </a:rPr>
              <a:t>với</a:t>
            </a:r>
            <a:r>
              <a:rPr sz="2000" spc="-220" dirty="0">
                <a:latin typeface="Arial"/>
                <a:cs typeface="Arial"/>
              </a:rPr>
              <a:t> </a:t>
            </a:r>
            <a:r>
              <a:rPr sz="2000" spc="-95" dirty="0">
                <a:latin typeface="Arial"/>
                <a:cs typeface="Arial"/>
              </a:rPr>
              <a:t>modem</a:t>
            </a:r>
            <a:r>
              <a:rPr sz="2000" spc="330" dirty="0">
                <a:latin typeface="Arial"/>
                <a:cs typeface="Arial"/>
              </a:rPr>
              <a:t> </a:t>
            </a:r>
            <a:r>
              <a:rPr sz="2000" spc="-5" dirty="0">
                <a:latin typeface="Arial"/>
                <a:cs typeface="Arial"/>
              </a:rPr>
              <a:t>X5</a:t>
            </a:r>
            <a:r>
              <a:rPr sz="2000" spc="55" dirty="0">
                <a:latin typeface="Arial"/>
                <a:cs typeface="Arial"/>
              </a:rPr>
              <a:t> </a:t>
            </a:r>
            <a:r>
              <a:rPr sz="2000" dirty="0">
                <a:latin typeface="Arial"/>
                <a:cs typeface="Arial"/>
              </a:rPr>
              <a:t>:</a:t>
            </a:r>
            <a:endParaRPr sz="2000">
              <a:latin typeface="Arial"/>
              <a:cs typeface="Arial"/>
            </a:endParaRPr>
          </a:p>
          <a:p>
            <a:pPr>
              <a:lnSpc>
                <a:spcPct val="100000"/>
              </a:lnSpc>
              <a:spcBef>
                <a:spcPts val="40"/>
              </a:spcBef>
              <a:buFont typeface="Arial"/>
              <a:buAutoNum type="arabicPeriod" startAt="2"/>
            </a:pPr>
            <a:endParaRPr sz="2050">
              <a:latin typeface="Times New Roman"/>
              <a:cs typeface="Times New Roman"/>
            </a:endParaRPr>
          </a:p>
          <a:p>
            <a:pPr marL="469900" lvl="1">
              <a:lnSpc>
                <a:spcPct val="100000"/>
              </a:lnSpc>
              <a:buFont typeface="Arial"/>
              <a:buAutoNum type="alphaLcParenR"/>
              <a:tabLst>
                <a:tab pos="765810" algn="l"/>
              </a:tabLst>
            </a:pPr>
            <a:r>
              <a:rPr sz="2000" dirty="0">
                <a:latin typeface="Arial"/>
                <a:cs typeface="Arial"/>
              </a:rPr>
              <a:t>Mở dấu </a:t>
            </a:r>
            <a:r>
              <a:rPr sz="2000" spc="-5" dirty="0">
                <a:latin typeface="Arial"/>
                <a:cs typeface="Arial"/>
              </a:rPr>
              <a:t>nhắc </a:t>
            </a:r>
            <a:r>
              <a:rPr sz="2000" dirty="0">
                <a:latin typeface="Arial"/>
                <a:cs typeface="Arial"/>
              </a:rPr>
              <a:t>lệnh </a:t>
            </a:r>
            <a:r>
              <a:rPr sz="2000" spc="-5" dirty="0">
                <a:latin typeface="Arial"/>
                <a:cs typeface="Arial"/>
              </a:rPr>
              <a:t>trên máy </a:t>
            </a:r>
            <a:r>
              <a:rPr sz="2000" dirty="0">
                <a:latin typeface="Arial"/>
                <a:cs typeface="Arial"/>
              </a:rPr>
              <a:t>PC nội</a:t>
            </a:r>
            <a:r>
              <a:rPr sz="2000" spc="-45" dirty="0">
                <a:latin typeface="Arial"/>
                <a:cs typeface="Arial"/>
              </a:rPr>
              <a:t> </a:t>
            </a:r>
            <a:r>
              <a:rPr sz="2000" spc="-5" dirty="0">
                <a:latin typeface="Arial"/>
                <a:cs typeface="Arial"/>
              </a:rPr>
              <a:t>vùng.</a:t>
            </a:r>
            <a:endParaRPr sz="2000">
              <a:latin typeface="Arial"/>
              <a:cs typeface="Arial"/>
            </a:endParaRPr>
          </a:p>
          <a:p>
            <a:pPr lvl="1">
              <a:lnSpc>
                <a:spcPct val="100000"/>
              </a:lnSpc>
              <a:spcBef>
                <a:spcPts val="15"/>
              </a:spcBef>
              <a:buFont typeface="Arial"/>
              <a:buAutoNum type="alphaLcParenR"/>
            </a:pPr>
            <a:endParaRPr sz="2150">
              <a:latin typeface="Times New Roman"/>
              <a:cs typeface="Times New Roman"/>
            </a:endParaRPr>
          </a:p>
          <a:p>
            <a:pPr marL="469900" marR="5080" lvl="1">
              <a:lnSpc>
                <a:spcPts val="2390"/>
              </a:lnSpc>
              <a:buFont typeface="Arial"/>
              <a:buAutoNum type="alphaLcParenR"/>
              <a:tabLst>
                <a:tab pos="779780" algn="l"/>
                <a:tab pos="1793875" algn="l"/>
              </a:tabLst>
            </a:pPr>
            <a:r>
              <a:rPr sz="2000" dirty="0">
                <a:latin typeface="Arial"/>
                <a:cs typeface="Arial"/>
              </a:rPr>
              <a:t>Ping the Satellite Router </a:t>
            </a:r>
            <a:r>
              <a:rPr sz="2000" spc="-5" dirty="0">
                <a:latin typeface="Arial"/>
                <a:cs typeface="Arial"/>
              </a:rPr>
              <a:t>bằng cách nhấn vào  </a:t>
            </a:r>
            <a:r>
              <a:rPr sz="2000" dirty="0">
                <a:latin typeface="Arial"/>
                <a:cs typeface="Arial"/>
              </a:rPr>
              <a:t>lệnh:	</a:t>
            </a:r>
            <a:r>
              <a:rPr sz="2000" b="1" dirty="0">
                <a:solidFill>
                  <a:srgbClr val="4F81BB"/>
                </a:solidFill>
                <a:latin typeface="Arial"/>
                <a:cs typeface="Arial"/>
              </a:rPr>
              <a:t>ping &lt;ip</a:t>
            </a:r>
            <a:r>
              <a:rPr sz="2000" b="1" spc="-80" dirty="0">
                <a:solidFill>
                  <a:srgbClr val="4F81BB"/>
                </a:solidFill>
                <a:latin typeface="Arial"/>
                <a:cs typeface="Arial"/>
              </a:rPr>
              <a:t> </a:t>
            </a:r>
            <a:r>
              <a:rPr sz="2000" b="1" spc="-5" dirty="0">
                <a:solidFill>
                  <a:srgbClr val="4F81BB"/>
                </a:solidFill>
                <a:latin typeface="Arial"/>
                <a:cs typeface="Arial"/>
              </a:rPr>
              <a:t>address&gt;</a:t>
            </a:r>
            <a:endParaRPr sz="2000">
              <a:latin typeface="Arial"/>
              <a:cs typeface="Arial"/>
            </a:endParaRPr>
          </a:p>
          <a:p>
            <a:pPr lvl="1">
              <a:lnSpc>
                <a:spcPct val="100000"/>
              </a:lnSpc>
              <a:spcBef>
                <a:spcPts val="15"/>
              </a:spcBef>
              <a:buFont typeface="Arial"/>
              <a:buAutoNum type="alphaLcParenR"/>
            </a:pPr>
            <a:endParaRPr sz="1950">
              <a:latin typeface="Times New Roman"/>
              <a:cs typeface="Times New Roman"/>
            </a:endParaRPr>
          </a:p>
          <a:p>
            <a:pPr marL="765810" lvl="1" indent="-295910">
              <a:lnSpc>
                <a:spcPct val="100000"/>
              </a:lnSpc>
              <a:spcBef>
                <a:spcPts val="5"/>
              </a:spcBef>
              <a:buFont typeface="Arial"/>
              <a:buAutoNum type="alphaLcParenR"/>
              <a:tabLst>
                <a:tab pos="765810" algn="l"/>
              </a:tabLst>
            </a:pPr>
            <a:r>
              <a:rPr sz="2000" spc="-20" dirty="0">
                <a:latin typeface="Arial"/>
                <a:cs typeface="Arial"/>
              </a:rPr>
              <a:t>Xác minh </a:t>
            </a:r>
            <a:r>
              <a:rPr sz="2000" spc="-15" dirty="0">
                <a:latin typeface="Arial"/>
                <a:cs typeface="Arial"/>
              </a:rPr>
              <a:t>rằng các </a:t>
            </a:r>
            <a:r>
              <a:rPr sz="2000" spc="-20" dirty="0">
                <a:latin typeface="Arial"/>
                <a:cs typeface="Arial"/>
              </a:rPr>
              <a:t>gói </a:t>
            </a:r>
            <a:r>
              <a:rPr sz="2000" spc="-15" dirty="0">
                <a:latin typeface="Arial"/>
                <a:cs typeface="Arial"/>
              </a:rPr>
              <a:t>tin </a:t>
            </a:r>
            <a:r>
              <a:rPr sz="2000" spc="-10" dirty="0">
                <a:latin typeface="Arial"/>
                <a:cs typeface="Arial"/>
              </a:rPr>
              <a:t>trở </a:t>
            </a:r>
            <a:r>
              <a:rPr sz="2000" spc="-15" dirty="0">
                <a:latin typeface="Arial"/>
                <a:cs typeface="Arial"/>
              </a:rPr>
              <a:t>về </a:t>
            </a:r>
            <a:r>
              <a:rPr sz="2000" spc="-20" dirty="0">
                <a:latin typeface="Arial"/>
                <a:cs typeface="Arial"/>
              </a:rPr>
              <a:t>không </a:t>
            </a:r>
            <a:r>
              <a:rPr sz="2000" spc="-15" dirty="0">
                <a:latin typeface="Arial"/>
                <a:cs typeface="Arial"/>
              </a:rPr>
              <a:t>bị</a:t>
            </a:r>
            <a:r>
              <a:rPr sz="2000" spc="-320" dirty="0">
                <a:latin typeface="Arial"/>
                <a:cs typeface="Arial"/>
              </a:rPr>
              <a:t> </a:t>
            </a:r>
            <a:r>
              <a:rPr sz="2000" spc="-20" dirty="0">
                <a:latin typeface="Arial"/>
                <a:cs typeface="Arial"/>
              </a:rPr>
              <a:t>lỗi.</a:t>
            </a:r>
            <a:endParaRPr sz="2000">
              <a:latin typeface="Arial"/>
              <a:cs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7629" y="2348229"/>
            <a:ext cx="4233545" cy="363474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5073015"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20" dirty="0">
                <a:solidFill>
                  <a:srgbClr val="C0504D"/>
                </a:solidFill>
                <a:latin typeface="Arial"/>
                <a:cs typeface="Arial"/>
              </a:rPr>
              <a:t> </a:t>
            </a:r>
            <a:r>
              <a:rPr sz="2400" b="1" spc="-5" dirty="0">
                <a:solidFill>
                  <a:srgbClr val="C0504D"/>
                </a:solidFill>
                <a:latin typeface="Arial"/>
                <a:cs typeface="Arial"/>
              </a:rPr>
              <a:t>iDrect</a:t>
            </a:r>
            <a:endParaRPr sz="2400">
              <a:latin typeface="Arial"/>
              <a:cs typeface="Arial"/>
            </a:endParaRPr>
          </a:p>
        </p:txBody>
      </p:sp>
      <p:sp>
        <p:nvSpPr>
          <p:cNvPr id="5" name="object 5"/>
          <p:cNvSpPr txBox="1"/>
          <p:nvPr/>
        </p:nvSpPr>
        <p:spPr>
          <a:xfrm>
            <a:off x="543559" y="6260036"/>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296269"/>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54</a:t>
            </a:r>
            <a:endParaRPr sz="1000">
              <a:latin typeface="Arial"/>
              <a:cs typeface="Arial"/>
            </a:endParaRPr>
          </a:p>
        </p:txBody>
      </p:sp>
      <p:sp>
        <p:nvSpPr>
          <p:cNvPr id="4" name="object 4"/>
          <p:cNvSpPr txBox="1"/>
          <p:nvPr/>
        </p:nvSpPr>
        <p:spPr>
          <a:xfrm>
            <a:off x="763016" y="800861"/>
            <a:ext cx="8066405" cy="1531620"/>
          </a:xfrm>
          <a:prstGeom prst="rect">
            <a:avLst/>
          </a:prstGeom>
        </p:spPr>
        <p:txBody>
          <a:bodyPr vert="horz" wrap="square" lIns="0" tIns="12065" rIns="0" bIns="0" rtlCol="0">
            <a:spAutoFit/>
          </a:bodyPr>
          <a:lstStyle/>
          <a:p>
            <a:pPr marL="12700" marR="600710">
              <a:lnSpc>
                <a:spcPts val="2380"/>
              </a:lnSpc>
              <a:spcBef>
                <a:spcPts val="95"/>
              </a:spcBef>
              <a:buAutoNum type="arabicPeriod" startAt="3"/>
              <a:tabLst>
                <a:tab pos="469900" algn="l"/>
                <a:tab pos="470534" algn="l"/>
              </a:tabLst>
            </a:pPr>
            <a:r>
              <a:rPr sz="2000" spc="-55" dirty="0">
                <a:latin typeface="Arial"/>
                <a:cs typeface="Arial"/>
              </a:rPr>
              <a:t>Để</a:t>
            </a:r>
            <a:r>
              <a:rPr sz="2000" spc="-229" dirty="0">
                <a:latin typeface="Arial"/>
                <a:cs typeface="Arial"/>
              </a:rPr>
              <a:t> </a:t>
            </a:r>
            <a:r>
              <a:rPr sz="2000" spc="-85" dirty="0">
                <a:latin typeface="Arial"/>
                <a:cs typeface="Arial"/>
              </a:rPr>
              <a:t>nâng</a:t>
            </a:r>
            <a:r>
              <a:rPr sz="2000" spc="-229" dirty="0">
                <a:latin typeface="Arial"/>
                <a:cs typeface="Arial"/>
              </a:rPr>
              <a:t> </a:t>
            </a:r>
            <a:r>
              <a:rPr sz="2000" spc="-75" dirty="0">
                <a:latin typeface="Arial"/>
                <a:cs typeface="Arial"/>
              </a:rPr>
              <a:t>cấp</a:t>
            </a:r>
            <a:r>
              <a:rPr sz="2000" spc="-220" dirty="0">
                <a:latin typeface="Arial"/>
                <a:cs typeface="Arial"/>
              </a:rPr>
              <a:t> </a:t>
            </a:r>
            <a:r>
              <a:rPr sz="2000" spc="-85" dirty="0">
                <a:latin typeface="Arial"/>
                <a:cs typeface="Arial"/>
              </a:rPr>
              <a:t>phần</a:t>
            </a:r>
            <a:r>
              <a:rPr sz="2000" spc="-229" dirty="0">
                <a:latin typeface="Arial"/>
                <a:cs typeface="Arial"/>
              </a:rPr>
              <a:t> </a:t>
            </a:r>
            <a:r>
              <a:rPr sz="2000" spc="-75" dirty="0">
                <a:latin typeface="Arial"/>
                <a:cs typeface="Arial"/>
              </a:rPr>
              <a:t>mềm</a:t>
            </a:r>
            <a:r>
              <a:rPr sz="2000" spc="-225" dirty="0">
                <a:latin typeface="Arial"/>
                <a:cs typeface="Arial"/>
              </a:rPr>
              <a:t> </a:t>
            </a:r>
            <a:r>
              <a:rPr sz="2000" spc="-65" dirty="0">
                <a:latin typeface="Arial"/>
                <a:cs typeface="Arial"/>
              </a:rPr>
              <a:t>và</a:t>
            </a:r>
            <a:r>
              <a:rPr sz="2000" spc="-220" dirty="0">
                <a:latin typeface="Arial"/>
                <a:cs typeface="Arial"/>
              </a:rPr>
              <a:t> </a:t>
            </a:r>
            <a:r>
              <a:rPr sz="2000" spc="-75" dirty="0">
                <a:latin typeface="Arial"/>
                <a:cs typeface="Arial"/>
              </a:rPr>
              <a:t>tải</a:t>
            </a:r>
            <a:r>
              <a:rPr sz="2000" spc="-235" dirty="0">
                <a:latin typeface="Arial"/>
                <a:cs typeface="Arial"/>
              </a:rPr>
              <a:t> </a:t>
            </a:r>
            <a:r>
              <a:rPr sz="2000" spc="-75" dirty="0">
                <a:latin typeface="Arial"/>
                <a:cs typeface="Arial"/>
              </a:rPr>
              <a:t>các</a:t>
            </a:r>
            <a:r>
              <a:rPr sz="2000" spc="-215" dirty="0">
                <a:latin typeface="Arial"/>
                <a:cs typeface="Arial"/>
              </a:rPr>
              <a:t> </a:t>
            </a:r>
            <a:r>
              <a:rPr sz="2000" spc="-80" dirty="0">
                <a:latin typeface="Arial"/>
                <a:cs typeface="Arial"/>
              </a:rPr>
              <a:t>gói</a:t>
            </a:r>
            <a:r>
              <a:rPr sz="2000" spc="-220" dirty="0">
                <a:latin typeface="Arial"/>
                <a:cs typeface="Arial"/>
              </a:rPr>
              <a:t> </a:t>
            </a:r>
            <a:r>
              <a:rPr sz="2000" spc="-80" dirty="0">
                <a:latin typeface="Arial"/>
                <a:cs typeface="Arial"/>
              </a:rPr>
              <a:t>tập</a:t>
            </a:r>
            <a:r>
              <a:rPr sz="2000" spc="-220" dirty="0">
                <a:latin typeface="Arial"/>
                <a:cs typeface="Arial"/>
              </a:rPr>
              <a:t> </a:t>
            </a:r>
            <a:r>
              <a:rPr sz="2000" spc="-85" dirty="0">
                <a:latin typeface="Arial"/>
                <a:cs typeface="Arial"/>
              </a:rPr>
              <a:t>tin,</a:t>
            </a:r>
            <a:r>
              <a:rPr sz="2000" spc="-235" dirty="0">
                <a:latin typeface="Arial"/>
                <a:cs typeface="Arial"/>
              </a:rPr>
              <a:t> </a:t>
            </a:r>
            <a:r>
              <a:rPr sz="2000" spc="-75" dirty="0">
                <a:latin typeface="Arial"/>
                <a:cs typeface="Arial"/>
              </a:rPr>
              <a:t>xin</a:t>
            </a:r>
            <a:r>
              <a:rPr sz="2000" spc="-220" dirty="0">
                <a:latin typeface="Arial"/>
                <a:cs typeface="Arial"/>
              </a:rPr>
              <a:t> </a:t>
            </a:r>
            <a:r>
              <a:rPr sz="2000" spc="-75" dirty="0">
                <a:latin typeface="Arial"/>
                <a:cs typeface="Arial"/>
              </a:rPr>
              <a:t>vui</a:t>
            </a:r>
            <a:r>
              <a:rPr sz="2000" spc="-220" dirty="0">
                <a:latin typeface="Arial"/>
                <a:cs typeface="Arial"/>
              </a:rPr>
              <a:t> </a:t>
            </a:r>
            <a:r>
              <a:rPr sz="2000" spc="-85" dirty="0">
                <a:latin typeface="Arial"/>
                <a:cs typeface="Arial"/>
              </a:rPr>
              <a:t>lòng</a:t>
            </a:r>
            <a:r>
              <a:rPr sz="2000" spc="-220" dirty="0">
                <a:latin typeface="Arial"/>
                <a:cs typeface="Arial"/>
              </a:rPr>
              <a:t> </a:t>
            </a:r>
            <a:r>
              <a:rPr sz="2000" spc="-80" dirty="0">
                <a:latin typeface="Arial"/>
                <a:cs typeface="Arial"/>
              </a:rPr>
              <a:t>làm</a:t>
            </a:r>
            <a:r>
              <a:rPr sz="2000" spc="-235" dirty="0">
                <a:latin typeface="Arial"/>
                <a:cs typeface="Arial"/>
              </a:rPr>
              <a:t> </a:t>
            </a:r>
            <a:r>
              <a:rPr sz="2000" spc="-85" dirty="0">
                <a:latin typeface="Arial"/>
                <a:cs typeface="Arial"/>
              </a:rPr>
              <a:t>theo</a:t>
            </a:r>
            <a:r>
              <a:rPr sz="2000" spc="-229" dirty="0">
                <a:latin typeface="Arial"/>
                <a:cs typeface="Arial"/>
              </a:rPr>
              <a:t> </a:t>
            </a:r>
            <a:r>
              <a:rPr sz="2000" spc="-75" dirty="0">
                <a:latin typeface="Arial"/>
                <a:cs typeface="Arial"/>
              </a:rPr>
              <a:t>các  </a:t>
            </a:r>
            <a:r>
              <a:rPr sz="2000" spc="-85" dirty="0">
                <a:latin typeface="Arial"/>
                <a:cs typeface="Arial"/>
              </a:rPr>
              <a:t>bước dưới</a:t>
            </a:r>
            <a:r>
              <a:rPr sz="2000" spc="-425" dirty="0">
                <a:latin typeface="Arial"/>
                <a:cs typeface="Arial"/>
              </a:rPr>
              <a:t> </a:t>
            </a:r>
            <a:r>
              <a:rPr sz="2000" spc="-90" dirty="0">
                <a:latin typeface="Arial"/>
                <a:cs typeface="Arial"/>
              </a:rPr>
              <a:t>đây.</a:t>
            </a:r>
            <a:endParaRPr sz="2000">
              <a:latin typeface="Arial"/>
              <a:cs typeface="Arial"/>
            </a:endParaRPr>
          </a:p>
          <a:p>
            <a:pPr>
              <a:lnSpc>
                <a:spcPct val="100000"/>
              </a:lnSpc>
              <a:spcBef>
                <a:spcPts val="40"/>
              </a:spcBef>
              <a:buFont typeface="Arial"/>
              <a:buAutoNum type="arabicPeriod" startAt="3"/>
            </a:pPr>
            <a:endParaRPr sz="2200">
              <a:latin typeface="Times New Roman"/>
              <a:cs typeface="Times New Roman"/>
            </a:endParaRPr>
          </a:p>
          <a:p>
            <a:pPr marL="469900" marR="5080" lvl="1">
              <a:lnSpc>
                <a:spcPts val="2310"/>
              </a:lnSpc>
              <a:buFont typeface="Arial"/>
              <a:buAutoNum type="alphaLcParenR"/>
              <a:tabLst>
                <a:tab pos="765810" algn="l"/>
              </a:tabLst>
            </a:pPr>
            <a:r>
              <a:rPr sz="2000" dirty="0">
                <a:latin typeface="Arial"/>
                <a:cs typeface="Arial"/>
              </a:rPr>
              <a:t>Khởi </a:t>
            </a:r>
            <a:r>
              <a:rPr sz="2000" spc="-5" dirty="0">
                <a:latin typeface="Arial"/>
                <a:cs typeface="Arial"/>
              </a:rPr>
              <a:t>động iSite. iSite tự </a:t>
            </a:r>
            <a:r>
              <a:rPr sz="2000" dirty="0">
                <a:latin typeface="Arial"/>
                <a:cs typeface="Arial"/>
              </a:rPr>
              <a:t>động phát hiện </a:t>
            </a:r>
            <a:r>
              <a:rPr sz="2000" spc="-5" dirty="0">
                <a:latin typeface="Arial"/>
                <a:cs typeface="Arial"/>
              </a:rPr>
              <a:t>Router vệ </a:t>
            </a:r>
            <a:r>
              <a:rPr sz="2000" dirty="0">
                <a:latin typeface="Arial"/>
                <a:cs typeface="Arial"/>
              </a:rPr>
              <a:t>tinh trong </a:t>
            </a:r>
            <a:r>
              <a:rPr sz="2000" spc="-5" dirty="0">
                <a:latin typeface="Arial"/>
                <a:cs typeface="Arial"/>
              </a:rPr>
              <a:t>hiển  thị </a:t>
            </a:r>
            <a:r>
              <a:rPr sz="2000" dirty="0">
                <a:latin typeface="Arial"/>
                <a:cs typeface="Arial"/>
              </a:rPr>
              <a:t>cây </a:t>
            </a:r>
            <a:r>
              <a:rPr sz="2000" spc="-5" dirty="0">
                <a:latin typeface="Arial"/>
                <a:cs typeface="Arial"/>
              </a:rPr>
              <a:t>iSite, </a:t>
            </a:r>
            <a:r>
              <a:rPr sz="2000" dirty="0">
                <a:latin typeface="Arial"/>
                <a:cs typeface="Arial"/>
              </a:rPr>
              <a:t>như </a:t>
            </a:r>
            <a:r>
              <a:rPr sz="2000" spc="-5" dirty="0">
                <a:latin typeface="Arial"/>
                <a:cs typeface="Arial"/>
              </a:rPr>
              <a:t>hình</a:t>
            </a:r>
            <a:r>
              <a:rPr sz="2000" spc="-25" dirty="0">
                <a:latin typeface="Arial"/>
                <a:cs typeface="Arial"/>
              </a:rPr>
              <a:t> </a:t>
            </a:r>
            <a:r>
              <a:rPr sz="2000" spc="-5" dirty="0">
                <a:latin typeface="Arial"/>
                <a:cs typeface="Arial"/>
              </a:rPr>
              <a:t>dưới</a:t>
            </a:r>
            <a:r>
              <a:rPr sz="1100" spc="-5" dirty="0">
                <a:latin typeface="Arial"/>
                <a:cs typeface="Arial"/>
              </a:rPr>
              <a:t>.</a:t>
            </a:r>
            <a:endParaRPr sz="1100">
              <a:latin typeface="Arial"/>
              <a:cs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6240" y="2342514"/>
            <a:ext cx="3430270" cy="290004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63695" y="1929129"/>
            <a:ext cx="4560570" cy="3803650"/>
          </a:xfrm>
          <a:prstGeom prst="rect">
            <a:avLst/>
          </a:prstGeom>
          <a:blipFill>
            <a:blip r:embed="rId3" cstate="print"/>
            <a:stretch>
              <a:fillRect/>
            </a:stretch>
          </a:blipFill>
        </p:spPr>
        <p:txBody>
          <a:bodyPr wrap="square" lIns="0" tIns="0" rIns="0" bIns="0" rtlCol="0"/>
          <a:lstStyle/>
          <a:p>
            <a:endParaRPr/>
          </a:p>
        </p:txBody>
      </p:sp>
      <p:sp>
        <p:nvSpPr>
          <p:cNvPr id="4" name="object 4"/>
          <p:cNvSpPr txBox="1"/>
          <p:nvPr/>
        </p:nvSpPr>
        <p:spPr>
          <a:xfrm>
            <a:off x="470408" y="433070"/>
            <a:ext cx="5158105"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15" dirty="0">
                <a:solidFill>
                  <a:srgbClr val="C0504D"/>
                </a:solidFill>
                <a:latin typeface="Arial"/>
                <a:cs typeface="Arial"/>
              </a:rPr>
              <a:t> </a:t>
            </a:r>
            <a:r>
              <a:rPr sz="2400" b="1" spc="-5" dirty="0">
                <a:solidFill>
                  <a:srgbClr val="C0504D"/>
                </a:solidFill>
                <a:latin typeface="Arial"/>
                <a:cs typeface="Arial"/>
              </a:rPr>
              <a:t>iDirect</a:t>
            </a:r>
            <a:endParaRPr sz="2400">
              <a:latin typeface="Arial"/>
              <a:cs typeface="Arial"/>
            </a:endParaRPr>
          </a:p>
        </p:txBody>
      </p:sp>
      <p:sp>
        <p:nvSpPr>
          <p:cNvPr id="6" name="object 6"/>
          <p:cNvSpPr txBox="1"/>
          <p:nvPr/>
        </p:nvSpPr>
        <p:spPr>
          <a:xfrm>
            <a:off x="543559" y="6497780"/>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7" name="object 7"/>
          <p:cNvSpPr txBox="1"/>
          <p:nvPr/>
        </p:nvSpPr>
        <p:spPr>
          <a:xfrm>
            <a:off x="8114538" y="6537061"/>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55</a:t>
            </a:r>
            <a:endParaRPr sz="1000">
              <a:latin typeface="Arial"/>
              <a:cs typeface="Arial"/>
            </a:endParaRPr>
          </a:p>
        </p:txBody>
      </p:sp>
      <p:sp>
        <p:nvSpPr>
          <p:cNvPr id="5" name="object 5"/>
          <p:cNvSpPr txBox="1"/>
          <p:nvPr/>
        </p:nvSpPr>
        <p:spPr>
          <a:xfrm>
            <a:off x="1220520" y="1041044"/>
            <a:ext cx="7380605" cy="902969"/>
          </a:xfrm>
          <a:prstGeom prst="rect">
            <a:avLst/>
          </a:prstGeom>
        </p:spPr>
        <p:txBody>
          <a:bodyPr vert="horz" wrap="square" lIns="0" tIns="0" rIns="0" bIns="0" rtlCol="0">
            <a:spAutoFit/>
          </a:bodyPr>
          <a:lstStyle/>
          <a:p>
            <a:pPr marL="12700" marR="5080">
              <a:lnSpc>
                <a:spcPct val="98700"/>
              </a:lnSpc>
            </a:pPr>
            <a:r>
              <a:rPr sz="2000" b="1" spc="-5" dirty="0">
                <a:latin typeface="Arial"/>
                <a:cs typeface="Arial"/>
              </a:rPr>
              <a:t>b) </a:t>
            </a:r>
            <a:r>
              <a:rPr sz="2000" spc="-5" dirty="0">
                <a:latin typeface="Arial"/>
                <a:cs typeface="Arial"/>
              </a:rPr>
              <a:t>Nhấp </a:t>
            </a:r>
            <a:r>
              <a:rPr sz="2000" dirty="0">
                <a:latin typeface="Arial"/>
                <a:cs typeface="Arial"/>
              </a:rPr>
              <a:t>phải </a:t>
            </a:r>
            <a:r>
              <a:rPr sz="2000" spc="-5" dirty="0">
                <a:latin typeface="Arial"/>
                <a:cs typeface="Arial"/>
              </a:rPr>
              <a:t>chuột </a:t>
            </a:r>
            <a:r>
              <a:rPr sz="2000" dirty="0">
                <a:latin typeface="Arial"/>
                <a:cs typeface="Arial"/>
              </a:rPr>
              <a:t>vào Satellite Router </a:t>
            </a:r>
            <a:r>
              <a:rPr sz="2000" spc="-5" dirty="0">
                <a:latin typeface="Arial"/>
                <a:cs typeface="Arial"/>
              </a:rPr>
              <a:t>trong </a:t>
            </a:r>
            <a:r>
              <a:rPr sz="2000" dirty="0">
                <a:latin typeface="Arial"/>
                <a:cs typeface="Arial"/>
              </a:rPr>
              <a:t>cây hiển </a:t>
            </a:r>
            <a:r>
              <a:rPr sz="2000" spc="-10" dirty="0">
                <a:latin typeface="Arial"/>
                <a:cs typeface="Arial"/>
              </a:rPr>
              <a:t>thị </a:t>
            </a:r>
            <a:r>
              <a:rPr sz="2000" spc="-5" dirty="0">
                <a:latin typeface="Arial"/>
                <a:cs typeface="Arial"/>
              </a:rPr>
              <a:t>iSite </a:t>
            </a:r>
            <a:r>
              <a:rPr sz="2000" dirty="0">
                <a:latin typeface="Arial"/>
                <a:cs typeface="Arial"/>
              </a:rPr>
              <a:t>và  </a:t>
            </a:r>
            <a:r>
              <a:rPr sz="2000" spc="-5" dirty="0">
                <a:latin typeface="Arial"/>
                <a:cs typeface="Arial"/>
              </a:rPr>
              <a:t>lựa chọn Login. </a:t>
            </a:r>
            <a:r>
              <a:rPr sz="2000" dirty="0">
                <a:latin typeface="Arial"/>
                <a:cs typeface="Arial"/>
              </a:rPr>
              <a:t>Login </a:t>
            </a:r>
            <a:r>
              <a:rPr sz="2000" spc="-5" dirty="0">
                <a:latin typeface="Arial"/>
                <a:cs typeface="Arial"/>
              </a:rPr>
              <a:t>trong </a:t>
            </a:r>
            <a:r>
              <a:rPr sz="2000" dirty="0">
                <a:latin typeface="Arial"/>
                <a:cs typeface="Arial"/>
              </a:rPr>
              <a:t>hộp thoại </a:t>
            </a:r>
            <a:r>
              <a:rPr sz="2000" spc="-10" dirty="0">
                <a:latin typeface="Arial"/>
                <a:cs typeface="Arial"/>
              </a:rPr>
              <a:t>mở </a:t>
            </a:r>
            <a:r>
              <a:rPr sz="2000" dirty="0">
                <a:latin typeface="Arial"/>
                <a:cs typeface="Arial"/>
              </a:rPr>
              <a:t>ra, </a:t>
            </a:r>
            <a:r>
              <a:rPr sz="2000" spc="-5" dirty="0">
                <a:latin typeface="Arial"/>
                <a:cs typeface="Arial"/>
              </a:rPr>
              <a:t>cấu hình trước </a:t>
            </a:r>
            <a:r>
              <a:rPr sz="2000" dirty="0">
                <a:latin typeface="Arial"/>
                <a:cs typeface="Arial"/>
              </a:rPr>
              <a:t>với  </a:t>
            </a:r>
            <a:r>
              <a:rPr sz="2000" spc="-5" dirty="0">
                <a:latin typeface="Arial"/>
                <a:cs typeface="Arial"/>
              </a:rPr>
              <a:t>địa </a:t>
            </a:r>
            <a:r>
              <a:rPr sz="2000" dirty="0">
                <a:latin typeface="Arial"/>
                <a:cs typeface="Arial"/>
              </a:rPr>
              <a:t>chỉ </a:t>
            </a:r>
            <a:r>
              <a:rPr sz="2000" spc="-5" dirty="0">
                <a:latin typeface="Arial"/>
                <a:cs typeface="Arial"/>
              </a:rPr>
              <a:t>IP </a:t>
            </a:r>
            <a:r>
              <a:rPr sz="2000" dirty="0">
                <a:latin typeface="Arial"/>
                <a:cs typeface="Arial"/>
              </a:rPr>
              <a:t>của Satellite Router của</a:t>
            </a:r>
            <a:r>
              <a:rPr sz="2000" spc="-70" dirty="0">
                <a:latin typeface="Arial"/>
                <a:cs typeface="Arial"/>
              </a:rPr>
              <a:t> </a:t>
            </a:r>
            <a:r>
              <a:rPr sz="2000" spc="-5" dirty="0">
                <a:latin typeface="Arial"/>
                <a:cs typeface="Arial"/>
              </a:rPr>
              <a:t>bạn.</a:t>
            </a:r>
            <a:endParaRPr sz="2000">
              <a:latin typeface="Arial"/>
              <a:cs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65375" y="3011170"/>
            <a:ext cx="3594100" cy="299719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168775" y="4511675"/>
            <a:ext cx="1123315" cy="501650"/>
          </a:xfrm>
          <a:custGeom>
            <a:avLst/>
            <a:gdLst/>
            <a:ahLst/>
            <a:cxnLst/>
            <a:rect l="l" t="t" r="r" b="b"/>
            <a:pathLst>
              <a:path w="1123314" h="501650">
                <a:moveTo>
                  <a:pt x="0" y="250825"/>
                </a:moveTo>
                <a:lnTo>
                  <a:pt x="15239" y="193039"/>
                </a:lnTo>
                <a:lnTo>
                  <a:pt x="57150" y="140335"/>
                </a:lnTo>
                <a:lnTo>
                  <a:pt x="87629" y="116205"/>
                </a:lnTo>
                <a:lnTo>
                  <a:pt x="123825" y="93980"/>
                </a:lnTo>
                <a:lnTo>
                  <a:pt x="164464" y="73660"/>
                </a:lnTo>
                <a:lnTo>
                  <a:pt x="210185" y="55244"/>
                </a:lnTo>
                <a:lnTo>
                  <a:pt x="260985" y="39369"/>
                </a:lnTo>
                <a:lnTo>
                  <a:pt x="314960" y="25400"/>
                </a:lnTo>
                <a:lnTo>
                  <a:pt x="372110" y="14605"/>
                </a:lnTo>
                <a:lnTo>
                  <a:pt x="433070" y="6985"/>
                </a:lnTo>
                <a:lnTo>
                  <a:pt x="495935" y="1905"/>
                </a:lnTo>
                <a:lnTo>
                  <a:pt x="561975" y="0"/>
                </a:lnTo>
                <a:lnTo>
                  <a:pt x="627379" y="1905"/>
                </a:lnTo>
                <a:lnTo>
                  <a:pt x="690245" y="6985"/>
                </a:lnTo>
                <a:lnTo>
                  <a:pt x="751204" y="14605"/>
                </a:lnTo>
                <a:lnTo>
                  <a:pt x="808989" y="25400"/>
                </a:lnTo>
                <a:lnTo>
                  <a:pt x="862964" y="39369"/>
                </a:lnTo>
                <a:lnTo>
                  <a:pt x="913129" y="55244"/>
                </a:lnTo>
                <a:lnTo>
                  <a:pt x="958850" y="73660"/>
                </a:lnTo>
                <a:lnTo>
                  <a:pt x="1000125" y="93980"/>
                </a:lnTo>
                <a:lnTo>
                  <a:pt x="1035685" y="116205"/>
                </a:lnTo>
                <a:lnTo>
                  <a:pt x="1066164" y="140335"/>
                </a:lnTo>
                <a:lnTo>
                  <a:pt x="1108710" y="193039"/>
                </a:lnTo>
                <a:lnTo>
                  <a:pt x="1123314" y="250825"/>
                </a:lnTo>
                <a:lnTo>
                  <a:pt x="1119504" y="280035"/>
                </a:lnTo>
                <a:lnTo>
                  <a:pt x="1090295" y="335280"/>
                </a:lnTo>
                <a:lnTo>
                  <a:pt x="1035685" y="385444"/>
                </a:lnTo>
                <a:lnTo>
                  <a:pt x="1000125" y="407669"/>
                </a:lnTo>
                <a:lnTo>
                  <a:pt x="958850" y="427989"/>
                </a:lnTo>
                <a:lnTo>
                  <a:pt x="913129" y="446405"/>
                </a:lnTo>
                <a:lnTo>
                  <a:pt x="862964" y="462280"/>
                </a:lnTo>
                <a:lnTo>
                  <a:pt x="808989" y="476250"/>
                </a:lnTo>
                <a:lnTo>
                  <a:pt x="751204" y="487044"/>
                </a:lnTo>
                <a:lnTo>
                  <a:pt x="690245" y="494664"/>
                </a:lnTo>
                <a:lnTo>
                  <a:pt x="627379" y="499744"/>
                </a:lnTo>
                <a:lnTo>
                  <a:pt x="561975" y="501650"/>
                </a:lnTo>
                <a:lnTo>
                  <a:pt x="495935" y="499744"/>
                </a:lnTo>
                <a:lnTo>
                  <a:pt x="433070" y="494664"/>
                </a:lnTo>
                <a:lnTo>
                  <a:pt x="372110" y="487044"/>
                </a:lnTo>
                <a:lnTo>
                  <a:pt x="314960" y="476250"/>
                </a:lnTo>
                <a:lnTo>
                  <a:pt x="260985" y="462280"/>
                </a:lnTo>
                <a:lnTo>
                  <a:pt x="210185" y="446405"/>
                </a:lnTo>
                <a:lnTo>
                  <a:pt x="164464" y="427989"/>
                </a:lnTo>
                <a:lnTo>
                  <a:pt x="123825" y="407669"/>
                </a:lnTo>
                <a:lnTo>
                  <a:pt x="87629" y="385444"/>
                </a:lnTo>
                <a:lnTo>
                  <a:pt x="57150" y="361314"/>
                </a:lnTo>
                <a:lnTo>
                  <a:pt x="15239" y="308610"/>
                </a:lnTo>
                <a:lnTo>
                  <a:pt x="0" y="250825"/>
                </a:lnTo>
                <a:close/>
              </a:path>
            </a:pathLst>
          </a:custGeom>
          <a:ln w="38100">
            <a:solidFill>
              <a:srgbClr val="FFFF00"/>
            </a:solidFill>
          </a:ln>
        </p:spPr>
        <p:txBody>
          <a:bodyPr wrap="square" lIns="0" tIns="0" rIns="0" bIns="0" rtlCol="0"/>
          <a:lstStyle/>
          <a:p>
            <a:endParaRPr/>
          </a:p>
        </p:txBody>
      </p:sp>
      <p:sp>
        <p:nvSpPr>
          <p:cNvPr id="4" name="object 4"/>
          <p:cNvSpPr/>
          <p:nvPr/>
        </p:nvSpPr>
        <p:spPr>
          <a:xfrm>
            <a:off x="2926714" y="4915534"/>
            <a:ext cx="1862455" cy="501650"/>
          </a:xfrm>
          <a:custGeom>
            <a:avLst/>
            <a:gdLst/>
            <a:ahLst/>
            <a:cxnLst/>
            <a:rect l="l" t="t" r="r" b="b"/>
            <a:pathLst>
              <a:path w="1862454" h="501650">
                <a:moveTo>
                  <a:pt x="0" y="250825"/>
                </a:moveTo>
                <a:lnTo>
                  <a:pt x="11430" y="212089"/>
                </a:lnTo>
                <a:lnTo>
                  <a:pt x="43180" y="175259"/>
                </a:lnTo>
                <a:lnTo>
                  <a:pt x="94615" y="140334"/>
                </a:lnTo>
                <a:lnTo>
                  <a:pt x="163830" y="108584"/>
                </a:lnTo>
                <a:lnTo>
                  <a:pt x="204470" y="93979"/>
                </a:lnTo>
                <a:lnTo>
                  <a:pt x="249555" y="80009"/>
                </a:lnTo>
                <a:lnTo>
                  <a:pt x="297180" y="67309"/>
                </a:lnTo>
                <a:lnTo>
                  <a:pt x="348614" y="55244"/>
                </a:lnTo>
                <a:lnTo>
                  <a:pt x="403860" y="44450"/>
                </a:lnTo>
                <a:lnTo>
                  <a:pt x="461645" y="34289"/>
                </a:lnTo>
                <a:lnTo>
                  <a:pt x="521970" y="25400"/>
                </a:lnTo>
                <a:lnTo>
                  <a:pt x="584835" y="17779"/>
                </a:lnTo>
                <a:lnTo>
                  <a:pt x="650239" y="12064"/>
                </a:lnTo>
                <a:lnTo>
                  <a:pt x="717550" y="6984"/>
                </a:lnTo>
                <a:lnTo>
                  <a:pt x="787400" y="3175"/>
                </a:lnTo>
                <a:lnTo>
                  <a:pt x="858520" y="634"/>
                </a:lnTo>
                <a:lnTo>
                  <a:pt x="931545" y="0"/>
                </a:lnTo>
                <a:lnTo>
                  <a:pt x="1003935" y="634"/>
                </a:lnTo>
                <a:lnTo>
                  <a:pt x="1075055" y="3175"/>
                </a:lnTo>
                <a:lnTo>
                  <a:pt x="1144905" y="6984"/>
                </a:lnTo>
                <a:lnTo>
                  <a:pt x="1212214" y="12064"/>
                </a:lnTo>
                <a:lnTo>
                  <a:pt x="1277620" y="17779"/>
                </a:lnTo>
                <a:lnTo>
                  <a:pt x="1340485" y="25400"/>
                </a:lnTo>
                <a:lnTo>
                  <a:pt x="1401445" y="34289"/>
                </a:lnTo>
                <a:lnTo>
                  <a:pt x="1459230" y="44450"/>
                </a:lnTo>
                <a:lnTo>
                  <a:pt x="1513839" y="55244"/>
                </a:lnTo>
                <a:lnTo>
                  <a:pt x="1565275" y="67309"/>
                </a:lnTo>
                <a:lnTo>
                  <a:pt x="1613535" y="80009"/>
                </a:lnTo>
                <a:lnTo>
                  <a:pt x="1657985" y="93979"/>
                </a:lnTo>
                <a:lnTo>
                  <a:pt x="1698625" y="108584"/>
                </a:lnTo>
                <a:lnTo>
                  <a:pt x="1735455" y="124459"/>
                </a:lnTo>
                <a:lnTo>
                  <a:pt x="1795780" y="157479"/>
                </a:lnTo>
                <a:lnTo>
                  <a:pt x="1837689" y="193039"/>
                </a:lnTo>
                <a:lnTo>
                  <a:pt x="1859914" y="231139"/>
                </a:lnTo>
                <a:lnTo>
                  <a:pt x="1862455" y="250825"/>
                </a:lnTo>
                <a:lnTo>
                  <a:pt x="1859914" y="270509"/>
                </a:lnTo>
                <a:lnTo>
                  <a:pt x="1837689" y="308609"/>
                </a:lnTo>
                <a:lnTo>
                  <a:pt x="1795780" y="344169"/>
                </a:lnTo>
                <a:lnTo>
                  <a:pt x="1735455" y="377189"/>
                </a:lnTo>
                <a:lnTo>
                  <a:pt x="1698625" y="393064"/>
                </a:lnTo>
                <a:lnTo>
                  <a:pt x="1657985" y="407669"/>
                </a:lnTo>
                <a:lnTo>
                  <a:pt x="1613535" y="421639"/>
                </a:lnTo>
                <a:lnTo>
                  <a:pt x="1565275" y="434339"/>
                </a:lnTo>
                <a:lnTo>
                  <a:pt x="1513839" y="446404"/>
                </a:lnTo>
                <a:lnTo>
                  <a:pt x="1459230" y="457199"/>
                </a:lnTo>
                <a:lnTo>
                  <a:pt x="1401445" y="467359"/>
                </a:lnTo>
                <a:lnTo>
                  <a:pt x="1340485" y="476249"/>
                </a:lnTo>
                <a:lnTo>
                  <a:pt x="1277620" y="483869"/>
                </a:lnTo>
                <a:lnTo>
                  <a:pt x="1212214" y="489584"/>
                </a:lnTo>
                <a:lnTo>
                  <a:pt x="1144905" y="494664"/>
                </a:lnTo>
                <a:lnTo>
                  <a:pt x="1075055" y="498474"/>
                </a:lnTo>
                <a:lnTo>
                  <a:pt x="1003935" y="501014"/>
                </a:lnTo>
                <a:lnTo>
                  <a:pt x="931545" y="501649"/>
                </a:lnTo>
                <a:lnTo>
                  <a:pt x="858520" y="501014"/>
                </a:lnTo>
                <a:lnTo>
                  <a:pt x="787400" y="498474"/>
                </a:lnTo>
                <a:lnTo>
                  <a:pt x="717550" y="494664"/>
                </a:lnTo>
                <a:lnTo>
                  <a:pt x="650239" y="489584"/>
                </a:lnTo>
                <a:lnTo>
                  <a:pt x="584835" y="483869"/>
                </a:lnTo>
                <a:lnTo>
                  <a:pt x="521970" y="476249"/>
                </a:lnTo>
                <a:lnTo>
                  <a:pt x="461645" y="467359"/>
                </a:lnTo>
                <a:lnTo>
                  <a:pt x="403860" y="457199"/>
                </a:lnTo>
                <a:lnTo>
                  <a:pt x="348614" y="446404"/>
                </a:lnTo>
                <a:lnTo>
                  <a:pt x="297180" y="434339"/>
                </a:lnTo>
                <a:lnTo>
                  <a:pt x="249555" y="421639"/>
                </a:lnTo>
                <a:lnTo>
                  <a:pt x="204470" y="407669"/>
                </a:lnTo>
                <a:lnTo>
                  <a:pt x="163830" y="393064"/>
                </a:lnTo>
                <a:lnTo>
                  <a:pt x="127000" y="377189"/>
                </a:lnTo>
                <a:lnTo>
                  <a:pt x="66675" y="344169"/>
                </a:lnTo>
                <a:lnTo>
                  <a:pt x="24765" y="308609"/>
                </a:lnTo>
                <a:lnTo>
                  <a:pt x="3175" y="270509"/>
                </a:lnTo>
                <a:lnTo>
                  <a:pt x="0" y="250825"/>
                </a:lnTo>
                <a:close/>
              </a:path>
            </a:pathLst>
          </a:custGeom>
          <a:ln w="38100">
            <a:solidFill>
              <a:srgbClr val="FFFF00"/>
            </a:solidFill>
          </a:ln>
        </p:spPr>
        <p:txBody>
          <a:bodyPr wrap="square" lIns="0" tIns="0" rIns="0" bIns="0" rtlCol="0"/>
          <a:lstStyle/>
          <a:p>
            <a:endParaRPr/>
          </a:p>
        </p:txBody>
      </p:sp>
      <p:sp>
        <p:nvSpPr>
          <p:cNvPr id="5" name="object 5"/>
          <p:cNvSpPr txBox="1">
            <a:spLocks noGrp="1"/>
          </p:cNvSpPr>
          <p:nvPr>
            <p:ph type="title"/>
          </p:nvPr>
        </p:nvSpPr>
        <p:spPr>
          <a:xfrm>
            <a:off x="862075" y="196596"/>
            <a:ext cx="5071745"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30" dirty="0">
                <a:solidFill>
                  <a:srgbClr val="C0504D"/>
                </a:solidFill>
                <a:latin typeface="Arial"/>
                <a:cs typeface="Arial"/>
              </a:rPr>
              <a:t> </a:t>
            </a:r>
            <a:r>
              <a:rPr sz="2400" b="1" spc="-5" dirty="0">
                <a:solidFill>
                  <a:srgbClr val="C0504D"/>
                </a:solidFill>
                <a:latin typeface="Arial"/>
                <a:cs typeface="Arial"/>
              </a:rPr>
              <a:t>iDrect</a:t>
            </a:r>
            <a:endParaRPr sz="2400">
              <a:latin typeface="Arial"/>
              <a:cs typeface="Arial"/>
            </a:endParaRPr>
          </a:p>
        </p:txBody>
      </p:sp>
      <p:sp>
        <p:nvSpPr>
          <p:cNvPr id="7" name="object 7"/>
          <p:cNvSpPr txBox="1"/>
          <p:nvPr/>
        </p:nvSpPr>
        <p:spPr>
          <a:xfrm>
            <a:off x="543559" y="6261560"/>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8" name="object 8"/>
          <p:cNvSpPr txBox="1"/>
          <p:nvPr/>
        </p:nvSpPr>
        <p:spPr>
          <a:xfrm>
            <a:off x="8114538" y="6300841"/>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56</a:t>
            </a:r>
            <a:endParaRPr sz="1000">
              <a:latin typeface="Arial"/>
              <a:cs typeface="Arial"/>
            </a:endParaRPr>
          </a:p>
        </p:txBody>
      </p:sp>
      <p:sp>
        <p:nvSpPr>
          <p:cNvPr id="6" name="object 6"/>
          <p:cNvSpPr txBox="1"/>
          <p:nvPr/>
        </p:nvSpPr>
        <p:spPr>
          <a:xfrm>
            <a:off x="1220520" y="799338"/>
            <a:ext cx="6787515" cy="2136775"/>
          </a:xfrm>
          <a:prstGeom prst="rect">
            <a:avLst/>
          </a:prstGeom>
        </p:spPr>
        <p:txBody>
          <a:bodyPr vert="horz" wrap="square" lIns="0" tIns="0" rIns="0" bIns="0" rtlCol="0">
            <a:spAutoFit/>
          </a:bodyPr>
          <a:lstStyle/>
          <a:p>
            <a:pPr marL="307975" indent="-295275">
              <a:lnSpc>
                <a:spcPct val="100000"/>
              </a:lnSpc>
              <a:buFont typeface="Arial"/>
              <a:buAutoNum type="alphaLcParenR" startAt="3"/>
              <a:tabLst>
                <a:tab pos="308610" algn="l"/>
              </a:tabLst>
            </a:pPr>
            <a:r>
              <a:rPr sz="2000" spc="-30" dirty="0">
                <a:latin typeface="Arial"/>
                <a:cs typeface="Arial"/>
              </a:rPr>
              <a:t>Kiểu </a:t>
            </a:r>
            <a:r>
              <a:rPr sz="2000" spc="-25" dirty="0">
                <a:latin typeface="Arial"/>
                <a:cs typeface="Arial"/>
              </a:rPr>
              <a:t>mặc </a:t>
            </a:r>
            <a:r>
              <a:rPr sz="2000" spc="-20" dirty="0">
                <a:latin typeface="Arial"/>
                <a:cs typeface="Arial"/>
              </a:rPr>
              <a:t>định mật </a:t>
            </a:r>
            <a:r>
              <a:rPr sz="2000" spc="-25" dirty="0">
                <a:latin typeface="Arial"/>
                <a:cs typeface="Arial"/>
              </a:rPr>
              <a:t>khẩu, </a:t>
            </a:r>
            <a:r>
              <a:rPr sz="2000" b="1" i="1" dirty="0">
                <a:latin typeface="Arial"/>
                <a:cs typeface="Arial"/>
              </a:rPr>
              <a:t>“iDirect”. </a:t>
            </a:r>
            <a:r>
              <a:rPr sz="2000" spc="-5" dirty="0">
                <a:latin typeface="Arial"/>
                <a:cs typeface="Arial"/>
              </a:rPr>
              <a:t>(trong vài </a:t>
            </a:r>
            <a:r>
              <a:rPr sz="2000" dirty="0">
                <a:latin typeface="Arial"/>
                <a:cs typeface="Arial"/>
              </a:rPr>
              <a:t>trường</a:t>
            </a:r>
            <a:r>
              <a:rPr sz="2000" spc="-160" dirty="0">
                <a:latin typeface="Arial"/>
                <a:cs typeface="Arial"/>
              </a:rPr>
              <a:t> </a:t>
            </a:r>
            <a:r>
              <a:rPr sz="2000" dirty="0">
                <a:latin typeface="Arial"/>
                <a:cs typeface="Arial"/>
              </a:rPr>
              <a:t>hợp,</a:t>
            </a:r>
            <a:endParaRPr sz="2000">
              <a:latin typeface="Arial"/>
              <a:cs typeface="Arial"/>
            </a:endParaRPr>
          </a:p>
          <a:p>
            <a:pPr marL="12700">
              <a:lnSpc>
                <a:spcPct val="100000"/>
              </a:lnSpc>
            </a:pPr>
            <a:r>
              <a:rPr sz="2000" b="1" i="1" dirty="0">
                <a:latin typeface="Arial"/>
                <a:cs typeface="Arial"/>
              </a:rPr>
              <a:t>P@55w0rd! </a:t>
            </a:r>
            <a:r>
              <a:rPr sz="2000" dirty="0">
                <a:latin typeface="Arial"/>
                <a:cs typeface="Arial"/>
              </a:rPr>
              <a:t>có thể là </a:t>
            </a:r>
            <a:r>
              <a:rPr sz="2000" spc="-5" dirty="0">
                <a:latin typeface="Arial"/>
                <a:cs typeface="Arial"/>
              </a:rPr>
              <a:t>mật khẩu </a:t>
            </a:r>
            <a:r>
              <a:rPr sz="2000" dirty="0">
                <a:latin typeface="Arial"/>
                <a:cs typeface="Arial"/>
              </a:rPr>
              <a:t>mặc</a:t>
            </a:r>
            <a:r>
              <a:rPr sz="2000" spc="-45" dirty="0">
                <a:latin typeface="Arial"/>
                <a:cs typeface="Arial"/>
              </a:rPr>
              <a:t> </a:t>
            </a:r>
            <a:r>
              <a:rPr sz="2000" spc="-10" dirty="0">
                <a:latin typeface="Arial"/>
                <a:cs typeface="Arial"/>
              </a:rPr>
              <a:t>định.)</a:t>
            </a:r>
            <a:endParaRPr sz="2000">
              <a:latin typeface="Arial"/>
              <a:cs typeface="Arial"/>
            </a:endParaRPr>
          </a:p>
          <a:p>
            <a:pPr>
              <a:lnSpc>
                <a:spcPct val="100000"/>
              </a:lnSpc>
              <a:spcBef>
                <a:spcPts val="40"/>
              </a:spcBef>
            </a:pPr>
            <a:endParaRPr sz="2050">
              <a:latin typeface="Times New Roman"/>
              <a:cs typeface="Times New Roman"/>
            </a:endParaRPr>
          </a:p>
          <a:p>
            <a:pPr marL="321945" indent="-309245">
              <a:lnSpc>
                <a:spcPct val="100000"/>
              </a:lnSpc>
              <a:buFont typeface="Arial"/>
              <a:buAutoNum type="alphaLcParenR" startAt="4"/>
              <a:tabLst>
                <a:tab pos="322580" algn="l"/>
              </a:tabLst>
            </a:pPr>
            <a:r>
              <a:rPr sz="2000" dirty="0">
                <a:latin typeface="Arial"/>
                <a:cs typeface="Arial"/>
              </a:rPr>
              <a:t>Trong Login như </a:t>
            </a:r>
            <a:r>
              <a:rPr sz="2000" spc="-5" dirty="0">
                <a:latin typeface="Arial"/>
                <a:cs typeface="Arial"/>
              </a:rPr>
              <a:t>phần </a:t>
            </a:r>
            <a:r>
              <a:rPr sz="2000" spc="-10" dirty="0">
                <a:latin typeface="Arial"/>
                <a:cs typeface="Arial"/>
              </a:rPr>
              <a:t>của </a:t>
            </a:r>
            <a:r>
              <a:rPr sz="2000" dirty="0">
                <a:latin typeface="Arial"/>
                <a:cs typeface="Arial"/>
              </a:rPr>
              <a:t>hộp</a:t>
            </a:r>
            <a:r>
              <a:rPr sz="2000" spc="-30" dirty="0">
                <a:latin typeface="Arial"/>
                <a:cs typeface="Arial"/>
              </a:rPr>
              <a:t> </a:t>
            </a:r>
            <a:r>
              <a:rPr sz="2000" spc="-5" dirty="0">
                <a:latin typeface="Arial"/>
                <a:cs typeface="Arial"/>
              </a:rPr>
              <a:t>thoại:</a:t>
            </a:r>
            <a:endParaRPr sz="2000">
              <a:latin typeface="Arial"/>
              <a:cs typeface="Arial"/>
            </a:endParaRPr>
          </a:p>
          <a:p>
            <a:pPr marL="166370" indent="-153670">
              <a:lnSpc>
                <a:spcPct val="100000"/>
              </a:lnSpc>
              <a:buChar char="-"/>
              <a:tabLst>
                <a:tab pos="167005" algn="l"/>
              </a:tabLst>
            </a:pPr>
            <a:r>
              <a:rPr sz="2000" spc="-5" dirty="0">
                <a:latin typeface="Arial"/>
                <a:cs typeface="Arial"/>
              </a:rPr>
              <a:t>Chọn</a:t>
            </a:r>
            <a:r>
              <a:rPr sz="2000" spc="-180" dirty="0">
                <a:latin typeface="Arial"/>
                <a:cs typeface="Arial"/>
              </a:rPr>
              <a:t> </a:t>
            </a:r>
            <a:r>
              <a:rPr sz="2000" dirty="0">
                <a:latin typeface="Arial"/>
                <a:cs typeface="Arial"/>
              </a:rPr>
              <a:t>Admin.</a:t>
            </a:r>
            <a:endParaRPr sz="2000">
              <a:latin typeface="Arial"/>
              <a:cs typeface="Arial"/>
            </a:endParaRPr>
          </a:p>
          <a:p>
            <a:pPr marL="166370" indent="-153670">
              <a:lnSpc>
                <a:spcPts val="2370"/>
              </a:lnSpc>
              <a:buChar char="-"/>
              <a:tabLst>
                <a:tab pos="167005" algn="l"/>
              </a:tabLst>
            </a:pPr>
            <a:r>
              <a:rPr sz="2000" spc="-5" dirty="0">
                <a:latin typeface="Arial"/>
                <a:cs typeface="Arial"/>
              </a:rPr>
              <a:t>Chọn </a:t>
            </a:r>
            <a:r>
              <a:rPr sz="2000" dirty="0">
                <a:latin typeface="Arial"/>
                <a:cs typeface="Arial"/>
              </a:rPr>
              <a:t>kết nối an </a:t>
            </a:r>
            <a:r>
              <a:rPr sz="2000" spc="-5" dirty="0">
                <a:latin typeface="Arial"/>
                <a:cs typeface="Arial"/>
              </a:rPr>
              <a:t>toàn </a:t>
            </a:r>
            <a:r>
              <a:rPr sz="2000" dirty="0">
                <a:latin typeface="Arial"/>
                <a:cs typeface="Arial"/>
              </a:rPr>
              <a:t>hộp </a:t>
            </a:r>
            <a:r>
              <a:rPr sz="2000" spc="-5" dirty="0">
                <a:latin typeface="Arial"/>
                <a:cs typeface="Arial"/>
              </a:rPr>
              <a:t>kiểm</a:t>
            </a:r>
            <a:r>
              <a:rPr sz="2000" spc="-65" dirty="0">
                <a:latin typeface="Arial"/>
                <a:cs typeface="Arial"/>
              </a:rPr>
              <a:t> </a:t>
            </a:r>
            <a:r>
              <a:rPr sz="2000" dirty="0">
                <a:latin typeface="Arial"/>
                <a:cs typeface="Arial"/>
              </a:rPr>
              <a:t>tra</a:t>
            </a:r>
            <a:endParaRPr sz="2000">
              <a:latin typeface="Arial"/>
              <a:cs typeface="Arial"/>
            </a:endParaRPr>
          </a:p>
          <a:p>
            <a:pPr marL="166370" indent="-153670">
              <a:lnSpc>
                <a:spcPts val="2370"/>
              </a:lnSpc>
              <a:buChar char="-"/>
              <a:tabLst>
                <a:tab pos="167005" algn="l"/>
              </a:tabLst>
            </a:pPr>
            <a:r>
              <a:rPr sz="2000" spc="-5" dirty="0">
                <a:latin typeface="Arial"/>
                <a:cs typeface="Arial"/>
              </a:rPr>
              <a:t>Nhấp </a:t>
            </a:r>
            <a:r>
              <a:rPr sz="2000" dirty="0">
                <a:latin typeface="Arial"/>
                <a:cs typeface="Arial"/>
              </a:rPr>
              <a:t>OK để đăng </a:t>
            </a:r>
            <a:r>
              <a:rPr sz="2000" spc="-5" dirty="0">
                <a:latin typeface="Arial"/>
                <a:cs typeface="Arial"/>
              </a:rPr>
              <a:t>nhập vào </a:t>
            </a:r>
            <a:r>
              <a:rPr sz="2000" dirty="0">
                <a:latin typeface="Arial"/>
                <a:cs typeface="Arial"/>
              </a:rPr>
              <a:t>Router </a:t>
            </a:r>
            <a:r>
              <a:rPr sz="2000" spc="-5" dirty="0">
                <a:latin typeface="Arial"/>
                <a:cs typeface="Arial"/>
              </a:rPr>
              <a:t>vệ</a:t>
            </a:r>
            <a:r>
              <a:rPr sz="2000" spc="-40" dirty="0">
                <a:latin typeface="Arial"/>
                <a:cs typeface="Arial"/>
              </a:rPr>
              <a:t> </a:t>
            </a:r>
            <a:r>
              <a:rPr sz="2000" dirty="0">
                <a:latin typeface="Arial"/>
                <a:cs typeface="Arial"/>
              </a:rPr>
              <a:t>tinh.</a:t>
            </a:r>
            <a:endParaRPr sz="2000">
              <a:latin typeface="Arial"/>
              <a:cs typeface="Aria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61315" y="1598930"/>
            <a:ext cx="3429000" cy="43434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4210684" y="1598930"/>
            <a:ext cx="4528185" cy="4281170"/>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prstGeom prst="rect">
            <a:avLst/>
          </a:prstGeom>
        </p:spPr>
        <p:txBody>
          <a:bodyPr vert="horz" wrap="square" lIns="0" tIns="123190" rIns="0" bIns="0" rtlCol="0">
            <a:spAutoFit/>
          </a:bodyPr>
          <a:lstStyle/>
          <a:p>
            <a:pPr marL="36576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45" dirty="0">
                <a:solidFill>
                  <a:srgbClr val="C0504D"/>
                </a:solidFill>
                <a:latin typeface="Arial"/>
                <a:cs typeface="Arial"/>
              </a:rPr>
              <a:t> </a:t>
            </a:r>
            <a:r>
              <a:rPr sz="2400" b="1" dirty="0">
                <a:solidFill>
                  <a:srgbClr val="C0504D"/>
                </a:solidFill>
                <a:latin typeface="Arial"/>
                <a:cs typeface="Arial"/>
              </a:rPr>
              <a:t>iDirect</a:t>
            </a:r>
            <a:endParaRPr sz="2400">
              <a:latin typeface="Arial"/>
              <a:cs typeface="Arial"/>
            </a:endParaRPr>
          </a:p>
        </p:txBody>
      </p:sp>
      <p:sp>
        <p:nvSpPr>
          <p:cNvPr id="6" name="object 6"/>
          <p:cNvSpPr txBox="1"/>
          <p:nvPr/>
        </p:nvSpPr>
        <p:spPr>
          <a:xfrm>
            <a:off x="543559" y="6484063"/>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7" name="object 7"/>
          <p:cNvSpPr txBox="1"/>
          <p:nvPr/>
        </p:nvSpPr>
        <p:spPr>
          <a:xfrm>
            <a:off x="8114538" y="6523346"/>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57</a:t>
            </a:r>
            <a:endParaRPr sz="1000">
              <a:latin typeface="Arial"/>
              <a:cs typeface="Arial"/>
            </a:endParaRPr>
          </a:p>
        </p:txBody>
      </p:sp>
      <p:sp>
        <p:nvSpPr>
          <p:cNvPr id="5" name="object 5"/>
          <p:cNvSpPr txBox="1"/>
          <p:nvPr/>
        </p:nvSpPr>
        <p:spPr>
          <a:xfrm>
            <a:off x="923036" y="1034034"/>
            <a:ext cx="7143750" cy="599440"/>
          </a:xfrm>
          <a:prstGeom prst="rect">
            <a:avLst/>
          </a:prstGeom>
        </p:spPr>
        <p:txBody>
          <a:bodyPr vert="horz" wrap="square" lIns="0" tIns="0" rIns="0" bIns="0" rtlCol="0">
            <a:spAutoFit/>
          </a:bodyPr>
          <a:lstStyle/>
          <a:p>
            <a:pPr marL="12700">
              <a:lnSpc>
                <a:spcPts val="2360"/>
              </a:lnSpc>
            </a:pPr>
            <a:r>
              <a:rPr sz="2000" b="1" dirty="0">
                <a:latin typeface="Arial"/>
                <a:cs typeface="Arial"/>
              </a:rPr>
              <a:t>e) </a:t>
            </a:r>
            <a:r>
              <a:rPr sz="2000" spc="-5" dirty="0">
                <a:latin typeface="Arial"/>
                <a:cs typeface="Arial"/>
              </a:rPr>
              <a:t>Nhấp </a:t>
            </a:r>
            <a:r>
              <a:rPr sz="2000" dirty="0">
                <a:latin typeface="Arial"/>
                <a:cs typeface="Arial"/>
              </a:rPr>
              <a:t>phải </a:t>
            </a:r>
            <a:r>
              <a:rPr sz="2000" spc="-10" dirty="0">
                <a:latin typeface="Arial"/>
                <a:cs typeface="Arial"/>
              </a:rPr>
              <a:t>vào </a:t>
            </a:r>
            <a:r>
              <a:rPr sz="2000" spc="-5" dirty="0">
                <a:latin typeface="Arial"/>
                <a:cs typeface="Arial"/>
              </a:rPr>
              <a:t>Router vệ </a:t>
            </a:r>
            <a:r>
              <a:rPr sz="2000" dirty="0">
                <a:latin typeface="Arial"/>
                <a:cs typeface="Arial"/>
              </a:rPr>
              <a:t>tinh trong </a:t>
            </a:r>
            <a:r>
              <a:rPr sz="2000" spc="-5" dirty="0">
                <a:latin typeface="Arial"/>
                <a:cs typeface="Arial"/>
              </a:rPr>
              <a:t>hiển thị </a:t>
            </a:r>
            <a:r>
              <a:rPr sz="2000" dirty="0">
                <a:latin typeface="Arial"/>
                <a:cs typeface="Arial"/>
              </a:rPr>
              <a:t>cây </a:t>
            </a:r>
            <a:r>
              <a:rPr sz="2000" spc="-5" dirty="0">
                <a:latin typeface="Arial"/>
                <a:cs typeface="Arial"/>
              </a:rPr>
              <a:t>iSite </a:t>
            </a:r>
            <a:r>
              <a:rPr sz="2000" dirty="0">
                <a:latin typeface="Arial"/>
                <a:cs typeface="Arial"/>
              </a:rPr>
              <a:t>và</a:t>
            </a:r>
            <a:r>
              <a:rPr sz="2000" spc="55" dirty="0">
                <a:latin typeface="Arial"/>
                <a:cs typeface="Arial"/>
              </a:rPr>
              <a:t> </a:t>
            </a:r>
            <a:r>
              <a:rPr sz="2000" spc="-5" dirty="0">
                <a:latin typeface="Arial"/>
                <a:cs typeface="Arial"/>
              </a:rPr>
              <a:t>chọn</a:t>
            </a:r>
            <a:endParaRPr sz="2000">
              <a:latin typeface="Arial"/>
              <a:cs typeface="Arial"/>
            </a:endParaRPr>
          </a:p>
          <a:p>
            <a:pPr marL="309880">
              <a:lnSpc>
                <a:spcPts val="2360"/>
              </a:lnSpc>
            </a:pPr>
            <a:r>
              <a:rPr sz="2000" b="1" spc="-5" dirty="0">
                <a:latin typeface="Arial"/>
                <a:cs typeface="Arial"/>
              </a:rPr>
              <a:t>Download</a:t>
            </a:r>
            <a:r>
              <a:rPr sz="2000" b="1" spc="-35" dirty="0">
                <a:latin typeface="Arial"/>
                <a:cs typeface="Arial"/>
              </a:rPr>
              <a:t> </a:t>
            </a:r>
            <a:r>
              <a:rPr sz="2000" b="1" spc="-5" dirty="0">
                <a:latin typeface="Arial"/>
                <a:cs typeface="Arial"/>
              </a:rPr>
              <a:t>Package.</a:t>
            </a:r>
            <a:endParaRPr sz="2000">
              <a:latin typeface="Arial"/>
              <a:cs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691639" y="1541144"/>
            <a:ext cx="6028690" cy="4480559"/>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0" rIns="0" bIns="0" rtlCol="0">
            <a:spAutoFit/>
          </a:bodyPr>
          <a:lstStyle/>
          <a:p>
            <a:pPr marL="268605">
              <a:lnSpc>
                <a:spcPct val="100000"/>
              </a:lnSpc>
            </a:pPr>
            <a:r>
              <a:rPr spc="-5" dirty="0"/>
              <a:t>Cấu </a:t>
            </a:r>
            <a:r>
              <a:rPr dirty="0"/>
              <a:t>hình </a:t>
            </a:r>
            <a:r>
              <a:rPr spc="-5" dirty="0"/>
              <a:t>Manpack – </a:t>
            </a:r>
            <a:r>
              <a:rPr dirty="0"/>
              <a:t>Modem</a:t>
            </a:r>
            <a:r>
              <a:rPr spc="-40" dirty="0"/>
              <a:t> </a:t>
            </a:r>
            <a:r>
              <a:rPr spc="-5" dirty="0"/>
              <a:t>iDrect</a:t>
            </a:r>
          </a:p>
        </p:txBody>
      </p:sp>
      <p:sp>
        <p:nvSpPr>
          <p:cNvPr id="5" name="object 5"/>
          <p:cNvSpPr txBox="1"/>
          <p:nvPr/>
        </p:nvSpPr>
        <p:spPr>
          <a:xfrm>
            <a:off x="543559" y="6261560"/>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299317"/>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58</a:t>
            </a:r>
            <a:endParaRPr sz="1000">
              <a:latin typeface="Arial"/>
              <a:cs typeface="Arial"/>
            </a:endParaRPr>
          </a:p>
        </p:txBody>
      </p:sp>
      <p:sp>
        <p:nvSpPr>
          <p:cNvPr id="4" name="object 4"/>
          <p:cNvSpPr txBox="1"/>
          <p:nvPr/>
        </p:nvSpPr>
        <p:spPr>
          <a:xfrm>
            <a:off x="1220520" y="818133"/>
            <a:ext cx="7113270" cy="591820"/>
          </a:xfrm>
          <a:prstGeom prst="rect">
            <a:avLst/>
          </a:prstGeom>
        </p:spPr>
        <p:txBody>
          <a:bodyPr vert="horz" wrap="square" lIns="0" tIns="0" rIns="0" bIns="0" rtlCol="0">
            <a:spAutoFit/>
          </a:bodyPr>
          <a:lstStyle/>
          <a:p>
            <a:pPr marL="12700" marR="5080">
              <a:lnSpc>
                <a:spcPts val="2330"/>
              </a:lnSpc>
            </a:pPr>
            <a:r>
              <a:rPr sz="2000" b="1" dirty="0">
                <a:latin typeface="Arial"/>
                <a:cs typeface="Arial"/>
              </a:rPr>
              <a:t>f) </a:t>
            </a:r>
            <a:r>
              <a:rPr sz="2000" dirty="0">
                <a:latin typeface="Arial"/>
                <a:cs typeface="Arial"/>
              </a:rPr>
              <a:t>Trong hộp </a:t>
            </a:r>
            <a:r>
              <a:rPr sz="2000" spc="-5" dirty="0">
                <a:latin typeface="Arial"/>
                <a:cs typeface="Arial"/>
              </a:rPr>
              <a:t>thoại </a:t>
            </a:r>
            <a:r>
              <a:rPr sz="2000" b="1" spc="-5" dirty="0">
                <a:latin typeface="Arial"/>
                <a:cs typeface="Arial"/>
              </a:rPr>
              <a:t>Download </a:t>
            </a:r>
            <a:r>
              <a:rPr sz="2000" b="1" dirty="0">
                <a:latin typeface="Arial"/>
                <a:cs typeface="Arial"/>
              </a:rPr>
              <a:t>Package</a:t>
            </a:r>
            <a:r>
              <a:rPr sz="2000" dirty="0">
                <a:latin typeface="Arial"/>
                <a:cs typeface="Arial"/>
              </a:rPr>
              <a:t>, </a:t>
            </a:r>
            <a:r>
              <a:rPr sz="2000" spc="-5" dirty="0">
                <a:latin typeface="Arial"/>
                <a:cs typeface="Arial"/>
              </a:rPr>
              <a:t>nhấp vào </a:t>
            </a:r>
            <a:r>
              <a:rPr sz="2000" dirty="0">
                <a:latin typeface="Arial"/>
                <a:cs typeface="Arial"/>
              </a:rPr>
              <a:t>nút </a:t>
            </a:r>
            <a:r>
              <a:rPr sz="2000" b="1" dirty="0">
                <a:latin typeface="Arial"/>
                <a:cs typeface="Arial"/>
              </a:rPr>
              <a:t>Open </a:t>
            </a:r>
            <a:r>
              <a:rPr sz="2000" dirty="0">
                <a:latin typeface="Arial"/>
                <a:cs typeface="Arial"/>
              </a:rPr>
              <a:t>để  hiển </a:t>
            </a:r>
            <a:r>
              <a:rPr sz="2000" spc="-5" dirty="0">
                <a:latin typeface="Arial"/>
                <a:cs typeface="Arial"/>
              </a:rPr>
              <a:t>thị </a:t>
            </a:r>
            <a:r>
              <a:rPr sz="2000" dirty="0">
                <a:latin typeface="Arial"/>
                <a:cs typeface="Arial"/>
              </a:rPr>
              <a:t>hộp thoại</a:t>
            </a:r>
            <a:r>
              <a:rPr sz="2000" spc="-85" dirty="0">
                <a:latin typeface="Arial"/>
                <a:cs typeface="Arial"/>
              </a:rPr>
              <a:t> </a:t>
            </a:r>
            <a:r>
              <a:rPr sz="2000" b="1" dirty="0">
                <a:latin typeface="Arial"/>
                <a:cs typeface="Arial"/>
              </a:rPr>
              <a:t>Open</a:t>
            </a:r>
            <a:r>
              <a:rPr sz="2000" dirty="0">
                <a:latin typeface="Arial"/>
                <a:cs typeface="Arial"/>
              </a:rPr>
              <a:t>.</a:t>
            </a:r>
            <a:endParaRPr sz="2000">
              <a:latin typeface="Arial"/>
              <a:cs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5230" y="1943100"/>
            <a:ext cx="7124700" cy="14859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1666" rIns="0" bIns="0" rtlCol="0">
            <a:spAutoFit/>
          </a:bodyPr>
          <a:lstStyle/>
          <a:p>
            <a:pPr marL="775970">
              <a:lnSpc>
                <a:spcPct val="100000"/>
              </a:lnSpc>
            </a:pPr>
            <a:r>
              <a:rPr sz="2400" b="1" spc="-10"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5" dirty="0">
                <a:solidFill>
                  <a:srgbClr val="C0504D"/>
                </a:solidFill>
                <a:latin typeface="Arial"/>
                <a:cs typeface="Arial"/>
              </a:rPr>
              <a:t> iDirect</a:t>
            </a:r>
            <a:endParaRPr sz="2400">
              <a:latin typeface="Arial"/>
              <a:cs typeface="Arial"/>
            </a:endParaRPr>
          </a:p>
        </p:txBody>
      </p:sp>
      <p:sp>
        <p:nvSpPr>
          <p:cNvPr id="6" name="object 6"/>
          <p:cNvSpPr txBox="1"/>
          <p:nvPr/>
        </p:nvSpPr>
        <p:spPr>
          <a:xfrm>
            <a:off x="543559" y="6506923"/>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7" name="object 7"/>
          <p:cNvSpPr txBox="1"/>
          <p:nvPr/>
        </p:nvSpPr>
        <p:spPr>
          <a:xfrm>
            <a:off x="8114538" y="6544681"/>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59</a:t>
            </a:r>
            <a:endParaRPr sz="1000">
              <a:latin typeface="Arial"/>
              <a:cs typeface="Arial"/>
            </a:endParaRPr>
          </a:p>
        </p:txBody>
      </p:sp>
      <p:sp>
        <p:nvSpPr>
          <p:cNvPr id="4" name="object 4"/>
          <p:cNvSpPr txBox="1"/>
          <p:nvPr/>
        </p:nvSpPr>
        <p:spPr>
          <a:xfrm>
            <a:off x="1220520" y="1051407"/>
            <a:ext cx="7047865" cy="908050"/>
          </a:xfrm>
          <a:prstGeom prst="rect">
            <a:avLst/>
          </a:prstGeom>
        </p:spPr>
        <p:txBody>
          <a:bodyPr vert="horz" wrap="square" lIns="0" tIns="0" rIns="0" bIns="0" rtlCol="0">
            <a:spAutoFit/>
          </a:bodyPr>
          <a:lstStyle/>
          <a:p>
            <a:pPr marL="12700" marR="5080">
              <a:lnSpc>
                <a:spcPct val="99300"/>
              </a:lnSpc>
            </a:pPr>
            <a:r>
              <a:rPr sz="2000" b="1" spc="-5" dirty="0">
                <a:latin typeface="Arial"/>
                <a:cs typeface="Arial"/>
              </a:rPr>
              <a:t>g) </a:t>
            </a:r>
            <a:r>
              <a:rPr sz="2000" dirty="0">
                <a:latin typeface="Arial"/>
                <a:cs typeface="Arial"/>
              </a:rPr>
              <a:t>Điều </a:t>
            </a:r>
            <a:r>
              <a:rPr sz="2000" spc="-5" dirty="0">
                <a:latin typeface="Arial"/>
                <a:cs typeface="Arial"/>
              </a:rPr>
              <a:t>hưởng các </a:t>
            </a:r>
            <a:r>
              <a:rPr sz="2000" dirty="0">
                <a:latin typeface="Arial"/>
                <a:cs typeface="Arial"/>
              </a:rPr>
              <a:t>gói từ xa </a:t>
            </a:r>
            <a:r>
              <a:rPr sz="2000" spc="-5" dirty="0">
                <a:latin typeface="Arial"/>
                <a:cs typeface="Arial"/>
              </a:rPr>
              <a:t>trên </a:t>
            </a:r>
            <a:r>
              <a:rPr sz="2000" dirty="0">
                <a:latin typeface="Arial"/>
                <a:cs typeface="Arial"/>
              </a:rPr>
              <a:t>laptop của bạn. </a:t>
            </a:r>
            <a:r>
              <a:rPr sz="2000" spc="-45" dirty="0">
                <a:latin typeface="Arial"/>
                <a:cs typeface="Arial"/>
              </a:rPr>
              <a:t>Bạn </a:t>
            </a:r>
            <a:r>
              <a:rPr sz="2000" spc="-55" dirty="0">
                <a:latin typeface="Arial"/>
                <a:cs typeface="Arial"/>
              </a:rPr>
              <a:t>phải </a:t>
            </a:r>
            <a:r>
              <a:rPr sz="2000" spc="-50" dirty="0">
                <a:latin typeface="Arial"/>
                <a:cs typeface="Arial"/>
              </a:rPr>
              <a:t>tải</a:t>
            </a:r>
            <a:r>
              <a:rPr sz="2000" spc="-345" dirty="0">
                <a:latin typeface="Arial"/>
                <a:cs typeface="Arial"/>
              </a:rPr>
              <a:t> </a:t>
            </a:r>
            <a:r>
              <a:rPr sz="2000" dirty="0">
                <a:latin typeface="Arial"/>
                <a:cs typeface="Arial"/>
              </a:rPr>
              <a:t>2  </a:t>
            </a:r>
            <a:r>
              <a:rPr sz="2000" spc="-45" dirty="0">
                <a:latin typeface="Arial"/>
                <a:cs typeface="Arial"/>
              </a:rPr>
              <a:t>gói về </a:t>
            </a:r>
            <a:r>
              <a:rPr sz="2000" dirty="0">
                <a:latin typeface="Arial"/>
                <a:cs typeface="Arial"/>
              </a:rPr>
              <a:t>Router </a:t>
            </a:r>
            <a:r>
              <a:rPr sz="2000" spc="-5" dirty="0">
                <a:latin typeface="Arial"/>
                <a:cs typeface="Arial"/>
              </a:rPr>
              <a:t>vệ </a:t>
            </a:r>
            <a:r>
              <a:rPr sz="2000" dirty="0">
                <a:latin typeface="Arial"/>
                <a:cs typeface="Arial"/>
              </a:rPr>
              <a:t>inh của </a:t>
            </a:r>
            <a:r>
              <a:rPr sz="2000" spc="-5" dirty="0">
                <a:latin typeface="Arial"/>
                <a:cs typeface="Arial"/>
              </a:rPr>
              <a:t>bạn: </a:t>
            </a:r>
            <a:r>
              <a:rPr sz="2000" dirty="0">
                <a:latin typeface="Arial"/>
                <a:cs typeface="Arial"/>
              </a:rPr>
              <a:t>gói hỗ </a:t>
            </a:r>
            <a:r>
              <a:rPr sz="2000" spc="-5" dirty="0">
                <a:latin typeface="Arial"/>
                <a:cs typeface="Arial"/>
              </a:rPr>
              <a:t>trợ </a:t>
            </a:r>
            <a:r>
              <a:rPr sz="2000" dirty="0">
                <a:latin typeface="Arial"/>
                <a:cs typeface="Arial"/>
              </a:rPr>
              <a:t>bản Linux </a:t>
            </a:r>
            <a:r>
              <a:rPr sz="2000" spc="-5" dirty="0">
                <a:latin typeface="Arial"/>
                <a:cs typeface="Arial"/>
              </a:rPr>
              <a:t>(BSP) </a:t>
            </a:r>
            <a:r>
              <a:rPr sz="2000" dirty="0">
                <a:latin typeface="Arial"/>
                <a:cs typeface="Arial"/>
              </a:rPr>
              <a:t>và  chính </a:t>
            </a:r>
            <a:r>
              <a:rPr sz="2000" spc="-5" dirty="0">
                <a:latin typeface="Arial"/>
                <a:cs typeface="Arial"/>
              </a:rPr>
              <a:t>xác </a:t>
            </a:r>
            <a:r>
              <a:rPr sz="2000" dirty="0">
                <a:latin typeface="Arial"/>
                <a:cs typeface="Arial"/>
              </a:rPr>
              <a:t>gói </a:t>
            </a:r>
            <a:r>
              <a:rPr sz="2000" spc="-5" dirty="0">
                <a:latin typeface="Arial"/>
                <a:cs typeface="Arial"/>
              </a:rPr>
              <a:t>hình </a:t>
            </a:r>
            <a:r>
              <a:rPr sz="2000" dirty="0">
                <a:latin typeface="Arial"/>
                <a:cs typeface="Arial"/>
              </a:rPr>
              <a:t>ảnh </a:t>
            </a:r>
            <a:r>
              <a:rPr sz="2000" spc="-5" dirty="0">
                <a:latin typeface="Arial"/>
                <a:cs typeface="Arial"/>
              </a:rPr>
              <a:t>từ</a:t>
            </a:r>
            <a:r>
              <a:rPr sz="2000" spc="-55" dirty="0">
                <a:latin typeface="Arial"/>
                <a:cs typeface="Arial"/>
              </a:rPr>
              <a:t> </a:t>
            </a:r>
            <a:r>
              <a:rPr sz="2000" spc="-5" dirty="0">
                <a:latin typeface="Arial"/>
                <a:cs typeface="Arial"/>
              </a:rPr>
              <a:t>xa.</a:t>
            </a:r>
            <a:endParaRPr sz="2000">
              <a:latin typeface="Arial"/>
              <a:cs typeface="Arial"/>
            </a:endParaRPr>
          </a:p>
        </p:txBody>
      </p:sp>
      <p:sp>
        <p:nvSpPr>
          <p:cNvPr id="5" name="object 5"/>
          <p:cNvSpPr txBox="1"/>
          <p:nvPr/>
        </p:nvSpPr>
        <p:spPr>
          <a:xfrm>
            <a:off x="1220520" y="4093336"/>
            <a:ext cx="6762115" cy="620395"/>
          </a:xfrm>
          <a:prstGeom prst="rect">
            <a:avLst/>
          </a:prstGeom>
        </p:spPr>
        <p:txBody>
          <a:bodyPr vert="horz" wrap="square" lIns="0" tIns="0" rIns="0" bIns="0" rtlCol="0">
            <a:spAutoFit/>
          </a:bodyPr>
          <a:lstStyle/>
          <a:p>
            <a:pPr marL="12700">
              <a:lnSpc>
                <a:spcPct val="100000"/>
              </a:lnSpc>
            </a:pPr>
            <a:r>
              <a:rPr sz="2000" b="1" spc="-5" dirty="0">
                <a:latin typeface="Arial"/>
                <a:cs typeface="Arial"/>
              </a:rPr>
              <a:t>h) </a:t>
            </a:r>
            <a:r>
              <a:rPr sz="2000" spc="-5" dirty="0">
                <a:latin typeface="Arial"/>
                <a:cs typeface="Arial"/>
              </a:rPr>
              <a:t>Nhấp </a:t>
            </a:r>
            <a:r>
              <a:rPr sz="2000" dirty="0">
                <a:latin typeface="Arial"/>
                <a:cs typeface="Arial"/>
              </a:rPr>
              <a:t>đúp </a:t>
            </a:r>
            <a:r>
              <a:rPr sz="2000" spc="-5" dirty="0">
                <a:latin typeface="Arial"/>
                <a:cs typeface="Arial"/>
              </a:rPr>
              <a:t>vào </a:t>
            </a:r>
            <a:r>
              <a:rPr sz="2000" dirty="0">
                <a:latin typeface="Arial"/>
                <a:cs typeface="Arial"/>
              </a:rPr>
              <a:t>Linux Board Support Package (BSP)</a:t>
            </a:r>
            <a:r>
              <a:rPr sz="2000" spc="-65" dirty="0">
                <a:latin typeface="Arial"/>
                <a:cs typeface="Arial"/>
              </a:rPr>
              <a:t> </a:t>
            </a:r>
            <a:r>
              <a:rPr sz="2000" dirty="0">
                <a:latin typeface="Arial"/>
                <a:cs typeface="Arial"/>
              </a:rPr>
              <a:t>trong</a:t>
            </a:r>
            <a:endParaRPr sz="2000">
              <a:latin typeface="Arial"/>
              <a:cs typeface="Arial"/>
            </a:endParaRPr>
          </a:p>
          <a:p>
            <a:pPr marL="12700">
              <a:lnSpc>
                <a:spcPct val="100000"/>
              </a:lnSpc>
            </a:pPr>
            <a:r>
              <a:rPr sz="2000" b="1" dirty="0">
                <a:latin typeface="Arial"/>
                <a:cs typeface="Arial"/>
              </a:rPr>
              <a:t>Open dialog box </a:t>
            </a:r>
            <a:r>
              <a:rPr sz="2000" dirty="0">
                <a:latin typeface="Arial"/>
                <a:cs typeface="Arial"/>
              </a:rPr>
              <a:t>để </a:t>
            </a:r>
            <a:r>
              <a:rPr sz="2000" spc="-5" dirty="0">
                <a:latin typeface="Arial"/>
                <a:cs typeface="Arial"/>
              </a:rPr>
              <a:t>trở về </a:t>
            </a:r>
            <a:r>
              <a:rPr sz="2000" dirty="0">
                <a:latin typeface="Arial"/>
                <a:cs typeface="Arial"/>
              </a:rPr>
              <a:t>hộp thoại </a:t>
            </a:r>
            <a:r>
              <a:rPr sz="2000" b="1" spc="-5" dirty="0">
                <a:latin typeface="Arial"/>
                <a:cs typeface="Arial"/>
              </a:rPr>
              <a:t>Download</a:t>
            </a:r>
            <a:r>
              <a:rPr sz="2000" b="1" spc="-60" dirty="0">
                <a:latin typeface="Arial"/>
                <a:cs typeface="Arial"/>
              </a:rPr>
              <a:t> </a:t>
            </a:r>
            <a:r>
              <a:rPr sz="2000" b="1" dirty="0">
                <a:latin typeface="Arial"/>
                <a:cs typeface="Arial"/>
              </a:rPr>
              <a:t>Package</a:t>
            </a:r>
            <a:r>
              <a:rPr sz="2000" dirty="0">
                <a:latin typeface="Arial"/>
                <a:cs typeface="Arial"/>
              </a:rPr>
              <a:t>.</a:t>
            </a:r>
            <a:endParaRPr sz="2000">
              <a:latin typeface="Arial"/>
              <a:cs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051050" y="1124585"/>
            <a:ext cx="5262245" cy="37655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409700" y="2896870"/>
            <a:ext cx="1665605" cy="315595"/>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1452880" y="2974975"/>
            <a:ext cx="1464310" cy="114300"/>
          </a:xfrm>
          <a:custGeom>
            <a:avLst/>
            <a:gdLst/>
            <a:ahLst/>
            <a:cxnLst/>
            <a:rect l="l" t="t" r="r" b="b"/>
            <a:pathLst>
              <a:path w="1464310" h="114300">
                <a:moveTo>
                  <a:pt x="1350009" y="0"/>
                </a:moveTo>
                <a:lnTo>
                  <a:pt x="1350009" y="114300"/>
                </a:lnTo>
                <a:lnTo>
                  <a:pt x="1426209" y="76200"/>
                </a:lnTo>
                <a:lnTo>
                  <a:pt x="1369059" y="76200"/>
                </a:lnTo>
                <a:lnTo>
                  <a:pt x="1369059" y="38100"/>
                </a:lnTo>
                <a:lnTo>
                  <a:pt x="1426209" y="38100"/>
                </a:lnTo>
                <a:lnTo>
                  <a:pt x="1350009" y="0"/>
                </a:lnTo>
                <a:close/>
              </a:path>
              <a:path w="1464310" h="114300">
                <a:moveTo>
                  <a:pt x="1350009" y="38100"/>
                </a:moveTo>
                <a:lnTo>
                  <a:pt x="0" y="38100"/>
                </a:lnTo>
                <a:lnTo>
                  <a:pt x="0" y="76200"/>
                </a:lnTo>
                <a:lnTo>
                  <a:pt x="1350009" y="76200"/>
                </a:lnTo>
                <a:lnTo>
                  <a:pt x="1350009" y="38100"/>
                </a:lnTo>
                <a:close/>
              </a:path>
              <a:path w="1464310" h="114300">
                <a:moveTo>
                  <a:pt x="1426209" y="38100"/>
                </a:moveTo>
                <a:lnTo>
                  <a:pt x="1369059" y="38100"/>
                </a:lnTo>
                <a:lnTo>
                  <a:pt x="1369059" y="76200"/>
                </a:lnTo>
                <a:lnTo>
                  <a:pt x="1426209" y="76200"/>
                </a:lnTo>
                <a:lnTo>
                  <a:pt x="1464309" y="57150"/>
                </a:lnTo>
                <a:lnTo>
                  <a:pt x="1426209" y="38100"/>
                </a:lnTo>
                <a:close/>
              </a:path>
            </a:pathLst>
          </a:custGeom>
          <a:solidFill>
            <a:srgbClr val="FFFF00"/>
          </a:solidFill>
        </p:spPr>
        <p:txBody>
          <a:bodyPr wrap="square" lIns="0" tIns="0" rIns="0" bIns="0" rtlCol="0"/>
          <a:lstStyle/>
          <a:p>
            <a:endParaRPr/>
          </a:p>
        </p:txBody>
      </p:sp>
      <p:sp>
        <p:nvSpPr>
          <p:cNvPr id="5" name="object 5"/>
          <p:cNvSpPr/>
          <p:nvPr/>
        </p:nvSpPr>
        <p:spPr>
          <a:xfrm>
            <a:off x="6431279" y="2758439"/>
            <a:ext cx="1184275" cy="315595"/>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588759" y="2835910"/>
            <a:ext cx="984250" cy="114300"/>
          </a:xfrm>
          <a:custGeom>
            <a:avLst/>
            <a:gdLst/>
            <a:ahLst/>
            <a:cxnLst/>
            <a:rect l="l" t="t" r="r" b="b"/>
            <a:pathLst>
              <a:path w="984250" h="114300">
                <a:moveTo>
                  <a:pt x="114300" y="0"/>
                </a:moveTo>
                <a:lnTo>
                  <a:pt x="0" y="57150"/>
                </a:lnTo>
                <a:lnTo>
                  <a:pt x="114300" y="114300"/>
                </a:lnTo>
                <a:lnTo>
                  <a:pt x="114300" y="76200"/>
                </a:lnTo>
                <a:lnTo>
                  <a:pt x="95250" y="76200"/>
                </a:lnTo>
                <a:lnTo>
                  <a:pt x="95250" y="38100"/>
                </a:lnTo>
                <a:lnTo>
                  <a:pt x="114300" y="38100"/>
                </a:lnTo>
                <a:lnTo>
                  <a:pt x="114300" y="0"/>
                </a:lnTo>
                <a:close/>
              </a:path>
              <a:path w="984250" h="114300">
                <a:moveTo>
                  <a:pt x="114300" y="38100"/>
                </a:moveTo>
                <a:lnTo>
                  <a:pt x="95250" y="38100"/>
                </a:lnTo>
                <a:lnTo>
                  <a:pt x="95250" y="76200"/>
                </a:lnTo>
                <a:lnTo>
                  <a:pt x="114300" y="76200"/>
                </a:lnTo>
                <a:lnTo>
                  <a:pt x="114300" y="38100"/>
                </a:lnTo>
                <a:close/>
              </a:path>
              <a:path w="984250" h="114300">
                <a:moveTo>
                  <a:pt x="984250" y="38100"/>
                </a:moveTo>
                <a:lnTo>
                  <a:pt x="114300" y="38100"/>
                </a:lnTo>
                <a:lnTo>
                  <a:pt x="114300" y="76200"/>
                </a:lnTo>
                <a:lnTo>
                  <a:pt x="984250" y="76200"/>
                </a:lnTo>
                <a:lnTo>
                  <a:pt x="984250" y="38100"/>
                </a:lnTo>
                <a:close/>
              </a:path>
            </a:pathLst>
          </a:custGeom>
          <a:solidFill>
            <a:srgbClr val="FFFF00"/>
          </a:solidFill>
        </p:spPr>
        <p:txBody>
          <a:bodyPr wrap="square" lIns="0" tIns="0" rIns="0" bIns="0" rtlCol="0"/>
          <a:lstStyle/>
          <a:p>
            <a:endParaRPr/>
          </a:p>
        </p:txBody>
      </p:sp>
      <p:sp>
        <p:nvSpPr>
          <p:cNvPr id="7" name="object 7"/>
          <p:cNvSpPr/>
          <p:nvPr/>
        </p:nvSpPr>
        <p:spPr>
          <a:xfrm>
            <a:off x="1438910" y="2359025"/>
            <a:ext cx="2499360" cy="315595"/>
          </a:xfrm>
          <a:prstGeom prst="rect">
            <a:avLst/>
          </a:prstGeom>
          <a:blipFill>
            <a:blip r:embed="rId5" cstate="print"/>
            <a:stretch>
              <a:fillRect/>
            </a:stretch>
          </a:blipFill>
        </p:spPr>
        <p:txBody>
          <a:bodyPr wrap="square" lIns="0" tIns="0" rIns="0" bIns="0" rtlCol="0"/>
          <a:lstStyle/>
          <a:p>
            <a:endParaRPr/>
          </a:p>
        </p:txBody>
      </p:sp>
      <p:sp>
        <p:nvSpPr>
          <p:cNvPr id="8" name="object 8"/>
          <p:cNvSpPr/>
          <p:nvPr/>
        </p:nvSpPr>
        <p:spPr>
          <a:xfrm>
            <a:off x="1482089" y="2437129"/>
            <a:ext cx="2298700" cy="114300"/>
          </a:xfrm>
          <a:custGeom>
            <a:avLst/>
            <a:gdLst/>
            <a:ahLst/>
            <a:cxnLst/>
            <a:rect l="l" t="t" r="r" b="b"/>
            <a:pathLst>
              <a:path w="2298700" h="114300">
                <a:moveTo>
                  <a:pt x="2184400" y="0"/>
                </a:moveTo>
                <a:lnTo>
                  <a:pt x="2184400" y="114300"/>
                </a:lnTo>
                <a:lnTo>
                  <a:pt x="2260600" y="76200"/>
                </a:lnTo>
                <a:lnTo>
                  <a:pt x="2203450" y="76200"/>
                </a:lnTo>
                <a:lnTo>
                  <a:pt x="2203450" y="38100"/>
                </a:lnTo>
                <a:lnTo>
                  <a:pt x="2260600" y="38100"/>
                </a:lnTo>
                <a:lnTo>
                  <a:pt x="2184400" y="0"/>
                </a:lnTo>
                <a:close/>
              </a:path>
              <a:path w="2298700" h="114300">
                <a:moveTo>
                  <a:pt x="2184400" y="38100"/>
                </a:moveTo>
                <a:lnTo>
                  <a:pt x="0" y="38100"/>
                </a:lnTo>
                <a:lnTo>
                  <a:pt x="0" y="76200"/>
                </a:lnTo>
                <a:lnTo>
                  <a:pt x="2184400" y="76200"/>
                </a:lnTo>
                <a:lnTo>
                  <a:pt x="2184400" y="38100"/>
                </a:lnTo>
                <a:close/>
              </a:path>
              <a:path w="2298700" h="114300">
                <a:moveTo>
                  <a:pt x="2260600" y="38100"/>
                </a:moveTo>
                <a:lnTo>
                  <a:pt x="2203450" y="38100"/>
                </a:lnTo>
                <a:lnTo>
                  <a:pt x="2203450" y="76200"/>
                </a:lnTo>
                <a:lnTo>
                  <a:pt x="2260600" y="76200"/>
                </a:lnTo>
                <a:lnTo>
                  <a:pt x="2298700" y="57150"/>
                </a:lnTo>
                <a:lnTo>
                  <a:pt x="2260600" y="38100"/>
                </a:lnTo>
                <a:close/>
              </a:path>
            </a:pathLst>
          </a:custGeom>
          <a:solidFill>
            <a:srgbClr val="FFFF00"/>
          </a:solidFill>
        </p:spPr>
        <p:txBody>
          <a:bodyPr wrap="square" lIns="0" tIns="0" rIns="0" bIns="0" rtlCol="0"/>
          <a:lstStyle/>
          <a:p>
            <a:endParaRPr/>
          </a:p>
        </p:txBody>
      </p:sp>
      <p:sp>
        <p:nvSpPr>
          <p:cNvPr id="9" name="object 9"/>
          <p:cNvSpPr/>
          <p:nvPr/>
        </p:nvSpPr>
        <p:spPr>
          <a:xfrm>
            <a:off x="1406525" y="1807210"/>
            <a:ext cx="3108960" cy="748029"/>
          </a:xfrm>
          <a:prstGeom prst="rect">
            <a:avLst/>
          </a:prstGeom>
          <a:blipFill>
            <a:blip r:embed="rId6" cstate="print"/>
            <a:stretch>
              <a:fillRect/>
            </a:stretch>
          </a:blipFill>
        </p:spPr>
        <p:txBody>
          <a:bodyPr wrap="square" lIns="0" tIns="0" rIns="0" bIns="0" rtlCol="0"/>
          <a:lstStyle/>
          <a:p>
            <a:endParaRPr/>
          </a:p>
        </p:txBody>
      </p:sp>
      <p:sp>
        <p:nvSpPr>
          <p:cNvPr id="10" name="object 10"/>
          <p:cNvSpPr/>
          <p:nvPr/>
        </p:nvSpPr>
        <p:spPr>
          <a:xfrm>
            <a:off x="1449705" y="1827529"/>
            <a:ext cx="2907665" cy="582295"/>
          </a:xfrm>
          <a:custGeom>
            <a:avLst/>
            <a:gdLst/>
            <a:ahLst/>
            <a:cxnLst/>
            <a:rect l="l" t="t" r="r" b="b"/>
            <a:pathLst>
              <a:path w="2907665" h="582294">
                <a:moveTo>
                  <a:pt x="2792095" y="544830"/>
                </a:moveTo>
                <a:lnTo>
                  <a:pt x="2785110" y="582295"/>
                </a:lnTo>
                <a:lnTo>
                  <a:pt x="2901949" y="548640"/>
                </a:lnTo>
                <a:lnTo>
                  <a:pt x="2810510" y="548640"/>
                </a:lnTo>
                <a:lnTo>
                  <a:pt x="2792095" y="544830"/>
                </a:lnTo>
                <a:close/>
              </a:path>
              <a:path w="2907665" h="582294">
                <a:moveTo>
                  <a:pt x="2798445" y="507365"/>
                </a:moveTo>
                <a:lnTo>
                  <a:pt x="2792095" y="544830"/>
                </a:lnTo>
                <a:lnTo>
                  <a:pt x="2810510" y="548640"/>
                </a:lnTo>
                <a:lnTo>
                  <a:pt x="2817495" y="511175"/>
                </a:lnTo>
                <a:lnTo>
                  <a:pt x="2798445" y="507365"/>
                </a:lnTo>
                <a:close/>
              </a:path>
              <a:path w="2907665" h="582294">
                <a:moveTo>
                  <a:pt x="2805430" y="469900"/>
                </a:moveTo>
                <a:lnTo>
                  <a:pt x="2798445" y="507365"/>
                </a:lnTo>
                <a:lnTo>
                  <a:pt x="2817495" y="511175"/>
                </a:lnTo>
                <a:lnTo>
                  <a:pt x="2810510" y="548640"/>
                </a:lnTo>
                <a:lnTo>
                  <a:pt x="2901949" y="548640"/>
                </a:lnTo>
                <a:lnTo>
                  <a:pt x="2907665" y="546735"/>
                </a:lnTo>
                <a:lnTo>
                  <a:pt x="2805430" y="469900"/>
                </a:lnTo>
                <a:close/>
              </a:path>
              <a:path w="2907665" h="582294">
                <a:moveTo>
                  <a:pt x="6984" y="0"/>
                </a:moveTo>
                <a:lnTo>
                  <a:pt x="0" y="37465"/>
                </a:lnTo>
                <a:lnTo>
                  <a:pt x="2792095" y="544830"/>
                </a:lnTo>
                <a:lnTo>
                  <a:pt x="2798445" y="507365"/>
                </a:lnTo>
                <a:lnTo>
                  <a:pt x="6984" y="0"/>
                </a:lnTo>
                <a:close/>
              </a:path>
            </a:pathLst>
          </a:custGeom>
          <a:solidFill>
            <a:srgbClr val="FFFF00"/>
          </a:solidFill>
        </p:spPr>
        <p:txBody>
          <a:bodyPr wrap="square" lIns="0" tIns="0" rIns="0" bIns="0" rtlCol="0"/>
          <a:lstStyle/>
          <a:p>
            <a:endParaRPr/>
          </a:p>
        </p:txBody>
      </p:sp>
      <p:sp>
        <p:nvSpPr>
          <p:cNvPr id="11" name="object 11"/>
          <p:cNvSpPr/>
          <p:nvPr/>
        </p:nvSpPr>
        <p:spPr>
          <a:xfrm>
            <a:off x="7524115" y="2708275"/>
            <a:ext cx="1403350" cy="460375"/>
          </a:xfrm>
          <a:custGeom>
            <a:avLst/>
            <a:gdLst/>
            <a:ahLst/>
            <a:cxnLst/>
            <a:rect l="l" t="t" r="r" b="b"/>
            <a:pathLst>
              <a:path w="1403350" h="460375">
                <a:moveTo>
                  <a:pt x="0" y="460375"/>
                </a:moveTo>
                <a:lnTo>
                  <a:pt x="1403350" y="460375"/>
                </a:lnTo>
                <a:lnTo>
                  <a:pt x="1403350" y="0"/>
                </a:lnTo>
                <a:lnTo>
                  <a:pt x="0" y="0"/>
                </a:lnTo>
                <a:lnTo>
                  <a:pt x="0" y="460375"/>
                </a:lnTo>
                <a:close/>
              </a:path>
            </a:pathLst>
          </a:custGeom>
          <a:solidFill>
            <a:srgbClr val="00AEEE"/>
          </a:solidFill>
        </p:spPr>
        <p:txBody>
          <a:bodyPr wrap="square" lIns="0" tIns="0" rIns="0" bIns="0" rtlCol="0"/>
          <a:lstStyle/>
          <a:p>
            <a:endParaRPr/>
          </a:p>
        </p:txBody>
      </p:sp>
      <p:sp>
        <p:nvSpPr>
          <p:cNvPr id="12" name="object 12"/>
          <p:cNvSpPr/>
          <p:nvPr/>
        </p:nvSpPr>
        <p:spPr>
          <a:xfrm>
            <a:off x="1438910" y="4087495"/>
            <a:ext cx="1665604" cy="315594"/>
          </a:xfrm>
          <a:prstGeom prst="rect">
            <a:avLst/>
          </a:prstGeom>
          <a:blipFill>
            <a:blip r:embed="rId3" cstate="print"/>
            <a:stretch>
              <a:fillRect/>
            </a:stretch>
          </a:blipFill>
        </p:spPr>
        <p:txBody>
          <a:bodyPr wrap="square" lIns="0" tIns="0" rIns="0" bIns="0" rtlCol="0"/>
          <a:lstStyle/>
          <a:p>
            <a:endParaRPr/>
          </a:p>
        </p:txBody>
      </p:sp>
      <p:sp>
        <p:nvSpPr>
          <p:cNvPr id="13" name="object 13"/>
          <p:cNvSpPr/>
          <p:nvPr/>
        </p:nvSpPr>
        <p:spPr>
          <a:xfrm>
            <a:off x="1482089" y="4164965"/>
            <a:ext cx="1464310" cy="114300"/>
          </a:xfrm>
          <a:custGeom>
            <a:avLst/>
            <a:gdLst/>
            <a:ahLst/>
            <a:cxnLst/>
            <a:rect l="l" t="t" r="r" b="b"/>
            <a:pathLst>
              <a:path w="1464310" h="114300">
                <a:moveTo>
                  <a:pt x="1350010" y="0"/>
                </a:moveTo>
                <a:lnTo>
                  <a:pt x="1350010" y="114300"/>
                </a:lnTo>
                <a:lnTo>
                  <a:pt x="1426210" y="76200"/>
                </a:lnTo>
                <a:lnTo>
                  <a:pt x="1369060" y="76200"/>
                </a:lnTo>
                <a:lnTo>
                  <a:pt x="1369060" y="38100"/>
                </a:lnTo>
                <a:lnTo>
                  <a:pt x="1426210" y="38100"/>
                </a:lnTo>
                <a:lnTo>
                  <a:pt x="1350010" y="0"/>
                </a:lnTo>
                <a:close/>
              </a:path>
              <a:path w="1464310" h="114300">
                <a:moveTo>
                  <a:pt x="1350010" y="38100"/>
                </a:moveTo>
                <a:lnTo>
                  <a:pt x="0" y="38100"/>
                </a:lnTo>
                <a:lnTo>
                  <a:pt x="0" y="76200"/>
                </a:lnTo>
                <a:lnTo>
                  <a:pt x="1350010" y="76200"/>
                </a:lnTo>
                <a:lnTo>
                  <a:pt x="1350010" y="38100"/>
                </a:lnTo>
                <a:close/>
              </a:path>
              <a:path w="1464310" h="114300">
                <a:moveTo>
                  <a:pt x="1426210" y="38100"/>
                </a:moveTo>
                <a:lnTo>
                  <a:pt x="1369060" y="38100"/>
                </a:lnTo>
                <a:lnTo>
                  <a:pt x="1369060" y="76200"/>
                </a:lnTo>
                <a:lnTo>
                  <a:pt x="1426210" y="76200"/>
                </a:lnTo>
                <a:lnTo>
                  <a:pt x="1464310" y="57150"/>
                </a:lnTo>
                <a:lnTo>
                  <a:pt x="1426210" y="38100"/>
                </a:lnTo>
                <a:close/>
              </a:path>
            </a:pathLst>
          </a:custGeom>
          <a:solidFill>
            <a:srgbClr val="FFFF00"/>
          </a:solidFill>
        </p:spPr>
        <p:txBody>
          <a:bodyPr wrap="square" lIns="0" tIns="0" rIns="0" bIns="0" rtlCol="0"/>
          <a:lstStyle/>
          <a:p>
            <a:endParaRPr/>
          </a:p>
        </p:txBody>
      </p:sp>
      <p:sp>
        <p:nvSpPr>
          <p:cNvPr id="14" name="object 14"/>
          <p:cNvSpPr/>
          <p:nvPr/>
        </p:nvSpPr>
        <p:spPr>
          <a:xfrm>
            <a:off x="4846320" y="2735579"/>
            <a:ext cx="2726689" cy="963295"/>
          </a:xfrm>
          <a:prstGeom prst="rect">
            <a:avLst/>
          </a:prstGeom>
          <a:blipFill>
            <a:blip r:embed="rId7" cstate="print"/>
            <a:stretch>
              <a:fillRect/>
            </a:stretch>
          </a:blipFill>
        </p:spPr>
        <p:txBody>
          <a:bodyPr wrap="square" lIns="0" tIns="0" rIns="0" bIns="0" rtlCol="0"/>
          <a:lstStyle/>
          <a:p>
            <a:endParaRPr/>
          </a:p>
        </p:txBody>
      </p:sp>
      <p:sp>
        <p:nvSpPr>
          <p:cNvPr id="15" name="object 15"/>
          <p:cNvSpPr/>
          <p:nvPr/>
        </p:nvSpPr>
        <p:spPr>
          <a:xfrm>
            <a:off x="5003800" y="2847975"/>
            <a:ext cx="2526030" cy="785495"/>
          </a:xfrm>
          <a:custGeom>
            <a:avLst/>
            <a:gdLst/>
            <a:ahLst/>
            <a:cxnLst/>
            <a:rect l="l" t="t" r="r" b="b"/>
            <a:pathLst>
              <a:path w="2526029" h="785495">
                <a:moveTo>
                  <a:pt x="115570" y="36829"/>
                </a:moveTo>
                <a:lnTo>
                  <a:pt x="104775" y="73025"/>
                </a:lnTo>
                <a:lnTo>
                  <a:pt x="2515234" y="785494"/>
                </a:lnTo>
                <a:lnTo>
                  <a:pt x="2526029" y="749300"/>
                </a:lnTo>
                <a:lnTo>
                  <a:pt x="115570" y="36829"/>
                </a:lnTo>
                <a:close/>
              </a:path>
              <a:path w="2526029" h="785495">
                <a:moveTo>
                  <a:pt x="126364" y="0"/>
                </a:moveTo>
                <a:lnTo>
                  <a:pt x="0" y="22225"/>
                </a:lnTo>
                <a:lnTo>
                  <a:pt x="93979" y="109854"/>
                </a:lnTo>
                <a:lnTo>
                  <a:pt x="104775" y="73025"/>
                </a:lnTo>
                <a:lnTo>
                  <a:pt x="86360" y="67945"/>
                </a:lnTo>
                <a:lnTo>
                  <a:pt x="97154" y="31114"/>
                </a:lnTo>
                <a:lnTo>
                  <a:pt x="116839" y="31114"/>
                </a:lnTo>
                <a:lnTo>
                  <a:pt x="126364" y="0"/>
                </a:lnTo>
                <a:close/>
              </a:path>
              <a:path w="2526029" h="785495">
                <a:moveTo>
                  <a:pt x="97154" y="31114"/>
                </a:moveTo>
                <a:lnTo>
                  <a:pt x="86360" y="67945"/>
                </a:lnTo>
                <a:lnTo>
                  <a:pt x="104775" y="73025"/>
                </a:lnTo>
                <a:lnTo>
                  <a:pt x="115570" y="36829"/>
                </a:lnTo>
                <a:lnTo>
                  <a:pt x="97154" y="31114"/>
                </a:lnTo>
                <a:close/>
              </a:path>
              <a:path w="2526029" h="785495">
                <a:moveTo>
                  <a:pt x="116839" y="31114"/>
                </a:moveTo>
                <a:lnTo>
                  <a:pt x="97154" y="31114"/>
                </a:lnTo>
                <a:lnTo>
                  <a:pt x="115570" y="36829"/>
                </a:lnTo>
                <a:lnTo>
                  <a:pt x="116839" y="31114"/>
                </a:lnTo>
                <a:close/>
              </a:path>
            </a:pathLst>
          </a:custGeom>
          <a:solidFill>
            <a:srgbClr val="FFFF00"/>
          </a:solidFill>
        </p:spPr>
        <p:txBody>
          <a:bodyPr wrap="square" lIns="0" tIns="0" rIns="0" bIns="0" rtlCol="0"/>
          <a:lstStyle/>
          <a:p>
            <a:endParaRPr/>
          </a:p>
        </p:txBody>
      </p:sp>
      <p:sp>
        <p:nvSpPr>
          <p:cNvPr id="16" name="object 16"/>
          <p:cNvSpPr/>
          <p:nvPr/>
        </p:nvSpPr>
        <p:spPr>
          <a:xfrm>
            <a:off x="5134609" y="1970404"/>
            <a:ext cx="2435224" cy="487679"/>
          </a:xfrm>
          <a:prstGeom prst="rect">
            <a:avLst/>
          </a:prstGeom>
          <a:blipFill>
            <a:blip r:embed="rId8" cstate="print"/>
            <a:stretch>
              <a:fillRect/>
            </a:stretch>
          </a:blipFill>
        </p:spPr>
        <p:txBody>
          <a:bodyPr wrap="square" lIns="0" tIns="0" rIns="0" bIns="0" rtlCol="0"/>
          <a:lstStyle/>
          <a:p>
            <a:endParaRPr/>
          </a:p>
        </p:txBody>
      </p:sp>
      <p:sp>
        <p:nvSpPr>
          <p:cNvPr id="17" name="object 17"/>
          <p:cNvSpPr/>
          <p:nvPr/>
        </p:nvSpPr>
        <p:spPr>
          <a:xfrm>
            <a:off x="5292090" y="1990725"/>
            <a:ext cx="2234565" cy="330200"/>
          </a:xfrm>
          <a:custGeom>
            <a:avLst/>
            <a:gdLst/>
            <a:ahLst/>
            <a:cxnLst/>
            <a:rect l="l" t="t" r="r" b="b"/>
            <a:pathLst>
              <a:path w="2234565" h="330200">
                <a:moveTo>
                  <a:pt x="106680" y="217170"/>
                </a:moveTo>
                <a:lnTo>
                  <a:pt x="0" y="287654"/>
                </a:lnTo>
                <a:lnTo>
                  <a:pt x="120014" y="330200"/>
                </a:lnTo>
                <a:lnTo>
                  <a:pt x="116205" y="294639"/>
                </a:lnTo>
                <a:lnTo>
                  <a:pt x="97155" y="294639"/>
                </a:lnTo>
                <a:lnTo>
                  <a:pt x="92075" y="257175"/>
                </a:lnTo>
                <a:lnTo>
                  <a:pt x="111125" y="254635"/>
                </a:lnTo>
                <a:lnTo>
                  <a:pt x="106680" y="217170"/>
                </a:lnTo>
                <a:close/>
              </a:path>
              <a:path w="2234565" h="330200">
                <a:moveTo>
                  <a:pt x="111125" y="254635"/>
                </a:moveTo>
                <a:lnTo>
                  <a:pt x="92075" y="257175"/>
                </a:lnTo>
                <a:lnTo>
                  <a:pt x="97155" y="294639"/>
                </a:lnTo>
                <a:lnTo>
                  <a:pt x="115570" y="292735"/>
                </a:lnTo>
                <a:lnTo>
                  <a:pt x="111125" y="254635"/>
                </a:lnTo>
                <a:close/>
              </a:path>
              <a:path w="2234565" h="330200">
                <a:moveTo>
                  <a:pt x="115570" y="292735"/>
                </a:moveTo>
                <a:lnTo>
                  <a:pt x="97155" y="294639"/>
                </a:lnTo>
                <a:lnTo>
                  <a:pt x="116205" y="294639"/>
                </a:lnTo>
                <a:lnTo>
                  <a:pt x="115570" y="292735"/>
                </a:lnTo>
                <a:close/>
              </a:path>
              <a:path w="2234565" h="330200">
                <a:moveTo>
                  <a:pt x="2230119" y="0"/>
                </a:moveTo>
                <a:lnTo>
                  <a:pt x="111125" y="254635"/>
                </a:lnTo>
                <a:lnTo>
                  <a:pt x="115570" y="292735"/>
                </a:lnTo>
                <a:lnTo>
                  <a:pt x="2234565" y="37464"/>
                </a:lnTo>
                <a:lnTo>
                  <a:pt x="2230119" y="0"/>
                </a:lnTo>
                <a:close/>
              </a:path>
            </a:pathLst>
          </a:custGeom>
          <a:solidFill>
            <a:srgbClr val="FFFF00"/>
          </a:solidFill>
        </p:spPr>
        <p:txBody>
          <a:bodyPr wrap="square" lIns="0" tIns="0" rIns="0" bIns="0" rtlCol="0"/>
          <a:lstStyle/>
          <a:p>
            <a:endParaRPr/>
          </a:p>
        </p:txBody>
      </p:sp>
      <p:sp>
        <p:nvSpPr>
          <p:cNvPr id="18" name="object 18"/>
          <p:cNvSpPr txBox="1"/>
          <p:nvPr/>
        </p:nvSpPr>
        <p:spPr>
          <a:xfrm>
            <a:off x="7624318" y="1915998"/>
            <a:ext cx="995680" cy="180340"/>
          </a:xfrm>
          <a:prstGeom prst="rect">
            <a:avLst/>
          </a:prstGeom>
          <a:solidFill>
            <a:srgbClr val="00AEEE"/>
          </a:solidFill>
        </p:spPr>
        <p:txBody>
          <a:bodyPr vert="horz" wrap="square" lIns="0" tIns="0" rIns="0" bIns="0" rtlCol="0">
            <a:spAutoFit/>
          </a:bodyPr>
          <a:lstStyle/>
          <a:p>
            <a:pPr marL="85090">
              <a:lnSpc>
                <a:spcPts val="1390"/>
              </a:lnSpc>
            </a:pPr>
            <a:r>
              <a:rPr sz="1200" b="1" dirty="0">
                <a:latin typeface="Arial"/>
                <a:cs typeface="Arial"/>
              </a:rPr>
              <a:t>FEED</a:t>
            </a:r>
            <a:r>
              <a:rPr sz="1200" b="1" spc="-85" dirty="0">
                <a:latin typeface="Arial"/>
                <a:cs typeface="Arial"/>
              </a:rPr>
              <a:t> </a:t>
            </a:r>
            <a:r>
              <a:rPr sz="1200" b="1" spc="-5" dirty="0">
                <a:latin typeface="Arial"/>
                <a:cs typeface="Arial"/>
              </a:rPr>
              <a:t>HORN</a:t>
            </a:r>
            <a:endParaRPr sz="1200">
              <a:latin typeface="Arial"/>
              <a:cs typeface="Arial"/>
            </a:endParaRPr>
          </a:p>
        </p:txBody>
      </p:sp>
      <p:sp>
        <p:nvSpPr>
          <p:cNvPr id="25" name="object 25"/>
          <p:cNvSpPr txBox="1"/>
          <p:nvPr/>
        </p:nvSpPr>
        <p:spPr>
          <a:xfrm>
            <a:off x="543559" y="6365192"/>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26" name="object 26"/>
          <p:cNvSpPr txBox="1"/>
          <p:nvPr/>
        </p:nvSpPr>
        <p:spPr>
          <a:xfrm>
            <a:off x="8184642" y="6299317"/>
            <a:ext cx="439420" cy="257175"/>
          </a:xfrm>
          <a:prstGeom prst="rect">
            <a:avLst/>
          </a:prstGeom>
        </p:spPr>
        <p:txBody>
          <a:bodyPr vert="horz" wrap="square" lIns="0" tIns="93345" rIns="0" bIns="0" rtlCol="0">
            <a:spAutoFit/>
          </a:bodyPr>
          <a:lstStyle/>
          <a:p>
            <a:pPr marL="12700">
              <a:lnSpc>
                <a:spcPct val="100000"/>
              </a:lnSpc>
              <a:spcBef>
                <a:spcPts val="735"/>
              </a:spcBef>
            </a:pPr>
            <a:r>
              <a:rPr sz="1000" spc="-5" dirty="0">
                <a:solidFill>
                  <a:srgbClr val="6E6D6D"/>
                </a:solidFill>
                <a:latin typeface="Arial"/>
                <a:cs typeface="Arial"/>
              </a:rPr>
              <a:t>Page</a:t>
            </a:r>
            <a:r>
              <a:rPr sz="1000" spc="-95" dirty="0">
                <a:solidFill>
                  <a:srgbClr val="6E6D6D"/>
                </a:solidFill>
                <a:latin typeface="Arial"/>
                <a:cs typeface="Arial"/>
              </a:rPr>
              <a:t> </a:t>
            </a:r>
            <a:fld id="{81D60167-4931-47E6-BA6A-407CBD079E47}" type="slidenum">
              <a:rPr sz="1000" spc="-5" dirty="0">
                <a:solidFill>
                  <a:srgbClr val="6E6D6D"/>
                </a:solidFill>
                <a:latin typeface="Arial"/>
                <a:cs typeface="Arial"/>
              </a:rPr>
              <a:t>6</a:t>
            </a:fld>
            <a:endParaRPr sz="1000">
              <a:latin typeface="Arial"/>
              <a:cs typeface="Arial"/>
            </a:endParaRPr>
          </a:p>
        </p:txBody>
      </p:sp>
      <p:sp>
        <p:nvSpPr>
          <p:cNvPr id="19" name="object 19"/>
          <p:cNvSpPr txBox="1"/>
          <p:nvPr/>
        </p:nvSpPr>
        <p:spPr>
          <a:xfrm>
            <a:off x="980236" y="2390267"/>
            <a:ext cx="424180" cy="180340"/>
          </a:xfrm>
          <a:prstGeom prst="rect">
            <a:avLst/>
          </a:prstGeom>
          <a:solidFill>
            <a:srgbClr val="00AEEE"/>
          </a:solidFill>
        </p:spPr>
        <p:txBody>
          <a:bodyPr vert="horz" wrap="square" lIns="0" tIns="0" rIns="0" bIns="0" rtlCol="0">
            <a:spAutoFit/>
          </a:bodyPr>
          <a:lstStyle/>
          <a:p>
            <a:pPr marL="85090">
              <a:lnSpc>
                <a:spcPts val="1390"/>
              </a:lnSpc>
            </a:pPr>
            <a:r>
              <a:rPr sz="1200" b="1" spc="-5" dirty="0">
                <a:latin typeface="Arial"/>
                <a:cs typeface="Arial"/>
              </a:rPr>
              <a:t>TRF</a:t>
            </a:r>
            <a:endParaRPr sz="1200">
              <a:latin typeface="Arial"/>
              <a:cs typeface="Arial"/>
            </a:endParaRPr>
          </a:p>
        </p:txBody>
      </p:sp>
      <p:sp>
        <p:nvSpPr>
          <p:cNvPr id="20" name="object 20"/>
          <p:cNvSpPr txBox="1"/>
          <p:nvPr/>
        </p:nvSpPr>
        <p:spPr>
          <a:xfrm>
            <a:off x="980236" y="2937382"/>
            <a:ext cx="440690" cy="180340"/>
          </a:xfrm>
          <a:prstGeom prst="rect">
            <a:avLst/>
          </a:prstGeom>
          <a:solidFill>
            <a:srgbClr val="00AEEE"/>
          </a:solidFill>
        </p:spPr>
        <p:txBody>
          <a:bodyPr vert="horz" wrap="square" lIns="0" tIns="0" rIns="0" bIns="0" rtlCol="0">
            <a:spAutoFit/>
          </a:bodyPr>
          <a:lstStyle/>
          <a:p>
            <a:pPr marL="85090">
              <a:lnSpc>
                <a:spcPts val="1390"/>
              </a:lnSpc>
            </a:pPr>
            <a:r>
              <a:rPr sz="1200" b="1" spc="-5" dirty="0">
                <a:latin typeface="Arial"/>
                <a:cs typeface="Arial"/>
              </a:rPr>
              <a:t>LNB</a:t>
            </a:r>
            <a:endParaRPr sz="1200">
              <a:latin typeface="Arial"/>
              <a:cs typeface="Arial"/>
            </a:endParaRPr>
          </a:p>
        </p:txBody>
      </p:sp>
      <p:sp>
        <p:nvSpPr>
          <p:cNvPr id="21" name="object 21"/>
          <p:cNvSpPr txBox="1"/>
          <p:nvPr/>
        </p:nvSpPr>
        <p:spPr>
          <a:xfrm>
            <a:off x="7526781" y="3521328"/>
            <a:ext cx="576580" cy="180340"/>
          </a:xfrm>
          <a:prstGeom prst="rect">
            <a:avLst/>
          </a:prstGeom>
          <a:solidFill>
            <a:srgbClr val="00AEEE"/>
          </a:solidFill>
        </p:spPr>
        <p:txBody>
          <a:bodyPr vert="horz" wrap="square" lIns="0" tIns="0" rIns="0" bIns="0" rtlCol="0">
            <a:spAutoFit/>
          </a:bodyPr>
          <a:lstStyle/>
          <a:p>
            <a:pPr marL="92710">
              <a:lnSpc>
                <a:spcPts val="1390"/>
              </a:lnSpc>
            </a:pPr>
            <a:r>
              <a:rPr sz="1200" b="1" dirty="0">
                <a:latin typeface="Arial"/>
                <a:cs typeface="Arial"/>
              </a:rPr>
              <a:t>OMT</a:t>
            </a:r>
            <a:endParaRPr sz="1200">
              <a:latin typeface="Arial"/>
              <a:cs typeface="Arial"/>
            </a:endParaRPr>
          </a:p>
        </p:txBody>
      </p:sp>
      <p:sp>
        <p:nvSpPr>
          <p:cNvPr id="22" name="object 22"/>
          <p:cNvSpPr txBox="1"/>
          <p:nvPr/>
        </p:nvSpPr>
        <p:spPr>
          <a:xfrm>
            <a:off x="899160" y="4121784"/>
            <a:ext cx="581025" cy="180340"/>
          </a:xfrm>
          <a:prstGeom prst="rect">
            <a:avLst/>
          </a:prstGeom>
          <a:solidFill>
            <a:srgbClr val="00AEEE"/>
          </a:solidFill>
        </p:spPr>
        <p:txBody>
          <a:bodyPr vert="horz" wrap="square" lIns="0" tIns="0" rIns="0" bIns="0" rtlCol="0">
            <a:spAutoFit/>
          </a:bodyPr>
          <a:lstStyle/>
          <a:p>
            <a:pPr marL="92710">
              <a:lnSpc>
                <a:spcPts val="1390"/>
              </a:lnSpc>
            </a:pPr>
            <a:r>
              <a:rPr sz="1200" b="1" spc="-10" dirty="0">
                <a:latin typeface="Arial"/>
                <a:cs typeface="Arial"/>
              </a:rPr>
              <a:t>BUC</a:t>
            </a:r>
            <a:endParaRPr sz="1200">
              <a:latin typeface="Arial"/>
              <a:cs typeface="Arial"/>
            </a:endParaRPr>
          </a:p>
        </p:txBody>
      </p:sp>
      <p:sp>
        <p:nvSpPr>
          <p:cNvPr id="23" name="object 23"/>
          <p:cNvSpPr txBox="1"/>
          <p:nvPr/>
        </p:nvSpPr>
        <p:spPr>
          <a:xfrm>
            <a:off x="467994" y="1564639"/>
            <a:ext cx="1031875" cy="462280"/>
          </a:xfrm>
          <a:prstGeom prst="rect">
            <a:avLst/>
          </a:prstGeom>
          <a:solidFill>
            <a:srgbClr val="00AEEE"/>
          </a:solidFill>
        </p:spPr>
        <p:txBody>
          <a:bodyPr vert="horz" wrap="square" lIns="0" tIns="38735" rIns="0" bIns="0" rtlCol="0">
            <a:spAutoFit/>
          </a:bodyPr>
          <a:lstStyle/>
          <a:p>
            <a:pPr marL="90805" marR="144780">
              <a:lnSpc>
                <a:spcPct val="100800"/>
              </a:lnSpc>
              <a:spcBef>
                <a:spcPts val="305"/>
              </a:spcBef>
            </a:pPr>
            <a:r>
              <a:rPr sz="1200" b="1" dirty="0">
                <a:latin typeface="Arial"/>
                <a:cs typeface="Arial"/>
              </a:rPr>
              <a:t>POL</a:t>
            </a:r>
            <a:r>
              <a:rPr sz="1200" b="1" spc="-80" dirty="0">
                <a:latin typeface="Arial"/>
                <a:cs typeface="Arial"/>
              </a:rPr>
              <a:t> </a:t>
            </a:r>
            <a:r>
              <a:rPr sz="1200" b="1" spc="-5" dirty="0">
                <a:latin typeface="Arial"/>
                <a:cs typeface="Arial"/>
              </a:rPr>
              <a:t>LOCK  KNOB</a:t>
            </a:r>
            <a:endParaRPr sz="1200">
              <a:latin typeface="Arial"/>
              <a:cs typeface="Arial"/>
            </a:endParaRPr>
          </a:p>
        </p:txBody>
      </p:sp>
      <p:sp>
        <p:nvSpPr>
          <p:cNvPr id="24" name="object 24"/>
          <p:cNvSpPr txBox="1"/>
          <p:nvPr/>
        </p:nvSpPr>
        <p:spPr>
          <a:xfrm>
            <a:off x="7524115" y="2708275"/>
            <a:ext cx="1403350" cy="460375"/>
          </a:xfrm>
          <a:prstGeom prst="rect">
            <a:avLst/>
          </a:prstGeom>
        </p:spPr>
        <p:txBody>
          <a:bodyPr vert="horz" wrap="square" lIns="0" tIns="36830" rIns="0" bIns="0" rtlCol="0">
            <a:spAutoFit/>
          </a:bodyPr>
          <a:lstStyle/>
          <a:p>
            <a:pPr marL="93980" marR="89535">
              <a:lnSpc>
                <a:spcPct val="101699"/>
              </a:lnSpc>
              <a:spcBef>
                <a:spcPts val="290"/>
              </a:spcBef>
            </a:pPr>
            <a:r>
              <a:rPr sz="1200" b="1" dirty="0">
                <a:latin typeface="Arial"/>
                <a:cs typeface="Arial"/>
              </a:rPr>
              <a:t>STOW /</a:t>
            </a:r>
            <a:r>
              <a:rPr sz="1200" b="1" spc="-105" dirty="0">
                <a:latin typeface="Arial"/>
                <a:cs typeface="Arial"/>
              </a:rPr>
              <a:t> </a:t>
            </a:r>
            <a:r>
              <a:rPr sz="1200" b="1" dirty="0">
                <a:latin typeface="Arial"/>
                <a:cs typeface="Arial"/>
              </a:rPr>
              <a:t>DEPLOY  </a:t>
            </a:r>
            <a:r>
              <a:rPr sz="1200" b="1" spc="-5" dirty="0">
                <a:latin typeface="Arial"/>
                <a:cs typeface="Arial"/>
              </a:rPr>
              <a:t>KNOB</a:t>
            </a:r>
            <a:endParaRPr sz="1200">
              <a:latin typeface="Arial"/>
              <a:cs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3395" y="2392679"/>
            <a:ext cx="5796914" cy="362712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947419" y="196596"/>
            <a:ext cx="5070475"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45" dirty="0">
                <a:solidFill>
                  <a:srgbClr val="C0504D"/>
                </a:solidFill>
                <a:latin typeface="Arial"/>
                <a:cs typeface="Arial"/>
              </a:rPr>
              <a:t> </a:t>
            </a:r>
            <a:r>
              <a:rPr sz="2400" b="1" spc="-5" dirty="0">
                <a:solidFill>
                  <a:srgbClr val="C0504D"/>
                </a:solidFill>
                <a:latin typeface="Arial"/>
                <a:cs typeface="Arial"/>
              </a:rPr>
              <a:t>iDrect</a:t>
            </a:r>
            <a:endParaRPr sz="2400">
              <a:latin typeface="Arial"/>
              <a:cs typeface="Arial"/>
            </a:endParaRPr>
          </a:p>
        </p:txBody>
      </p:sp>
      <p:sp>
        <p:nvSpPr>
          <p:cNvPr id="5" name="object 5"/>
          <p:cNvSpPr txBox="1"/>
          <p:nvPr/>
        </p:nvSpPr>
        <p:spPr>
          <a:xfrm>
            <a:off x="543559" y="6260036"/>
            <a:ext cx="2955290" cy="177800"/>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297793"/>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60</a:t>
            </a:r>
            <a:endParaRPr sz="1000">
              <a:latin typeface="Arial"/>
              <a:cs typeface="Arial"/>
            </a:endParaRPr>
          </a:p>
        </p:txBody>
      </p:sp>
      <p:sp>
        <p:nvSpPr>
          <p:cNvPr id="4" name="object 4"/>
          <p:cNvSpPr txBox="1"/>
          <p:nvPr/>
        </p:nvSpPr>
        <p:spPr>
          <a:xfrm>
            <a:off x="1220520" y="813053"/>
            <a:ext cx="6675755" cy="1510665"/>
          </a:xfrm>
          <a:prstGeom prst="rect">
            <a:avLst/>
          </a:prstGeom>
        </p:spPr>
        <p:txBody>
          <a:bodyPr vert="horz" wrap="square" lIns="0" tIns="0" rIns="0" bIns="0" rtlCol="0">
            <a:spAutoFit/>
          </a:bodyPr>
          <a:lstStyle/>
          <a:p>
            <a:pPr marL="12700" marR="5080">
              <a:lnSpc>
                <a:spcPts val="2380"/>
              </a:lnSpc>
            </a:pPr>
            <a:r>
              <a:rPr sz="2000" b="1" spc="-5" dirty="0">
                <a:latin typeface="Arial"/>
                <a:cs typeface="Arial"/>
              </a:rPr>
              <a:t>i) </a:t>
            </a:r>
            <a:r>
              <a:rPr sz="2000" dirty="0">
                <a:latin typeface="Arial"/>
                <a:cs typeface="Arial"/>
              </a:rPr>
              <a:t>Trong hộp </a:t>
            </a:r>
            <a:r>
              <a:rPr sz="2000" spc="-5" dirty="0">
                <a:latin typeface="Arial"/>
                <a:cs typeface="Arial"/>
              </a:rPr>
              <a:t>thoại </a:t>
            </a:r>
            <a:r>
              <a:rPr sz="2000" b="1" spc="-5" dirty="0">
                <a:latin typeface="Arial"/>
                <a:cs typeface="Arial"/>
              </a:rPr>
              <a:t>Download </a:t>
            </a:r>
            <a:r>
              <a:rPr sz="2000" b="1" dirty="0">
                <a:latin typeface="Arial"/>
                <a:cs typeface="Arial"/>
              </a:rPr>
              <a:t>Package </a:t>
            </a:r>
            <a:r>
              <a:rPr sz="2000" dirty="0">
                <a:latin typeface="Arial"/>
                <a:cs typeface="Arial"/>
              </a:rPr>
              <a:t>, </a:t>
            </a:r>
            <a:r>
              <a:rPr sz="2000" spc="-5" dirty="0">
                <a:latin typeface="Arial"/>
                <a:cs typeface="Arial"/>
              </a:rPr>
              <a:t>chọn các </a:t>
            </a:r>
            <a:r>
              <a:rPr sz="2000" dirty="0">
                <a:latin typeface="Arial"/>
                <a:cs typeface="Arial"/>
              </a:rPr>
              <a:t>tùy </a:t>
            </a:r>
            <a:r>
              <a:rPr sz="2000" spc="-5" dirty="0">
                <a:latin typeface="Arial"/>
                <a:cs typeface="Arial"/>
              </a:rPr>
              <a:t>chọn  </a:t>
            </a:r>
            <a:r>
              <a:rPr sz="2000" dirty="0">
                <a:latin typeface="Arial"/>
                <a:cs typeface="Arial"/>
              </a:rPr>
              <a:t>như </a:t>
            </a:r>
            <a:r>
              <a:rPr sz="2000" spc="-5" dirty="0">
                <a:latin typeface="Arial"/>
                <a:cs typeface="Arial"/>
              </a:rPr>
              <a:t>hình bên </a:t>
            </a:r>
            <a:r>
              <a:rPr sz="2000" dirty="0">
                <a:latin typeface="Arial"/>
                <a:cs typeface="Arial"/>
              </a:rPr>
              <a:t>dưới</a:t>
            </a:r>
            <a:r>
              <a:rPr sz="2000" spc="-60" dirty="0">
                <a:latin typeface="Arial"/>
                <a:cs typeface="Arial"/>
              </a:rPr>
              <a:t> </a:t>
            </a:r>
            <a:r>
              <a:rPr sz="2000" dirty="0">
                <a:latin typeface="Arial"/>
                <a:cs typeface="Arial"/>
              </a:rPr>
              <a:t>.</a:t>
            </a:r>
            <a:endParaRPr sz="2000">
              <a:latin typeface="Arial"/>
              <a:cs typeface="Arial"/>
            </a:endParaRPr>
          </a:p>
          <a:p>
            <a:pPr marL="170815" indent="-158115">
              <a:lnSpc>
                <a:spcPts val="2335"/>
              </a:lnSpc>
              <a:buFont typeface="Arial"/>
              <a:buChar char="•"/>
              <a:tabLst>
                <a:tab pos="171450" algn="l"/>
              </a:tabLst>
            </a:pPr>
            <a:r>
              <a:rPr sz="2000" b="1" dirty="0">
                <a:latin typeface="Arial"/>
                <a:cs typeface="Arial"/>
              </a:rPr>
              <a:t>Don’t </a:t>
            </a:r>
            <a:r>
              <a:rPr sz="2000" b="1" spc="-5" dirty="0">
                <a:latin typeface="Arial"/>
                <a:cs typeface="Arial"/>
              </a:rPr>
              <a:t>check</a:t>
            </a:r>
            <a:r>
              <a:rPr sz="2000" b="1" spc="-75" dirty="0">
                <a:latin typeface="Arial"/>
                <a:cs typeface="Arial"/>
              </a:rPr>
              <a:t> </a:t>
            </a:r>
            <a:r>
              <a:rPr sz="2000" b="1" spc="-5" dirty="0">
                <a:latin typeface="Arial"/>
                <a:cs typeface="Arial"/>
              </a:rPr>
              <a:t>versions</a:t>
            </a:r>
            <a:endParaRPr sz="2000">
              <a:latin typeface="Arial"/>
              <a:cs typeface="Arial"/>
            </a:endParaRPr>
          </a:p>
          <a:p>
            <a:pPr marL="170815" indent="-158115">
              <a:lnSpc>
                <a:spcPct val="100000"/>
              </a:lnSpc>
              <a:buFont typeface="Arial"/>
              <a:buChar char="•"/>
              <a:tabLst>
                <a:tab pos="171450" algn="l"/>
              </a:tabLst>
            </a:pPr>
            <a:r>
              <a:rPr sz="2000" b="1" spc="-5" dirty="0">
                <a:latin typeface="Arial"/>
                <a:cs typeface="Arial"/>
              </a:rPr>
              <a:t>Download </a:t>
            </a:r>
            <a:r>
              <a:rPr sz="2000" b="1" dirty="0">
                <a:latin typeface="Arial"/>
                <a:cs typeface="Arial"/>
              </a:rPr>
              <a:t>images</a:t>
            </a:r>
            <a:r>
              <a:rPr sz="2000" b="1" spc="-80" dirty="0">
                <a:latin typeface="Arial"/>
                <a:cs typeface="Arial"/>
              </a:rPr>
              <a:t> </a:t>
            </a:r>
            <a:r>
              <a:rPr sz="2000" b="1" dirty="0">
                <a:latin typeface="Arial"/>
                <a:cs typeface="Arial"/>
              </a:rPr>
              <a:t>only</a:t>
            </a:r>
            <a:endParaRPr sz="2000">
              <a:latin typeface="Arial"/>
              <a:cs typeface="Arial"/>
            </a:endParaRPr>
          </a:p>
          <a:p>
            <a:pPr marL="170815" indent="-158115">
              <a:lnSpc>
                <a:spcPct val="100000"/>
              </a:lnSpc>
              <a:buFont typeface="Arial"/>
              <a:buChar char="•"/>
              <a:tabLst>
                <a:tab pos="171450" algn="l"/>
              </a:tabLst>
            </a:pPr>
            <a:r>
              <a:rPr sz="2000" b="1" dirty="0">
                <a:latin typeface="Arial"/>
                <a:cs typeface="Arial"/>
              </a:rPr>
              <a:t>Don’t</a:t>
            </a:r>
            <a:r>
              <a:rPr sz="2000" b="1" spc="-75" dirty="0">
                <a:latin typeface="Arial"/>
                <a:cs typeface="Arial"/>
              </a:rPr>
              <a:t> </a:t>
            </a:r>
            <a:r>
              <a:rPr sz="2000" b="1" spc="-5" dirty="0">
                <a:latin typeface="Arial"/>
                <a:cs typeface="Arial"/>
              </a:rPr>
              <a:t>reset</a:t>
            </a:r>
            <a:endParaRPr sz="2000">
              <a:latin typeface="Arial"/>
              <a:cs typeface="Aria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8175" y="2622550"/>
            <a:ext cx="5556250" cy="282257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prstGeom prst="rect">
            <a:avLst/>
          </a:prstGeom>
        </p:spPr>
        <p:txBody>
          <a:bodyPr vert="horz" wrap="square" lIns="0" tIns="121666" rIns="0" bIns="0" rtlCol="0">
            <a:spAutoFit/>
          </a:bodyPr>
          <a:lstStyle/>
          <a:p>
            <a:pPr marL="451484">
              <a:lnSpc>
                <a:spcPct val="100000"/>
              </a:lnSpc>
            </a:pPr>
            <a:r>
              <a:rPr sz="2400" b="1" spc="-5" dirty="0">
                <a:solidFill>
                  <a:srgbClr val="C0504D"/>
                </a:solidFill>
                <a:latin typeface="Arial"/>
                <a:cs typeface="Arial"/>
              </a:rPr>
              <a:t>Cấu hình Manpack – </a:t>
            </a:r>
            <a:r>
              <a:rPr sz="2400" b="1" dirty="0">
                <a:solidFill>
                  <a:srgbClr val="C0504D"/>
                </a:solidFill>
                <a:latin typeface="Arial"/>
                <a:cs typeface="Arial"/>
              </a:rPr>
              <a:t>Modem</a:t>
            </a:r>
            <a:r>
              <a:rPr sz="2400" b="1" spc="-35" dirty="0">
                <a:solidFill>
                  <a:srgbClr val="C0504D"/>
                </a:solidFill>
                <a:latin typeface="Arial"/>
                <a:cs typeface="Arial"/>
              </a:rPr>
              <a:t> </a:t>
            </a:r>
            <a:r>
              <a:rPr sz="2400" b="1" dirty="0">
                <a:solidFill>
                  <a:srgbClr val="C0504D"/>
                </a:solidFill>
                <a:latin typeface="Arial"/>
                <a:cs typeface="Arial"/>
              </a:rPr>
              <a:t>iDirect</a:t>
            </a:r>
            <a:endParaRPr sz="2400">
              <a:latin typeface="Arial"/>
              <a:cs typeface="Arial"/>
            </a:endParaRPr>
          </a:p>
        </p:txBody>
      </p:sp>
      <p:sp>
        <p:nvSpPr>
          <p:cNvPr id="5" name="object 5"/>
          <p:cNvSpPr txBox="1"/>
          <p:nvPr/>
        </p:nvSpPr>
        <p:spPr>
          <a:xfrm>
            <a:off x="543559" y="6199075"/>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6" name="object 6"/>
          <p:cNvSpPr txBox="1"/>
          <p:nvPr/>
        </p:nvSpPr>
        <p:spPr>
          <a:xfrm>
            <a:off x="8114538" y="6232261"/>
            <a:ext cx="509270" cy="156845"/>
          </a:xfrm>
          <a:prstGeom prst="rect">
            <a:avLst/>
          </a:prstGeom>
        </p:spPr>
        <p:txBody>
          <a:bodyPr vert="horz" wrap="square" lIns="0" tIns="0" rIns="0" bIns="0" rtlCol="0">
            <a:spAutoFit/>
          </a:bodyPr>
          <a:lstStyle/>
          <a:p>
            <a:pPr marL="12700">
              <a:lnSpc>
                <a:spcPts val="1145"/>
              </a:lnSpc>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61</a:t>
            </a:fld>
            <a:endParaRPr sz="1000">
              <a:latin typeface="Arial"/>
              <a:cs typeface="Arial"/>
            </a:endParaRPr>
          </a:p>
        </p:txBody>
      </p:sp>
      <p:sp>
        <p:nvSpPr>
          <p:cNvPr id="4" name="object 4"/>
          <p:cNvSpPr txBox="1"/>
          <p:nvPr/>
        </p:nvSpPr>
        <p:spPr>
          <a:xfrm>
            <a:off x="1220520" y="1040129"/>
            <a:ext cx="7073265" cy="1233170"/>
          </a:xfrm>
          <a:prstGeom prst="rect">
            <a:avLst/>
          </a:prstGeom>
        </p:spPr>
        <p:txBody>
          <a:bodyPr vert="horz" wrap="square" lIns="0" tIns="0" rIns="0" bIns="0" rtlCol="0">
            <a:spAutoFit/>
          </a:bodyPr>
          <a:lstStyle/>
          <a:p>
            <a:pPr marL="12700">
              <a:lnSpc>
                <a:spcPct val="100000"/>
              </a:lnSpc>
              <a:buFont typeface="Arial"/>
              <a:buAutoNum type="alphaLcParenR" startAt="10"/>
              <a:tabLst>
                <a:tab pos="236854" algn="l"/>
              </a:tabLst>
            </a:pPr>
            <a:r>
              <a:rPr sz="2000" spc="-5" dirty="0">
                <a:latin typeface="Arial"/>
                <a:cs typeface="Arial"/>
              </a:rPr>
              <a:t>Nhấp vào </a:t>
            </a:r>
            <a:r>
              <a:rPr sz="2000" dirty="0">
                <a:latin typeface="Arial"/>
                <a:cs typeface="Arial"/>
              </a:rPr>
              <a:t>nút </a:t>
            </a:r>
            <a:r>
              <a:rPr sz="2000" b="1" dirty="0">
                <a:latin typeface="Arial"/>
                <a:cs typeface="Arial"/>
              </a:rPr>
              <a:t>Start</a:t>
            </a:r>
            <a:r>
              <a:rPr sz="2000" b="1" spc="-90" dirty="0">
                <a:latin typeface="Arial"/>
                <a:cs typeface="Arial"/>
              </a:rPr>
              <a:t> </a:t>
            </a:r>
            <a:r>
              <a:rPr sz="2000" dirty="0">
                <a:latin typeface="Calibri"/>
                <a:cs typeface="Calibri"/>
              </a:rPr>
              <a:t>.</a:t>
            </a:r>
            <a:endParaRPr sz="2000">
              <a:latin typeface="Calibri"/>
              <a:cs typeface="Calibri"/>
            </a:endParaRPr>
          </a:p>
          <a:p>
            <a:pPr>
              <a:lnSpc>
                <a:spcPct val="100000"/>
              </a:lnSpc>
              <a:spcBef>
                <a:spcPts val="20"/>
              </a:spcBef>
              <a:buFont typeface="Arial"/>
              <a:buAutoNum type="alphaLcParenR" startAt="10"/>
            </a:pPr>
            <a:endParaRPr sz="2100">
              <a:latin typeface="Times New Roman"/>
              <a:cs typeface="Times New Roman"/>
            </a:endParaRPr>
          </a:p>
          <a:p>
            <a:pPr marL="12700" marR="5080">
              <a:lnSpc>
                <a:spcPct val="100000"/>
              </a:lnSpc>
              <a:buFont typeface="Arial"/>
              <a:buAutoNum type="alphaLcParenR" startAt="10"/>
              <a:tabLst>
                <a:tab pos="308610" algn="l"/>
              </a:tabLst>
            </a:pPr>
            <a:r>
              <a:rPr sz="2000" spc="-15" dirty="0">
                <a:latin typeface="Arial"/>
                <a:cs typeface="Arial"/>
              </a:rPr>
              <a:t>Đợi </a:t>
            </a:r>
            <a:r>
              <a:rPr sz="2000" spc="-20" dirty="0">
                <a:latin typeface="Arial"/>
                <a:cs typeface="Arial"/>
              </a:rPr>
              <a:t>trong </a:t>
            </a:r>
            <a:r>
              <a:rPr sz="2000" spc="-15" dirty="0">
                <a:latin typeface="Arial"/>
                <a:cs typeface="Arial"/>
              </a:rPr>
              <a:t>quá </a:t>
            </a:r>
            <a:r>
              <a:rPr sz="2000" spc="-20" dirty="0">
                <a:latin typeface="Arial"/>
                <a:cs typeface="Arial"/>
              </a:rPr>
              <a:t>trình </a:t>
            </a:r>
            <a:r>
              <a:rPr sz="2000" spc="-15" dirty="0">
                <a:latin typeface="Arial"/>
                <a:cs typeface="Arial"/>
              </a:rPr>
              <a:t>tải </a:t>
            </a:r>
            <a:r>
              <a:rPr sz="2000" spc="-20" dirty="0">
                <a:latin typeface="Arial"/>
                <a:cs typeface="Arial"/>
              </a:rPr>
              <a:t>về. </a:t>
            </a:r>
            <a:r>
              <a:rPr sz="2000" dirty="0">
                <a:latin typeface="Arial"/>
                <a:cs typeface="Arial"/>
              </a:rPr>
              <a:t>Quan sát phần </a:t>
            </a:r>
            <a:r>
              <a:rPr sz="2000" b="1" dirty="0">
                <a:latin typeface="Arial"/>
                <a:cs typeface="Arial"/>
              </a:rPr>
              <a:t>Thông tin </a:t>
            </a:r>
            <a:r>
              <a:rPr sz="2000" dirty="0">
                <a:latin typeface="Arial"/>
                <a:cs typeface="Arial"/>
              </a:rPr>
              <a:t>của</a:t>
            </a:r>
            <a:r>
              <a:rPr sz="2000" spc="-165" dirty="0">
                <a:latin typeface="Arial"/>
                <a:cs typeface="Arial"/>
              </a:rPr>
              <a:t> </a:t>
            </a:r>
            <a:r>
              <a:rPr sz="2000" spc="-5" dirty="0">
                <a:latin typeface="Arial"/>
                <a:cs typeface="Arial"/>
              </a:rPr>
              <a:t>hộp  </a:t>
            </a:r>
            <a:r>
              <a:rPr sz="2000" dirty="0">
                <a:latin typeface="Arial"/>
                <a:cs typeface="Arial"/>
              </a:rPr>
              <a:t>thoại </a:t>
            </a:r>
            <a:r>
              <a:rPr sz="2000" b="1" spc="-5" dirty="0">
                <a:latin typeface="Arial"/>
                <a:cs typeface="Arial"/>
              </a:rPr>
              <a:t>Download Package </a:t>
            </a:r>
            <a:r>
              <a:rPr sz="2000" dirty="0">
                <a:latin typeface="Arial"/>
                <a:cs typeface="Arial"/>
              </a:rPr>
              <a:t>cho </a:t>
            </a:r>
            <a:r>
              <a:rPr sz="2000" spc="-5" dirty="0">
                <a:latin typeface="Arial"/>
                <a:cs typeface="Arial"/>
              </a:rPr>
              <a:t>đến khi từ </a:t>
            </a:r>
            <a:r>
              <a:rPr sz="2000" b="1" dirty="0">
                <a:latin typeface="Arial"/>
                <a:cs typeface="Arial"/>
              </a:rPr>
              <a:t>Done </a:t>
            </a:r>
            <a:r>
              <a:rPr sz="2000" spc="-5" dirty="0">
                <a:latin typeface="Arial"/>
                <a:cs typeface="Arial"/>
              </a:rPr>
              <a:t>được </a:t>
            </a:r>
            <a:r>
              <a:rPr sz="2000" dirty="0">
                <a:latin typeface="Arial"/>
                <a:cs typeface="Arial"/>
              </a:rPr>
              <a:t>hiển</a:t>
            </a:r>
            <a:r>
              <a:rPr sz="2000" spc="45" dirty="0">
                <a:latin typeface="Arial"/>
                <a:cs typeface="Arial"/>
              </a:rPr>
              <a:t> </a:t>
            </a:r>
            <a:r>
              <a:rPr sz="2000" spc="-5" dirty="0">
                <a:latin typeface="Arial"/>
                <a:cs typeface="Arial"/>
              </a:rPr>
              <a:t>thị.</a:t>
            </a:r>
            <a:endParaRPr sz="2000">
              <a:latin typeface="Arial"/>
              <a:cs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1666" rIns="0" bIns="0" rtlCol="0">
            <a:spAutoFit/>
          </a:bodyPr>
          <a:lstStyle/>
          <a:p>
            <a:pPr marL="451484">
              <a:lnSpc>
                <a:spcPct val="100000"/>
              </a:lnSpc>
            </a:pPr>
            <a:r>
              <a:rPr sz="2400" b="1" spc="-5" dirty="0">
                <a:solidFill>
                  <a:srgbClr val="C0504D"/>
                </a:solidFill>
                <a:latin typeface="Arial"/>
                <a:cs typeface="Arial"/>
              </a:rPr>
              <a:t>Cấu hình Manpack – </a:t>
            </a:r>
            <a:r>
              <a:rPr sz="2400" b="1" dirty="0">
                <a:solidFill>
                  <a:srgbClr val="C0504D"/>
                </a:solidFill>
                <a:latin typeface="Arial"/>
                <a:cs typeface="Arial"/>
              </a:rPr>
              <a:t>Modem</a:t>
            </a:r>
            <a:r>
              <a:rPr sz="2400" b="1" spc="-35" dirty="0">
                <a:solidFill>
                  <a:srgbClr val="C0504D"/>
                </a:solidFill>
                <a:latin typeface="Arial"/>
                <a:cs typeface="Arial"/>
              </a:rPr>
              <a:t> </a:t>
            </a:r>
            <a:r>
              <a:rPr sz="2400" b="1" dirty="0">
                <a:solidFill>
                  <a:srgbClr val="C0504D"/>
                </a:solidFill>
                <a:latin typeface="Arial"/>
                <a:cs typeface="Arial"/>
              </a:rPr>
              <a:t>iDirect</a:t>
            </a:r>
            <a:endParaRPr sz="2400">
              <a:latin typeface="Arial"/>
              <a:cs typeface="Arial"/>
            </a:endParaRPr>
          </a:p>
        </p:txBody>
      </p:sp>
      <p:sp>
        <p:nvSpPr>
          <p:cNvPr id="4" name="object 4"/>
          <p:cNvSpPr txBox="1"/>
          <p:nvPr/>
        </p:nvSpPr>
        <p:spPr>
          <a:xfrm>
            <a:off x="543559" y="6199075"/>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5" name="object 5"/>
          <p:cNvSpPr txBox="1"/>
          <p:nvPr/>
        </p:nvSpPr>
        <p:spPr>
          <a:xfrm>
            <a:off x="8114538" y="6232261"/>
            <a:ext cx="509270" cy="156845"/>
          </a:xfrm>
          <a:prstGeom prst="rect">
            <a:avLst/>
          </a:prstGeom>
        </p:spPr>
        <p:txBody>
          <a:bodyPr vert="horz" wrap="square" lIns="0" tIns="0" rIns="0" bIns="0" rtlCol="0">
            <a:spAutoFit/>
          </a:bodyPr>
          <a:lstStyle/>
          <a:p>
            <a:pPr marL="12700">
              <a:lnSpc>
                <a:spcPts val="1145"/>
              </a:lnSpc>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62</a:t>
            </a:fld>
            <a:endParaRPr sz="1000">
              <a:latin typeface="Arial"/>
              <a:cs typeface="Arial"/>
            </a:endParaRPr>
          </a:p>
        </p:txBody>
      </p:sp>
      <p:sp>
        <p:nvSpPr>
          <p:cNvPr id="3" name="object 3"/>
          <p:cNvSpPr txBox="1"/>
          <p:nvPr/>
        </p:nvSpPr>
        <p:spPr>
          <a:xfrm>
            <a:off x="1220520" y="1046226"/>
            <a:ext cx="7087234" cy="4880610"/>
          </a:xfrm>
          <a:prstGeom prst="rect">
            <a:avLst/>
          </a:prstGeom>
        </p:spPr>
        <p:txBody>
          <a:bodyPr vert="horz" wrap="square" lIns="0" tIns="0" rIns="0" bIns="0" rtlCol="0">
            <a:spAutoFit/>
          </a:bodyPr>
          <a:lstStyle/>
          <a:p>
            <a:pPr marL="12700">
              <a:lnSpc>
                <a:spcPts val="2390"/>
              </a:lnSpc>
              <a:buFont typeface="Arial"/>
              <a:buAutoNum type="alphaLcParenR" startAt="12"/>
              <a:tabLst>
                <a:tab pos="236854" algn="l"/>
              </a:tabLst>
            </a:pPr>
            <a:r>
              <a:rPr sz="2000" spc="-5" dirty="0">
                <a:latin typeface="Arial"/>
                <a:cs typeface="Arial"/>
              </a:rPr>
              <a:t>Nhấp vào </a:t>
            </a:r>
            <a:r>
              <a:rPr sz="2000" dirty="0">
                <a:latin typeface="Arial"/>
                <a:cs typeface="Arial"/>
              </a:rPr>
              <a:t>nút </a:t>
            </a:r>
            <a:r>
              <a:rPr sz="2000" b="1" dirty="0">
                <a:latin typeface="Arial"/>
                <a:cs typeface="Arial"/>
              </a:rPr>
              <a:t>Open </a:t>
            </a:r>
            <a:r>
              <a:rPr sz="2000" dirty="0">
                <a:latin typeface="Arial"/>
                <a:cs typeface="Arial"/>
              </a:rPr>
              <a:t>trong hộp thoại </a:t>
            </a:r>
            <a:r>
              <a:rPr sz="2000" b="1" spc="-5" dirty="0">
                <a:latin typeface="Arial"/>
                <a:cs typeface="Arial"/>
              </a:rPr>
              <a:t>Download</a:t>
            </a:r>
            <a:r>
              <a:rPr sz="2000" b="1" spc="-15" dirty="0">
                <a:latin typeface="Arial"/>
                <a:cs typeface="Arial"/>
              </a:rPr>
              <a:t> </a:t>
            </a:r>
            <a:r>
              <a:rPr sz="2000" b="1" spc="-5" dirty="0">
                <a:latin typeface="Arial"/>
                <a:cs typeface="Arial"/>
              </a:rPr>
              <a:t>Package</a:t>
            </a:r>
            <a:endParaRPr sz="2000">
              <a:latin typeface="Arial"/>
              <a:cs typeface="Arial"/>
            </a:endParaRPr>
          </a:p>
          <a:p>
            <a:pPr marL="12700">
              <a:lnSpc>
                <a:spcPts val="2390"/>
              </a:lnSpc>
            </a:pPr>
            <a:r>
              <a:rPr sz="2000" spc="-5" dirty="0">
                <a:latin typeface="Arial"/>
                <a:cs typeface="Arial"/>
              </a:rPr>
              <a:t>lần</a:t>
            </a:r>
            <a:r>
              <a:rPr sz="2000" spc="-85" dirty="0">
                <a:latin typeface="Arial"/>
                <a:cs typeface="Arial"/>
              </a:rPr>
              <a:t> </a:t>
            </a:r>
            <a:r>
              <a:rPr sz="2000" dirty="0">
                <a:latin typeface="Arial"/>
                <a:cs typeface="Arial"/>
              </a:rPr>
              <a:t>nữa.</a:t>
            </a:r>
            <a:endParaRPr sz="2000">
              <a:latin typeface="Arial"/>
              <a:cs typeface="Arial"/>
            </a:endParaRPr>
          </a:p>
          <a:p>
            <a:pPr>
              <a:lnSpc>
                <a:spcPct val="100000"/>
              </a:lnSpc>
              <a:spcBef>
                <a:spcPts val="45"/>
              </a:spcBef>
            </a:pPr>
            <a:endParaRPr sz="2050">
              <a:latin typeface="Times New Roman"/>
              <a:cs typeface="Times New Roman"/>
            </a:endParaRPr>
          </a:p>
          <a:p>
            <a:pPr marL="391795" indent="-379095">
              <a:lnSpc>
                <a:spcPts val="2395"/>
              </a:lnSpc>
              <a:buFont typeface="Arial"/>
              <a:buAutoNum type="alphaLcParenR" startAt="13"/>
              <a:tabLst>
                <a:tab pos="392430" algn="l"/>
              </a:tabLst>
            </a:pPr>
            <a:r>
              <a:rPr sz="2000" spc="-5" dirty="0">
                <a:latin typeface="Arial"/>
                <a:cs typeface="Arial"/>
              </a:rPr>
              <a:t>Nhấp </a:t>
            </a:r>
            <a:r>
              <a:rPr sz="2000" dirty="0">
                <a:latin typeface="Arial"/>
                <a:cs typeface="Arial"/>
              </a:rPr>
              <a:t>đúp </a:t>
            </a:r>
            <a:r>
              <a:rPr sz="2000" spc="-5" dirty="0">
                <a:latin typeface="Arial"/>
                <a:cs typeface="Arial"/>
              </a:rPr>
              <a:t>vào </a:t>
            </a:r>
            <a:r>
              <a:rPr sz="2000" dirty="0">
                <a:latin typeface="Arial"/>
                <a:cs typeface="Arial"/>
              </a:rPr>
              <a:t>gói </a:t>
            </a:r>
            <a:r>
              <a:rPr sz="2000" spc="-5" dirty="0">
                <a:latin typeface="Arial"/>
                <a:cs typeface="Arial"/>
              </a:rPr>
              <a:t>hình ảnh từ </a:t>
            </a:r>
            <a:r>
              <a:rPr sz="2000" dirty="0">
                <a:latin typeface="Arial"/>
                <a:cs typeface="Arial"/>
              </a:rPr>
              <a:t>xa trong hộp thoại</a:t>
            </a:r>
            <a:r>
              <a:rPr sz="2000" spc="5" dirty="0">
                <a:latin typeface="Arial"/>
                <a:cs typeface="Arial"/>
              </a:rPr>
              <a:t> </a:t>
            </a:r>
            <a:r>
              <a:rPr sz="2000" b="1" spc="-5" dirty="0">
                <a:latin typeface="Arial"/>
                <a:cs typeface="Arial"/>
              </a:rPr>
              <a:t>Open</a:t>
            </a:r>
            <a:endParaRPr sz="2000">
              <a:latin typeface="Arial"/>
              <a:cs typeface="Arial"/>
            </a:endParaRPr>
          </a:p>
          <a:p>
            <a:pPr marL="12700">
              <a:lnSpc>
                <a:spcPts val="2395"/>
              </a:lnSpc>
            </a:pPr>
            <a:r>
              <a:rPr sz="2000" dirty="0">
                <a:latin typeface="Arial"/>
                <a:cs typeface="Arial"/>
              </a:rPr>
              <a:t>để </a:t>
            </a:r>
            <a:r>
              <a:rPr sz="2000" spc="-5" dirty="0">
                <a:latin typeface="Arial"/>
                <a:cs typeface="Arial"/>
              </a:rPr>
              <a:t>trở về </a:t>
            </a:r>
            <a:r>
              <a:rPr sz="2000" dirty="0">
                <a:latin typeface="Arial"/>
                <a:cs typeface="Arial"/>
              </a:rPr>
              <a:t>hộp thoại </a:t>
            </a:r>
            <a:r>
              <a:rPr sz="2000" b="1" spc="-5" dirty="0">
                <a:latin typeface="Arial"/>
                <a:cs typeface="Arial"/>
              </a:rPr>
              <a:t>Download </a:t>
            </a:r>
            <a:r>
              <a:rPr sz="2000" b="1" dirty="0">
                <a:latin typeface="Arial"/>
                <a:cs typeface="Arial"/>
              </a:rPr>
              <a:t>Package</a:t>
            </a:r>
            <a:r>
              <a:rPr sz="2000" b="1" spc="-60" dirty="0">
                <a:latin typeface="Arial"/>
                <a:cs typeface="Arial"/>
              </a:rPr>
              <a:t> </a:t>
            </a:r>
            <a:r>
              <a:rPr sz="2000" dirty="0">
                <a:latin typeface="Arial"/>
                <a:cs typeface="Arial"/>
              </a:rPr>
              <a:t>.</a:t>
            </a:r>
            <a:endParaRPr sz="2000">
              <a:latin typeface="Arial"/>
              <a:cs typeface="Arial"/>
            </a:endParaRPr>
          </a:p>
          <a:p>
            <a:pPr>
              <a:lnSpc>
                <a:spcPct val="100000"/>
              </a:lnSpc>
              <a:spcBef>
                <a:spcPts val="15"/>
              </a:spcBef>
            </a:pPr>
            <a:endParaRPr sz="2150">
              <a:latin typeface="Times New Roman"/>
              <a:cs typeface="Times New Roman"/>
            </a:endParaRPr>
          </a:p>
          <a:p>
            <a:pPr marL="12700" marR="401320">
              <a:lnSpc>
                <a:spcPts val="2390"/>
              </a:lnSpc>
              <a:buFont typeface="Arial"/>
              <a:buAutoNum type="alphaLcParenR" startAt="14"/>
              <a:tabLst>
                <a:tab pos="322580" algn="l"/>
              </a:tabLst>
            </a:pPr>
            <a:r>
              <a:rPr sz="2000" dirty="0">
                <a:latin typeface="Arial"/>
                <a:cs typeface="Arial"/>
              </a:rPr>
              <a:t>Trong hộp </a:t>
            </a:r>
            <a:r>
              <a:rPr sz="2000" spc="-5" dirty="0">
                <a:latin typeface="Arial"/>
                <a:cs typeface="Arial"/>
              </a:rPr>
              <a:t>thoại </a:t>
            </a:r>
            <a:r>
              <a:rPr sz="2000" b="1" spc="-5" dirty="0">
                <a:latin typeface="Arial"/>
                <a:cs typeface="Arial"/>
              </a:rPr>
              <a:t>Download </a:t>
            </a:r>
            <a:r>
              <a:rPr sz="2000" b="1" dirty="0">
                <a:latin typeface="Arial"/>
                <a:cs typeface="Arial"/>
              </a:rPr>
              <a:t>Package</a:t>
            </a:r>
            <a:r>
              <a:rPr sz="2000" dirty="0">
                <a:latin typeface="Arial"/>
                <a:cs typeface="Arial"/>
              </a:rPr>
              <a:t>, </a:t>
            </a:r>
            <a:r>
              <a:rPr sz="2000" spc="-5" dirty="0">
                <a:latin typeface="Arial"/>
                <a:cs typeface="Arial"/>
              </a:rPr>
              <a:t>chọn các tùy </a:t>
            </a:r>
            <a:r>
              <a:rPr sz="2000" dirty="0">
                <a:latin typeface="Arial"/>
                <a:cs typeface="Arial"/>
              </a:rPr>
              <a:t>chọn  như </a:t>
            </a:r>
            <a:r>
              <a:rPr sz="2000" spc="-5" dirty="0">
                <a:latin typeface="Arial"/>
                <a:cs typeface="Arial"/>
              </a:rPr>
              <a:t>hình trước</a:t>
            </a:r>
            <a:r>
              <a:rPr sz="2000" spc="-50" dirty="0">
                <a:latin typeface="Arial"/>
                <a:cs typeface="Arial"/>
              </a:rPr>
              <a:t> </a:t>
            </a:r>
            <a:r>
              <a:rPr sz="2000" spc="-5" dirty="0">
                <a:latin typeface="Arial"/>
                <a:cs typeface="Arial"/>
              </a:rPr>
              <a:t>đây:</a:t>
            </a:r>
            <a:endParaRPr sz="2000">
              <a:latin typeface="Arial"/>
              <a:cs typeface="Arial"/>
            </a:endParaRPr>
          </a:p>
          <a:p>
            <a:pPr marL="170815" indent="-158115">
              <a:lnSpc>
                <a:spcPts val="2335"/>
              </a:lnSpc>
              <a:buChar char="•"/>
              <a:tabLst>
                <a:tab pos="171450" algn="l"/>
              </a:tabLst>
            </a:pPr>
            <a:r>
              <a:rPr sz="2000" b="1" dirty="0">
                <a:latin typeface="Arial"/>
                <a:cs typeface="Arial"/>
              </a:rPr>
              <a:t>Don’t </a:t>
            </a:r>
            <a:r>
              <a:rPr sz="2000" b="1" spc="-5" dirty="0">
                <a:latin typeface="Arial"/>
                <a:cs typeface="Arial"/>
              </a:rPr>
              <a:t>check</a:t>
            </a:r>
            <a:r>
              <a:rPr sz="2000" b="1" spc="-75" dirty="0">
                <a:latin typeface="Arial"/>
                <a:cs typeface="Arial"/>
              </a:rPr>
              <a:t> </a:t>
            </a:r>
            <a:r>
              <a:rPr sz="2000" b="1" spc="-5" dirty="0">
                <a:latin typeface="Arial"/>
                <a:cs typeface="Arial"/>
              </a:rPr>
              <a:t>versions</a:t>
            </a:r>
            <a:endParaRPr sz="2000">
              <a:latin typeface="Arial"/>
              <a:cs typeface="Arial"/>
            </a:endParaRPr>
          </a:p>
          <a:p>
            <a:pPr marL="170815" indent="-158115">
              <a:lnSpc>
                <a:spcPct val="100000"/>
              </a:lnSpc>
              <a:buChar char="•"/>
              <a:tabLst>
                <a:tab pos="171450" algn="l"/>
              </a:tabLst>
            </a:pPr>
            <a:r>
              <a:rPr sz="2000" b="1" spc="-5" dirty="0">
                <a:latin typeface="Arial"/>
                <a:cs typeface="Arial"/>
              </a:rPr>
              <a:t>Download </a:t>
            </a:r>
            <a:r>
              <a:rPr sz="2000" b="1" dirty="0">
                <a:latin typeface="Arial"/>
                <a:cs typeface="Arial"/>
              </a:rPr>
              <a:t>images</a:t>
            </a:r>
            <a:r>
              <a:rPr sz="2000" b="1" spc="-70" dirty="0">
                <a:latin typeface="Arial"/>
                <a:cs typeface="Arial"/>
              </a:rPr>
              <a:t> </a:t>
            </a:r>
            <a:r>
              <a:rPr sz="2000" b="1" dirty="0">
                <a:latin typeface="Arial"/>
                <a:cs typeface="Arial"/>
              </a:rPr>
              <a:t>only</a:t>
            </a:r>
            <a:endParaRPr sz="2000">
              <a:latin typeface="Arial"/>
              <a:cs typeface="Arial"/>
            </a:endParaRPr>
          </a:p>
          <a:p>
            <a:pPr marL="170815" indent="-158115">
              <a:lnSpc>
                <a:spcPct val="100000"/>
              </a:lnSpc>
              <a:buChar char="•"/>
              <a:tabLst>
                <a:tab pos="171450" algn="l"/>
              </a:tabLst>
            </a:pPr>
            <a:r>
              <a:rPr sz="2000" b="1" dirty="0">
                <a:latin typeface="Arial"/>
                <a:cs typeface="Arial"/>
              </a:rPr>
              <a:t>Don’t</a:t>
            </a:r>
            <a:r>
              <a:rPr sz="2000" b="1" spc="-70" dirty="0">
                <a:latin typeface="Arial"/>
                <a:cs typeface="Arial"/>
              </a:rPr>
              <a:t> </a:t>
            </a:r>
            <a:r>
              <a:rPr sz="2000" b="1" spc="-5" dirty="0">
                <a:latin typeface="Arial"/>
                <a:cs typeface="Arial"/>
              </a:rPr>
              <a:t>reset</a:t>
            </a:r>
            <a:endParaRPr sz="2000">
              <a:latin typeface="Arial"/>
              <a:cs typeface="Arial"/>
            </a:endParaRPr>
          </a:p>
          <a:p>
            <a:pPr>
              <a:lnSpc>
                <a:spcPct val="100000"/>
              </a:lnSpc>
              <a:spcBef>
                <a:spcPts val="30"/>
              </a:spcBef>
            </a:pPr>
            <a:endParaRPr sz="2050">
              <a:latin typeface="Times New Roman"/>
              <a:cs typeface="Times New Roman"/>
            </a:endParaRPr>
          </a:p>
          <a:p>
            <a:pPr marL="12700">
              <a:lnSpc>
                <a:spcPct val="100000"/>
              </a:lnSpc>
              <a:buFont typeface="Arial"/>
              <a:buAutoNum type="alphaLcParenR" startAt="15"/>
              <a:tabLst>
                <a:tab pos="322580" algn="l"/>
              </a:tabLst>
            </a:pPr>
            <a:r>
              <a:rPr sz="2000" spc="-5" dirty="0">
                <a:latin typeface="Arial"/>
                <a:cs typeface="Arial"/>
              </a:rPr>
              <a:t>Nhấp vào </a:t>
            </a:r>
            <a:r>
              <a:rPr sz="2000" dirty="0">
                <a:latin typeface="Arial"/>
                <a:cs typeface="Arial"/>
              </a:rPr>
              <a:t>nút</a:t>
            </a:r>
            <a:r>
              <a:rPr sz="2000" spc="-50" dirty="0">
                <a:latin typeface="Arial"/>
                <a:cs typeface="Arial"/>
              </a:rPr>
              <a:t> </a:t>
            </a:r>
            <a:r>
              <a:rPr sz="2000" b="1" dirty="0">
                <a:latin typeface="Arial"/>
                <a:cs typeface="Arial"/>
              </a:rPr>
              <a:t>Start</a:t>
            </a:r>
            <a:r>
              <a:rPr sz="2000" dirty="0">
                <a:latin typeface="Arial"/>
                <a:cs typeface="Arial"/>
              </a:rPr>
              <a:t>.</a:t>
            </a:r>
            <a:endParaRPr sz="2000">
              <a:latin typeface="Arial"/>
              <a:cs typeface="Arial"/>
            </a:endParaRPr>
          </a:p>
          <a:p>
            <a:pPr>
              <a:lnSpc>
                <a:spcPct val="100000"/>
              </a:lnSpc>
              <a:spcBef>
                <a:spcPts val="15"/>
              </a:spcBef>
              <a:buFont typeface="Arial"/>
              <a:buAutoNum type="alphaLcParenR" startAt="15"/>
            </a:pPr>
            <a:endParaRPr sz="2150">
              <a:latin typeface="Times New Roman"/>
              <a:cs typeface="Times New Roman"/>
            </a:endParaRPr>
          </a:p>
          <a:p>
            <a:pPr marL="12700" marR="5080">
              <a:lnSpc>
                <a:spcPts val="2390"/>
              </a:lnSpc>
              <a:buFont typeface="Arial"/>
              <a:buAutoNum type="alphaLcParenR" startAt="15"/>
              <a:tabLst>
                <a:tab pos="322580" algn="l"/>
              </a:tabLst>
            </a:pPr>
            <a:r>
              <a:rPr sz="2000" spc="-15" dirty="0">
                <a:latin typeface="Arial"/>
                <a:cs typeface="Arial"/>
              </a:rPr>
              <a:t>Đợi </a:t>
            </a:r>
            <a:r>
              <a:rPr sz="2000" spc="-20" dirty="0">
                <a:latin typeface="Arial"/>
                <a:cs typeface="Arial"/>
              </a:rPr>
              <a:t>trong </a:t>
            </a:r>
            <a:r>
              <a:rPr sz="2000" spc="-15" dirty="0">
                <a:latin typeface="Arial"/>
                <a:cs typeface="Arial"/>
              </a:rPr>
              <a:t>quá </a:t>
            </a:r>
            <a:r>
              <a:rPr sz="2000" spc="-20" dirty="0">
                <a:latin typeface="Arial"/>
                <a:cs typeface="Arial"/>
              </a:rPr>
              <a:t>trình </a:t>
            </a:r>
            <a:r>
              <a:rPr sz="2000" spc="-15" dirty="0">
                <a:latin typeface="Arial"/>
                <a:cs typeface="Arial"/>
              </a:rPr>
              <a:t>tải </a:t>
            </a:r>
            <a:r>
              <a:rPr sz="2000" spc="-20" dirty="0">
                <a:latin typeface="Arial"/>
                <a:cs typeface="Arial"/>
              </a:rPr>
              <a:t>về. </a:t>
            </a:r>
            <a:r>
              <a:rPr sz="2000" dirty="0">
                <a:latin typeface="Arial"/>
                <a:cs typeface="Arial"/>
              </a:rPr>
              <a:t>Quan sát phần </a:t>
            </a:r>
            <a:r>
              <a:rPr sz="2000" b="1" dirty="0">
                <a:latin typeface="Arial"/>
                <a:cs typeface="Arial"/>
              </a:rPr>
              <a:t>Thông tin </a:t>
            </a:r>
            <a:r>
              <a:rPr sz="2000" dirty="0">
                <a:latin typeface="Arial"/>
                <a:cs typeface="Arial"/>
              </a:rPr>
              <a:t>của</a:t>
            </a:r>
            <a:r>
              <a:rPr sz="2000" spc="-165" dirty="0">
                <a:latin typeface="Arial"/>
                <a:cs typeface="Arial"/>
              </a:rPr>
              <a:t> </a:t>
            </a:r>
            <a:r>
              <a:rPr sz="2000" spc="-5" dirty="0">
                <a:latin typeface="Arial"/>
                <a:cs typeface="Arial"/>
              </a:rPr>
              <a:t>hộp  </a:t>
            </a:r>
            <a:r>
              <a:rPr sz="2000" dirty="0">
                <a:latin typeface="Arial"/>
                <a:cs typeface="Arial"/>
              </a:rPr>
              <a:t>thoại </a:t>
            </a:r>
            <a:r>
              <a:rPr sz="2000" b="1" spc="-5" dirty="0">
                <a:latin typeface="Arial"/>
                <a:cs typeface="Arial"/>
              </a:rPr>
              <a:t>Download Package </a:t>
            </a:r>
            <a:r>
              <a:rPr sz="2000" dirty="0">
                <a:latin typeface="Arial"/>
                <a:cs typeface="Arial"/>
              </a:rPr>
              <a:t>cho </a:t>
            </a:r>
            <a:r>
              <a:rPr sz="2000" spc="-5" dirty="0">
                <a:latin typeface="Arial"/>
                <a:cs typeface="Arial"/>
              </a:rPr>
              <a:t>đến khi từ </a:t>
            </a:r>
            <a:r>
              <a:rPr sz="2000" b="1" dirty="0">
                <a:latin typeface="Arial"/>
                <a:cs typeface="Arial"/>
              </a:rPr>
              <a:t>Done </a:t>
            </a:r>
            <a:r>
              <a:rPr sz="2000" spc="-5" dirty="0">
                <a:latin typeface="Arial"/>
                <a:cs typeface="Arial"/>
              </a:rPr>
              <a:t>được </a:t>
            </a:r>
            <a:r>
              <a:rPr sz="2000" dirty="0">
                <a:latin typeface="Arial"/>
                <a:cs typeface="Arial"/>
              </a:rPr>
              <a:t>hiển</a:t>
            </a:r>
            <a:r>
              <a:rPr sz="2000" spc="45" dirty="0">
                <a:latin typeface="Arial"/>
                <a:cs typeface="Arial"/>
              </a:rPr>
              <a:t> </a:t>
            </a:r>
            <a:r>
              <a:rPr sz="2000" spc="-5" dirty="0">
                <a:latin typeface="Arial"/>
                <a:cs typeface="Arial"/>
              </a:rPr>
              <a:t>thị.</a:t>
            </a:r>
            <a:endParaRPr sz="2000">
              <a:latin typeface="Arial"/>
              <a:cs typeface="Aria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1666" rIns="0" bIns="0" rtlCol="0">
            <a:spAutoFit/>
          </a:bodyPr>
          <a:lstStyle/>
          <a:p>
            <a:pPr marL="451484">
              <a:lnSpc>
                <a:spcPct val="100000"/>
              </a:lnSpc>
            </a:pPr>
            <a:r>
              <a:rPr sz="2400" b="1" spc="-5" dirty="0">
                <a:solidFill>
                  <a:srgbClr val="C0504D"/>
                </a:solidFill>
                <a:latin typeface="Arial"/>
                <a:cs typeface="Arial"/>
              </a:rPr>
              <a:t>Cấu hình Manpack – </a:t>
            </a:r>
            <a:r>
              <a:rPr sz="2400" b="1" dirty="0">
                <a:solidFill>
                  <a:srgbClr val="C0504D"/>
                </a:solidFill>
                <a:latin typeface="Arial"/>
                <a:cs typeface="Arial"/>
              </a:rPr>
              <a:t>Modem</a:t>
            </a:r>
            <a:r>
              <a:rPr sz="2400" b="1" spc="-35" dirty="0">
                <a:solidFill>
                  <a:srgbClr val="C0504D"/>
                </a:solidFill>
                <a:latin typeface="Arial"/>
                <a:cs typeface="Arial"/>
              </a:rPr>
              <a:t> </a:t>
            </a:r>
            <a:r>
              <a:rPr sz="2400" b="1" dirty="0">
                <a:solidFill>
                  <a:srgbClr val="C0504D"/>
                </a:solidFill>
                <a:latin typeface="Arial"/>
                <a:cs typeface="Arial"/>
              </a:rPr>
              <a:t>iDirect</a:t>
            </a:r>
            <a:endParaRPr sz="2400">
              <a:latin typeface="Arial"/>
              <a:cs typeface="Arial"/>
            </a:endParaRPr>
          </a:p>
        </p:txBody>
      </p:sp>
      <p:sp>
        <p:nvSpPr>
          <p:cNvPr id="3" name="object 3"/>
          <p:cNvSpPr txBox="1"/>
          <p:nvPr/>
        </p:nvSpPr>
        <p:spPr>
          <a:xfrm>
            <a:off x="1220520" y="1041653"/>
            <a:ext cx="7087234" cy="4880610"/>
          </a:xfrm>
          <a:prstGeom prst="rect">
            <a:avLst/>
          </a:prstGeom>
        </p:spPr>
        <p:txBody>
          <a:bodyPr vert="horz" wrap="square" lIns="0" tIns="0" rIns="0" bIns="0" rtlCol="0">
            <a:spAutoFit/>
          </a:bodyPr>
          <a:lstStyle/>
          <a:p>
            <a:pPr marL="12700">
              <a:lnSpc>
                <a:spcPts val="2390"/>
              </a:lnSpc>
            </a:pPr>
            <a:r>
              <a:rPr sz="2000" b="1" spc="-5" dirty="0">
                <a:latin typeface="Arial"/>
                <a:cs typeface="Arial"/>
              </a:rPr>
              <a:t>l) </a:t>
            </a:r>
            <a:r>
              <a:rPr sz="2000" spc="-5" dirty="0">
                <a:latin typeface="Arial"/>
                <a:cs typeface="Arial"/>
              </a:rPr>
              <a:t>Nhấp vào </a:t>
            </a:r>
            <a:r>
              <a:rPr sz="2000" dirty="0">
                <a:latin typeface="Arial"/>
                <a:cs typeface="Arial"/>
              </a:rPr>
              <a:t>nút </a:t>
            </a:r>
            <a:r>
              <a:rPr sz="2000" b="1" dirty="0">
                <a:latin typeface="Arial"/>
                <a:cs typeface="Arial"/>
              </a:rPr>
              <a:t>Open </a:t>
            </a:r>
            <a:r>
              <a:rPr sz="2000" dirty="0">
                <a:latin typeface="Arial"/>
                <a:cs typeface="Arial"/>
              </a:rPr>
              <a:t>trong hộp thoại </a:t>
            </a:r>
            <a:r>
              <a:rPr sz="2000" b="1" spc="-5" dirty="0">
                <a:latin typeface="Arial"/>
                <a:cs typeface="Arial"/>
              </a:rPr>
              <a:t>Download</a:t>
            </a:r>
            <a:r>
              <a:rPr sz="2000" b="1" spc="-15" dirty="0">
                <a:latin typeface="Arial"/>
                <a:cs typeface="Arial"/>
              </a:rPr>
              <a:t> </a:t>
            </a:r>
            <a:r>
              <a:rPr sz="2000" b="1" spc="-5" dirty="0">
                <a:latin typeface="Arial"/>
                <a:cs typeface="Arial"/>
              </a:rPr>
              <a:t>Package</a:t>
            </a:r>
            <a:endParaRPr sz="2000">
              <a:latin typeface="Arial"/>
              <a:cs typeface="Arial"/>
            </a:endParaRPr>
          </a:p>
          <a:p>
            <a:pPr marL="12700">
              <a:lnSpc>
                <a:spcPts val="2390"/>
              </a:lnSpc>
            </a:pPr>
            <a:r>
              <a:rPr sz="2000" spc="-5" dirty="0">
                <a:latin typeface="Arial"/>
                <a:cs typeface="Arial"/>
              </a:rPr>
              <a:t>lần</a:t>
            </a:r>
            <a:r>
              <a:rPr sz="2000" spc="-85" dirty="0">
                <a:latin typeface="Arial"/>
                <a:cs typeface="Arial"/>
              </a:rPr>
              <a:t> </a:t>
            </a:r>
            <a:r>
              <a:rPr sz="2000" dirty="0">
                <a:latin typeface="Arial"/>
                <a:cs typeface="Arial"/>
              </a:rPr>
              <a:t>nữa.</a:t>
            </a:r>
            <a:endParaRPr sz="2000">
              <a:latin typeface="Arial"/>
              <a:cs typeface="Arial"/>
            </a:endParaRPr>
          </a:p>
          <a:p>
            <a:pPr>
              <a:lnSpc>
                <a:spcPct val="100000"/>
              </a:lnSpc>
              <a:spcBef>
                <a:spcPts val="45"/>
              </a:spcBef>
            </a:pPr>
            <a:endParaRPr sz="2050">
              <a:latin typeface="Times New Roman"/>
              <a:cs typeface="Times New Roman"/>
            </a:endParaRPr>
          </a:p>
          <a:p>
            <a:pPr marL="12700">
              <a:lnSpc>
                <a:spcPts val="2395"/>
              </a:lnSpc>
              <a:tabLst>
                <a:tab pos="391795" algn="l"/>
              </a:tabLst>
            </a:pPr>
            <a:r>
              <a:rPr sz="2000" b="1" dirty="0">
                <a:latin typeface="Arial"/>
                <a:cs typeface="Arial"/>
              </a:rPr>
              <a:t>a)	</a:t>
            </a:r>
            <a:r>
              <a:rPr sz="2000" spc="-5" dirty="0">
                <a:latin typeface="Arial"/>
                <a:cs typeface="Arial"/>
              </a:rPr>
              <a:t>Nhấp </a:t>
            </a:r>
            <a:r>
              <a:rPr sz="2000" dirty="0">
                <a:latin typeface="Arial"/>
                <a:cs typeface="Arial"/>
              </a:rPr>
              <a:t>đúp </a:t>
            </a:r>
            <a:r>
              <a:rPr sz="2000" spc="-5" dirty="0">
                <a:latin typeface="Arial"/>
                <a:cs typeface="Arial"/>
              </a:rPr>
              <a:t>vào </a:t>
            </a:r>
            <a:r>
              <a:rPr sz="2000" dirty="0">
                <a:latin typeface="Arial"/>
                <a:cs typeface="Arial"/>
              </a:rPr>
              <a:t>gói </a:t>
            </a:r>
            <a:r>
              <a:rPr sz="2000" spc="-5" dirty="0">
                <a:latin typeface="Arial"/>
                <a:cs typeface="Arial"/>
              </a:rPr>
              <a:t>hình ảnh từ </a:t>
            </a:r>
            <a:r>
              <a:rPr sz="2000" dirty="0">
                <a:latin typeface="Arial"/>
                <a:cs typeface="Arial"/>
              </a:rPr>
              <a:t>xa trong hộp thoại</a:t>
            </a:r>
            <a:r>
              <a:rPr sz="2000" spc="5" dirty="0">
                <a:latin typeface="Arial"/>
                <a:cs typeface="Arial"/>
              </a:rPr>
              <a:t> </a:t>
            </a:r>
            <a:r>
              <a:rPr sz="2000" b="1" spc="-5" dirty="0">
                <a:latin typeface="Arial"/>
                <a:cs typeface="Arial"/>
              </a:rPr>
              <a:t>Open</a:t>
            </a:r>
            <a:endParaRPr sz="2000">
              <a:latin typeface="Arial"/>
              <a:cs typeface="Arial"/>
            </a:endParaRPr>
          </a:p>
          <a:p>
            <a:pPr marL="12700">
              <a:lnSpc>
                <a:spcPts val="2395"/>
              </a:lnSpc>
            </a:pPr>
            <a:r>
              <a:rPr sz="2000" dirty="0">
                <a:latin typeface="Arial"/>
                <a:cs typeface="Arial"/>
              </a:rPr>
              <a:t>để </a:t>
            </a:r>
            <a:r>
              <a:rPr sz="2000" spc="-5" dirty="0">
                <a:latin typeface="Arial"/>
                <a:cs typeface="Arial"/>
              </a:rPr>
              <a:t>trở về </a:t>
            </a:r>
            <a:r>
              <a:rPr sz="2000" dirty="0">
                <a:latin typeface="Arial"/>
                <a:cs typeface="Arial"/>
              </a:rPr>
              <a:t>hộp thoại </a:t>
            </a:r>
            <a:r>
              <a:rPr sz="2000" b="1" spc="-5" dirty="0">
                <a:latin typeface="Arial"/>
                <a:cs typeface="Arial"/>
              </a:rPr>
              <a:t>Download</a:t>
            </a:r>
            <a:r>
              <a:rPr sz="2000" b="1" spc="-20" dirty="0">
                <a:latin typeface="Arial"/>
                <a:cs typeface="Arial"/>
              </a:rPr>
              <a:t> </a:t>
            </a:r>
            <a:r>
              <a:rPr sz="2000" b="1" spc="-5" dirty="0">
                <a:latin typeface="Arial"/>
                <a:cs typeface="Arial"/>
              </a:rPr>
              <a:t>Package</a:t>
            </a:r>
            <a:r>
              <a:rPr sz="2000" spc="-5" dirty="0">
                <a:latin typeface="Arial"/>
                <a:cs typeface="Arial"/>
              </a:rPr>
              <a:t>.</a:t>
            </a:r>
            <a:endParaRPr sz="2000">
              <a:latin typeface="Arial"/>
              <a:cs typeface="Arial"/>
            </a:endParaRPr>
          </a:p>
          <a:p>
            <a:pPr>
              <a:lnSpc>
                <a:spcPct val="100000"/>
              </a:lnSpc>
              <a:spcBef>
                <a:spcPts val="35"/>
              </a:spcBef>
            </a:pPr>
            <a:endParaRPr sz="2150">
              <a:latin typeface="Times New Roman"/>
              <a:cs typeface="Times New Roman"/>
            </a:endParaRPr>
          </a:p>
          <a:p>
            <a:pPr marL="12700" marR="710565">
              <a:lnSpc>
                <a:spcPts val="2380"/>
              </a:lnSpc>
              <a:tabLst>
                <a:tab pos="634365" algn="l"/>
              </a:tabLst>
            </a:pPr>
            <a:r>
              <a:rPr sz="2000" b="1" spc="-5" dirty="0">
                <a:latin typeface="Arial"/>
                <a:cs typeface="Arial"/>
              </a:rPr>
              <a:t>m)	</a:t>
            </a:r>
            <a:r>
              <a:rPr sz="2000" dirty="0">
                <a:latin typeface="Arial"/>
                <a:cs typeface="Arial"/>
              </a:rPr>
              <a:t>Trong hộp </a:t>
            </a:r>
            <a:r>
              <a:rPr sz="2000" spc="-5" dirty="0">
                <a:latin typeface="Arial"/>
                <a:cs typeface="Arial"/>
              </a:rPr>
              <a:t>thoại </a:t>
            </a:r>
            <a:r>
              <a:rPr sz="2000" b="1" spc="-5" dirty="0">
                <a:latin typeface="Arial"/>
                <a:cs typeface="Arial"/>
              </a:rPr>
              <a:t>Download </a:t>
            </a:r>
            <a:r>
              <a:rPr sz="2000" b="1" dirty="0">
                <a:latin typeface="Arial"/>
                <a:cs typeface="Arial"/>
              </a:rPr>
              <a:t>Package</a:t>
            </a:r>
            <a:r>
              <a:rPr sz="2000" dirty="0">
                <a:latin typeface="Arial"/>
                <a:cs typeface="Arial"/>
              </a:rPr>
              <a:t>, </a:t>
            </a:r>
            <a:r>
              <a:rPr sz="2000" spc="-5" dirty="0">
                <a:latin typeface="Arial"/>
                <a:cs typeface="Arial"/>
              </a:rPr>
              <a:t>chọn</a:t>
            </a:r>
            <a:r>
              <a:rPr sz="2000" spc="-10" dirty="0">
                <a:latin typeface="Arial"/>
                <a:cs typeface="Arial"/>
              </a:rPr>
              <a:t> </a:t>
            </a:r>
            <a:r>
              <a:rPr sz="2000" spc="-5" dirty="0">
                <a:latin typeface="Arial"/>
                <a:cs typeface="Arial"/>
              </a:rPr>
              <a:t>các</a:t>
            </a:r>
            <a:r>
              <a:rPr sz="2000" spc="5" dirty="0">
                <a:latin typeface="Arial"/>
                <a:cs typeface="Arial"/>
              </a:rPr>
              <a:t> </a:t>
            </a:r>
            <a:r>
              <a:rPr sz="2000" spc="-5" dirty="0">
                <a:latin typeface="Arial"/>
                <a:cs typeface="Arial"/>
              </a:rPr>
              <a:t>tùy </a:t>
            </a:r>
            <a:r>
              <a:rPr sz="2000" dirty="0">
                <a:latin typeface="Arial"/>
                <a:cs typeface="Arial"/>
              </a:rPr>
              <a:t> </a:t>
            </a:r>
            <a:r>
              <a:rPr sz="2000" spc="-5" dirty="0">
                <a:latin typeface="Arial"/>
                <a:cs typeface="Arial"/>
              </a:rPr>
              <a:t>chọn </a:t>
            </a:r>
            <a:r>
              <a:rPr sz="2000" dirty="0">
                <a:latin typeface="Arial"/>
                <a:cs typeface="Arial"/>
              </a:rPr>
              <a:t>như </a:t>
            </a:r>
            <a:r>
              <a:rPr sz="2000" spc="-5" dirty="0">
                <a:latin typeface="Arial"/>
                <a:cs typeface="Arial"/>
              </a:rPr>
              <a:t>hình </a:t>
            </a:r>
            <a:r>
              <a:rPr sz="2000" dirty="0">
                <a:latin typeface="Arial"/>
                <a:cs typeface="Arial"/>
              </a:rPr>
              <a:t>trước</a:t>
            </a:r>
            <a:r>
              <a:rPr sz="2000" spc="-60" dirty="0">
                <a:latin typeface="Arial"/>
                <a:cs typeface="Arial"/>
              </a:rPr>
              <a:t> </a:t>
            </a:r>
            <a:r>
              <a:rPr sz="2000" dirty="0">
                <a:latin typeface="Arial"/>
                <a:cs typeface="Arial"/>
              </a:rPr>
              <a:t>đây:</a:t>
            </a:r>
            <a:endParaRPr sz="2000">
              <a:latin typeface="Arial"/>
              <a:cs typeface="Arial"/>
            </a:endParaRPr>
          </a:p>
          <a:p>
            <a:pPr marL="170815" indent="-158115">
              <a:lnSpc>
                <a:spcPts val="2340"/>
              </a:lnSpc>
              <a:buChar char="•"/>
              <a:tabLst>
                <a:tab pos="171450" algn="l"/>
              </a:tabLst>
            </a:pPr>
            <a:r>
              <a:rPr sz="2000" b="1" dirty="0">
                <a:latin typeface="Arial"/>
                <a:cs typeface="Arial"/>
              </a:rPr>
              <a:t>Don’t </a:t>
            </a:r>
            <a:r>
              <a:rPr sz="2000" b="1" spc="-5" dirty="0">
                <a:latin typeface="Arial"/>
                <a:cs typeface="Arial"/>
              </a:rPr>
              <a:t>check</a:t>
            </a:r>
            <a:r>
              <a:rPr sz="2000" b="1" spc="-75" dirty="0">
                <a:latin typeface="Arial"/>
                <a:cs typeface="Arial"/>
              </a:rPr>
              <a:t> </a:t>
            </a:r>
            <a:r>
              <a:rPr sz="2000" b="1" spc="-5" dirty="0">
                <a:latin typeface="Arial"/>
                <a:cs typeface="Arial"/>
              </a:rPr>
              <a:t>versions</a:t>
            </a:r>
            <a:endParaRPr sz="2000">
              <a:latin typeface="Arial"/>
              <a:cs typeface="Arial"/>
            </a:endParaRPr>
          </a:p>
          <a:p>
            <a:pPr marL="170815" indent="-158115">
              <a:lnSpc>
                <a:spcPct val="100000"/>
              </a:lnSpc>
              <a:buChar char="•"/>
              <a:tabLst>
                <a:tab pos="171450" algn="l"/>
              </a:tabLst>
            </a:pPr>
            <a:r>
              <a:rPr sz="2000" b="1" spc="-5" dirty="0">
                <a:latin typeface="Arial"/>
                <a:cs typeface="Arial"/>
              </a:rPr>
              <a:t>Download </a:t>
            </a:r>
            <a:r>
              <a:rPr sz="2000" b="1" dirty="0">
                <a:latin typeface="Arial"/>
                <a:cs typeface="Arial"/>
              </a:rPr>
              <a:t>images</a:t>
            </a:r>
            <a:r>
              <a:rPr sz="2000" b="1" spc="-70" dirty="0">
                <a:latin typeface="Arial"/>
                <a:cs typeface="Arial"/>
              </a:rPr>
              <a:t> </a:t>
            </a:r>
            <a:r>
              <a:rPr sz="2000" b="1" dirty="0">
                <a:latin typeface="Arial"/>
                <a:cs typeface="Arial"/>
              </a:rPr>
              <a:t>only</a:t>
            </a:r>
            <a:endParaRPr sz="2000">
              <a:latin typeface="Arial"/>
              <a:cs typeface="Arial"/>
            </a:endParaRPr>
          </a:p>
          <a:p>
            <a:pPr marL="170815" indent="-158115">
              <a:lnSpc>
                <a:spcPct val="100000"/>
              </a:lnSpc>
              <a:buChar char="•"/>
              <a:tabLst>
                <a:tab pos="171450" algn="l"/>
              </a:tabLst>
            </a:pPr>
            <a:r>
              <a:rPr sz="2000" b="1" dirty="0">
                <a:latin typeface="Arial"/>
                <a:cs typeface="Arial"/>
              </a:rPr>
              <a:t>Don’t</a:t>
            </a:r>
            <a:r>
              <a:rPr sz="2000" b="1" spc="-70" dirty="0">
                <a:latin typeface="Arial"/>
                <a:cs typeface="Arial"/>
              </a:rPr>
              <a:t> </a:t>
            </a:r>
            <a:r>
              <a:rPr sz="2000" b="1" spc="-5" dirty="0">
                <a:latin typeface="Arial"/>
                <a:cs typeface="Arial"/>
              </a:rPr>
              <a:t>reset</a:t>
            </a:r>
            <a:endParaRPr sz="2000">
              <a:latin typeface="Arial"/>
              <a:cs typeface="Arial"/>
            </a:endParaRPr>
          </a:p>
          <a:p>
            <a:pPr>
              <a:lnSpc>
                <a:spcPct val="100000"/>
              </a:lnSpc>
              <a:spcBef>
                <a:spcPts val="30"/>
              </a:spcBef>
            </a:pPr>
            <a:endParaRPr sz="2050">
              <a:latin typeface="Times New Roman"/>
              <a:cs typeface="Times New Roman"/>
            </a:endParaRPr>
          </a:p>
          <a:p>
            <a:pPr marL="12700">
              <a:lnSpc>
                <a:spcPct val="100000"/>
              </a:lnSpc>
              <a:buFont typeface="Arial"/>
              <a:buAutoNum type="alphaLcParenR" startAt="14"/>
              <a:tabLst>
                <a:tab pos="322580" algn="l"/>
              </a:tabLst>
            </a:pPr>
            <a:r>
              <a:rPr sz="2000" spc="-5" dirty="0">
                <a:latin typeface="Arial"/>
                <a:cs typeface="Arial"/>
              </a:rPr>
              <a:t>Nhấp vào </a:t>
            </a:r>
            <a:r>
              <a:rPr sz="2000" dirty="0">
                <a:latin typeface="Arial"/>
                <a:cs typeface="Arial"/>
              </a:rPr>
              <a:t>nút</a:t>
            </a:r>
            <a:r>
              <a:rPr sz="2000" spc="-50" dirty="0">
                <a:latin typeface="Arial"/>
                <a:cs typeface="Arial"/>
              </a:rPr>
              <a:t> </a:t>
            </a:r>
            <a:r>
              <a:rPr sz="2000" b="1" dirty="0">
                <a:latin typeface="Arial"/>
                <a:cs typeface="Arial"/>
              </a:rPr>
              <a:t>Start</a:t>
            </a:r>
            <a:r>
              <a:rPr sz="2000" dirty="0">
                <a:latin typeface="Arial"/>
                <a:cs typeface="Arial"/>
              </a:rPr>
              <a:t>.</a:t>
            </a:r>
            <a:endParaRPr sz="2000">
              <a:latin typeface="Arial"/>
              <a:cs typeface="Arial"/>
            </a:endParaRPr>
          </a:p>
          <a:p>
            <a:pPr>
              <a:lnSpc>
                <a:spcPct val="100000"/>
              </a:lnSpc>
              <a:spcBef>
                <a:spcPts val="15"/>
              </a:spcBef>
              <a:buFont typeface="Arial"/>
              <a:buAutoNum type="alphaLcParenR" startAt="14"/>
            </a:pPr>
            <a:endParaRPr sz="2150">
              <a:latin typeface="Times New Roman"/>
              <a:cs typeface="Times New Roman"/>
            </a:endParaRPr>
          </a:p>
          <a:p>
            <a:pPr marL="12700" marR="5080">
              <a:lnSpc>
                <a:spcPts val="2390"/>
              </a:lnSpc>
              <a:buFont typeface="Arial"/>
              <a:buAutoNum type="alphaLcParenR" startAt="14"/>
              <a:tabLst>
                <a:tab pos="322580" algn="l"/>
              </a:tabLst>
            </a:pPr>
            <a:r>
              <a:rPr sz="2000" spc="-15" dirty="0">
                <a:latin typeface="Arial"/>
                <a:cs typeface="Arial"/>
              </a:rPr>
              <a:t>Đợi </a:t>
            </a:r>
            <a:r>
              <a:rPr sz="2000" spc="-20" dirty="0">
                <a:latin typeface="Arial"/>
                <a:cs typeface="Arial"/>
              </a:rPr>
              <a:t>trong </a:t>
            </a:r>
            <a:r>
              <a:rPr sz="2000" spc="-15" dirty="0">
                <a:latin typeface="Arial"/>
                <a:cs typeface="Arial"/>
              </a:rPr>
              <a:t>quá </a:t>
            </a:r>
            <a:r>
              <a:rPr sz="2000" spc="-20" dirty="0">
                <a:latin typeface="Arial"/>
                <a:cs typeface="Arial"/>
              </a:rPr>
              <a:t>trình </a:t>
            </a:r>
            <a:r>
              <a:rPr sz="2000" spc="-15" dirty="0">
                <a:latin typeface="Arial"/>
                <a:cs typeface="Arial"/>
              </a:rPr>
              <a:t>tải </a:t>
            </a:r>
            <a:r>
              <a:rPr sz="2000" spc="-20" dirty="0">
                <a:latin typeface="Arial"/>
                <a:cs typeface="Arial"/>
              </a:rPr>
              <a:t>về. </a:t>
            </a:r>
            <a:r>
              <a:rPr sz="2000" dirty="0">
                <a:latin typeface="Arial"/>
                <a:cs typeface="Arial"/>
              </a:rPr>
              <a:t>Quan sát phần </a:t>
            </a:r>
            <a:r>
              <a:rPr sz="2000" b="1" dirty="0">
                <a:latin typeface="Arial"/>
                <a:cs typeface="Arial"/>
              </a:rPr>
              <a:t>Thông tin </a:t>
            </a:r>
            <a:r>
              <a:rPr sz="2000" dirty="0">
                <a:latin typeface="Arial"/>
                <a:cs typeface="Arial"/>
              </a:rPr>
              <a:t>của</a:t>
            </a:r>
            <a:r>
              <a:rPr sz="2000" spc="-165" dirty="0">
                <a:latin typeface="Arial"/>
                <a:cs typeface="Arial"/>
              </a:rPr>
              <a:t> </a:t>
            </a:r>
            <a:r>
              <a:rPr sz="2000" spc="-5" dirty="0">
                <a:latin typeface="Arial"/>
                <a:cs typeface="Arial"/>
              </a:rPr>
              <a:t>hộp  </a:t>
            </a:r>
            <a:r>
              <a:rPr sz="2000" dirty="0">
                <a:latin typeface="Arial"/>
                <a:cs typeface="Arial"/>
              </a:rPr>
              <a:t>thoại </a:t>
            </a:r>
            <a:r>
              <a:rPr sz="2000" b="1" spc="-5" dirty="0">
                <a:latin typeface="Arial"/>
                <a:cs typeface="Arial"/>
              </a:rPr>
              <a:t>Download Package </a:t>
            </a:r>
            <a:r>
              <a:rPr sz="2000" dirty="0">
                <a:latin typeface="Arial"/>
                <a:cs typeface="Arial"/>
              </a:rPr>
              <a:t>cho </a:t>
            </a:r>
            <a:r>
              <a:rPr sz="2000" spc="-5" dirty="0">
                <a:latin typeface="Arial"/>
                <a:cs typeface="Arial"/>
              </a:rPr>
              <a:t>đến khi từ </a:t>
            </a:r>
            <a:r>
              <a:rPr sz="2000" b="1" dirty="0">
                <a:latin typeface="Arial"/>
                <a:cs typeface="Arial"/>
              </a:rPr>
              <a:t>Done </a:t>
            </a:r>
            <a:r>
              <a:rPr sz="2000" spc="-5" dirty="0">
                <a:latin typeface="Arial"/>
                <a:cs typeface="Arial"/>
              </a:rPr>
              <a:t>được </a:t>
            </a:r>
            <a:r>
              <a:rPr sz="2000" dirty="0">
                <a:latin typeface="Arial"/>
                <a:cs typeface="Arial"/>
              </a:rPr>
              <a:t>hiển</a:t>
            </a:r>
            <a:r>
              <a:rPr sz="2000" spc="45" dirty="0">
                <a:latin typeface="Arial"/>
                <a:cs typeface="Arial"/>
              </a:rPr>
              <a:t> </a:t>
            </a:r>
            <a:r>
              <a:rPr sz="2000" spc="-5" dirty="0">
                <a:latin typeface="Arial"/>
                <a:cs typeface="Arial"/>
              </a:rPr>
              <a:t>thị.</a:t>
            </a:r>
            <a:endParaRPr sz="2000">
              <a:latin typeface="Arial"/>
              <a:cs typeface="Arial"/>
            </a:endParaRPr>
          </a:p>
        </p:txBody>
      </p:sp>
      <p:sp>
        <p:nvSpPr>
          <p:cNvPr id="4" name="object 4"/>
          <p:cNvSpPr txBox="1"/>
          <p:nvPr/>
        </p:nvSpPr>
        <p:spPr>
          <a:xfrm>
            <a:off x="543559" y="6173723"/>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5" name="object 5"/>
          <p:cNvSpPr txBox="1"/>
          <p:nvPr/>
        </p:nvSpPr>
        <p:spPr>
          <a:xfrm>
            <a:off x="8114538" y="6215888"/>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63</a:t>
            </a:r>
            <a:endParaRPr sz="1000">
              <a:latin typeface="Arial"/>
              <a:cs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555875" y="2087879"/>
            <a:ext cx="3833495" cy="386143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5073015"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20" dirty="0">
                <a:solidFill>
                  <a:srgbClr val="C0504D"/>
                </a:solidFill>
                <a:latin typeface="Arial"/>
                <a:cs typeface="Arial"/>
              </a:rPr>
              <a:t> </a:t>
            </a:r>
            <a:r>
              <a:rPr sz="2400" b="1" spc="-5" dirty="0">
                <a:solidFill>
                  <a:srgbClr val="C0504D"/>
                </a:solidFill>
                <a:latin typeface="Arial"/>
                <a:cs typeface="Arial"/>
              </a:rPr>
              <a:t>iDrect</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64</a:t>
            </a:fld>
            <a:endParaRPr spc="-5" dirty="0"/>
          </a:p>
        </p:txBody>
      </p:sp>
      <p:sp>
        <p:nvSpPr>
          <p:cNvPr id="4" name="object 4"/>
          <p:cNvSpPr txBox="1"/>
          <p:nvPr/>
        </p:nvSpPr>
        <p:spPr>
          <a:xfrm>
            <a:off x="763016" y="799338"/>
            <a:ext cx="7051040" cy="1219200"/>
          </a:xfrm>
          <a:prstGeom prst="rect">
            <a:avLst/>
          </a:prstGeom>
        </p:spPr>
        <p:txBody>
          <a:bodyPr vert="horz" wrap="square" lIns="0" tIns="0" rIns="0" bIns="0" rtlCol="0">
            <a:spAutoFit/>
          </a:bodyPr>
          <a:lstStyle/>
          <a:p>
            <a:pPr marL="469900" indent="-457200">
              <a:lnSpc>
                <a:spcPct val="100000"/>
              </a:lnSpc>
              <a:buAutoNum type="arabicPeriod" startAt="4"/>
              <a:tabLst>
                <a:tab pos="469900" algn="l"/>
                <a:tab pos="470534" algn="l"/>
              </a:tabLst>
            </a:pPr>
            <a:r>
              <a:rPr sz="2000" spc="-55" dirty="0">
                <a:latin typeface="Arial"/>
                <a:cs typeface="Arial"/>
              </a:rPr>
              <a:t>Để</a:t>
            </a:r>
            <a:r>
              <a:rPr sz="2000" spc="-220" dirty="0">
                <a:latin typeface="Arial"/>
                <a:cs typeface="Arial"/>
              </a:rPr>
              <a:t> </a:t>
            </a:r>
            <a:r>
              <a:rPr sz="2000" spc="-80" dirty="0">
                <a:latin typeface="Arial"/>
                <a:cs typeface="Arial"/>
              </a:rPr>
              <a:t>tải</a:t>
            </a:r>
            <a:r>
              <a:rPr sz="2000" spc="-220" dirty="0">
                <a:latin typeface="Arial"/>
                <a:cs typeface="Arial"/>
              </a:rPr>
              <a:t> </a:t>
            </a:r>
            <a:r>
              <a:rPr sz="2000" spc="-80" dirty="0">
                <a:latin typeface="Arial"/>
                <a:cs typeface="Arial"/>
              </a:rPr>
              <a:t>các</a:t>
            </a:r>
            <a:r>
              <a:rPr sz="2000" spc="-215" dirty="0">
                <a:latin typeface="Arial"/>
                <a:cs typeface="Arial"/>
              </a:rPr>
              <a:t> </a:t>
            </a:r>
            <a:r>
              <a:rPr sz="2000" spc="-75" dirty="0">
                <a:latin typeface="Arial"/>
                <a:cs typeface="Arial"/>
              </a:rPr>
              <a:t>tập</a:t>
            </a:r>
            <a:r>
              <a:rPr sz="2000" spc="-220" dirty="0">
                <a:latin typeface="Arial"/>
                <a:cs typeface="Arial"/>
              </a:rPr>
              <a:t> </a:t>
            </a:r>
            <a:r>
              <a:rPr sz="2000" spc="-80" dirty="0">
                <a:latin typeface="Arial"/>
                <a:cs typeface="Arial"/>
              </a:rPr>
              <a:t>tin</a:t>
            </a:r>
            <a:r>
              <a:rPr sz="2000" spc="-220" dirty="0">
                <a:latin typeface="Arial"/>
                <a:cs typeface="Arial"/>
              </a:rPr>
              <a:t> </a:t>
            </a:r>
            <a:r>
              <a:rPr sz="2000" spc="-75" dirty="0">
                <a:latin typeface="Arial"/>
                <a:cs typeface="Arial"/>
              </a:rPr>
              <a:t>tùy</a:t>
            </a:r>
            <a:r>
              <a:rPr sz="2000" spc="-225" dirty="0">
                <a:latin typeface="Arial"/>
                <a:cs typeface="Arial"/>
              </a:rPr>
              <a:t> </a:t>
            </a:r>
            <a:r>
              <a:rPr sz="2000" spc="-90" dirty="0">
                <a:latin typeface="Arial"/>
                <a:cs typeface="Arial"/>
              </a:rPr>
              <a:t>chọn,</a:t>
            </a:r>
            <a:r>
              <a:rPr sz="2000" spc="-225" dirty="0">
                <a:latin typeface="Arial"/>
                <a:cs typeface="Arial"/>
              </a:rPr>
              <a:t> </a:t>
            </a:r>
            <a:r>
              <a:rPr sz="2000" spc="-75" dirty="0">
                <a:latin typeface="Arial"/>
                <a:cs typeface="Arial"/>
              </a:rPr>
              <a:t>hãy</a:t>
            </a:r>
            <a:r>
              <a:rPr sz="2000" spc="-240" dirty="0">
                <a:latin typeface="Arial"/>
                <a:cs typeface="Arial"/>
              </a:rPr>
              <a:t> </a:t>
            </a:r>
            <a:r>
              <a:rPr sz="2000" spc="-75" dirty="0">
                <a:latin typeface="Arial"/>
                <a:cs typeface="Arial"/>
              </a:rPr>
              <a:t>làm</a:t>
            </a:r>
            <a:r>
              <a:rPr sz="2000" spc="-225" dirty="0">
                <a:latin typeface="Arial"/>
                <a:cs typeface="Arial"/>
              </a:rPr>
              <a:t> </a:t>
            </a:r>
            <a:r>
              <a:rPr sz="2000" spc="-85" dirty="0">
                <a:latin typeface="Arial"/>
                <a:cs typeface="Arial"/>
              </a:rPr>
              <a:t>theo</a:t>
            </a:r>
            <a:r>
              <a:rPr sz="2000" spc="-229" dirty="0">
                <a:latin typeface="Arial"/>
                <a:cs typeface="Arial"/>
              </a:rPr>
              <a:t> </a:t>
            </a:r>
            <a:r>
              <a:rPr sz="2000" spc="-75" dirty="0">
                <a:latin typeface="Arial"/>
                <a:cs typeface="Arial"/>
              </a:rPr>
              <a:t>các</a:t>
            </a:r>
            <a:r>
              <a:rPr sz="2000" spc="-215" dirty="0">
                <a:latin typeface="Arial"/>
                <a:cs typeface="Arial"/>
              </a:rPr>
              <a:t> </a:t>
            </a:r>
            <a:r>
              <a:rPr sz="2000" spc="-85" dirty="0">
                <a:latin typeface="Arial"/>
                <a:cs typeface="Arial"/>
              </a:rPr>
              <a:t>bước</a:t>
            </a:r>
            <a:r>
              <a:rPr sz="2000" spc="-225" dirty="0">
                <a:latin typeface="Arial"/>
                <a:cs typeface="Arial"/>
              </a:rPr>
              <a:t> </a:t>
            </a:r>
            <a:r>
              <a:rPr sz="2000" spc="-85" dirty="0">
                <a:latin typeface="Arial"/>
                <a:cs typeface="Arial"/>
              </a:rPr>
              <a:t>dưới</a:t>
            </a:r>
            <a:r>
              <a:rPr sz="2000" spc="-235" dirty="0">
                <a:latin typeface="Arial"/>
                <a:cs typeface="Arial"/>
              </a:rPr>
              <a:t> </a:t>
            </a:r>
            <a:r>
              <a:rPr sz="2000" spc="-75" dirty="0">
                <a:latin typeface="Arial"/>
                <a:cs typeface="Arial"/>
              </a:rPr>
              <a:t>đây</a:t>
            </a:r>
            <a:r>
              <a:rPr sz="2000" spc="-225" dirty="0">
                <a:latin typeface="Arial"/>
                <a:cs typeface="Arial"/>
              </a:rPr>
              <a:t> </a:t>
            </a:r>
            <a:r>
              <a:rPr sz="2000" dirty="0">
                <a:latin typeface="Arial"/>
                <a:cs typeface="Arial"/>
              </a:rPr>
              <a:t>.</a:t>
            </a:r>
            <a:endParaRPr sz="2000">
              <a:latin typeface="Arial"/>
              <a:cs typeface="Arial"/>
            </a:endParaRPr>
          </a:p>
          <a:p>
            <a:pPr>
              <a:lnSpc>
                <a:spcPct val="100000"/>
              </a:lnSpc>
              <a:spcBef>
                <a:spcPts val="40"/>
              </a:spcBef>
              <a:buFont typeface="Arial"/>
              <a:buAutoNum type="arabicPeriod" startAt="4"/>
            </a:pPr>
            <a:endParaRPr sz="2050">
              <a:latin typeface="Times New Roman"/>
              <a:cs typeface="Times New Roman"/>
            </a:endParaRPr>
          </a:p>
          <a:p>
            <a:pPr marL="765810" lvl="1" indent="-295910">
              <a:lnSpc>
                <a:spcPts val="2360"/>
              </a:lnSpc>
              <a:buFont typeface="Arial"/>
              <a:buAutoNum type="alphaLcParenR"/>
              <a:tabLst>
                <a:tab pos="765810" algn="l"/>
              </a:tabLst>
            </a:pPr>
            <a:r>
              <a:rPr sz="2000" dirty="0">
                <a:latin typeface="Arial"/>
                <a:cs typeface="Arial"/>
              </a:rPr>
              <a:t>Trong </a:t>
            </a:r>
            <a:r>
              <a:rPr sz="2000" spc="-5" dirty="0">
                <a:latin typeface="Arial"/>
                <a:cs typeface="Arial"/>
              </a:rPr>
              <a:t>iSite, </a:t>
            </a:r>
            <a:r>
              <a:rPr sz="2000" dirty="0">
                <a:latin typeface="Arial"/>
                <a:cs typeface="Arial"/>
              </a:rPr>
              <a:t>nhấp phải chuột vào Router </a:t>
            </a:r>
            <a:r>
              <a:rPr sz="2000" spc="-5" dirty="0">
                <a:latin typeface="Arial"/>
                <a:cs typeface="Arial"/>
              </a:rPr>
              <a:t>vệ </a:t>
            </a:r>
            <a:r>
              <a:rPr sz="2000" dirty="0">
                <a:latin typeface="Arial"/>
                <a:cs typeface="Arial"/>
              </a:rPr>
              <a:t>tinh và</a:t>
            </a:r>
            <a:r>
              <a:rPr sz="2000" spc="-75" dirty="0">
                <a:latin typeface="Arial"/>
                <a:cs typeface="Arial"/>
              </a:rPr>
              <a:t> </a:t>
            </a:r>
            <a:r>
              <a:rPr sz="2000" dirty="0">
                <a:latin typeface="Arial"/>
                <a:cs typeface="Arial"/>
              </a:rPr>
              <a:t>chọn</a:t>
            </a:r>
            <a:endParaRPr sz="2000">
              <a:latin typeface="Arial"/>
              <a:cs typeface="Arial"/>
            </a:endParaRPr>
          </a:p>
          <a:p>
            <a:pPr marL="469900">
              <a:lnSpc>
                <a:spcPts val="2360"/>
              </a:lnSpc>
            </a:pPr>
            <a:r>
              <a:rPr sz="2000" b="1" spc="-5" dirty="0">
                <a:latin typeface="Arial"/>
                <a:cs typeface="Arial"/>
              </a:rPr>
              <a:t>Download Option </a:t>
            </a:r>
            <a:r>
              <a:rPr sz="2000" b="1" dirty="0">
                <a:latin typeface="Arial"/>
                <a:cs typeface="Arial"/>
              </a:rPr>
              <a:t>from</a:t>
            </a:r>
            <a:r>
              <a:rPr sz="2000" b="1" spc="-10" dirty="0">
                <a:latin typeface="Arial"/>
                <a:cs typeface="Arial"/>
              </a:rPr>
              <a:t> </a:t>
            </a:r>
            <a:r>
              <a:rPr sz="2000" b="1" spc="-5" dirty="0">
                <a:latin typeface="Arial"/>
                <a:cs typeface="Arial"/>
              </a:rPr>
              <a:t>Disk</a:t>
            </a:r>
            <a:r>
              <a:rPr sz="1100" spc="-5" dirty="0">
                <a:latin typeface="Arial"/>
                <a:cs typeface="Arial"/>
              </a:rPr>
              <a:t>.</a:t>
            </a:r>
            <a:endParaRPr sz="1100">
              <a:latin typeface="Arial"/>
              <a:cs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205230" y="1606550"/>
            <a:ext cx="7124700" cy="3810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 </a:t>
            </a:r>
            <a:r>
              <a:rPr dirty="0"/>
              <a:t>Modem</a:t>
            </a:r>
            <a:r>
              <a:rPr spc="-20" dirty="0"/>
              <a:t> </a:t>
            </a:r>
            <a:r>
              <a:rPr spc="-5" dirty="0"/>
              <a:t>iDrect</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90"/>
              </a:lnSpc>
            </a:pPr>
            <a:r>
              <a:rPr spc="-5" dirty="0"/>
              <a:t>Page</a:t>
            </a:r>
            <a:r>
              <a:rPr spc="-90" dirty="0"/>
              <a:t> </a:t>
            </a:r>
            <a:fld id="{81D60167-4931-47E6-BA6A-407CBD079E47}" type="slidenum">
              <a:rPr spc="-5" dirty="0"/>
              <a:t>65</a:t>
            </a:fld>
            <a:endParaRPr spc="-5" dirty="0"/>
          </a:p>
        </p:txBody>
      </p:sp>
      <p:sp>
        <p:nvSpPr>
          <p:cNvPr id="4" name="object 4"/>
          <p:cNvSpPr txBox="1"/>
          <p:nvPr/>
        </p:nvSpPr>
        <p:spPr>
          <a:xfrm>
            <a:off x="1220520" y="813053"/>
            <a:ext cx="6701155" cy="604520"/>
          </a:xfrm>
          <a:prstGeom prst="rect">
            <a:avLst/>
          </a:prstGeom>
        </p:spPr>
        <p:txBody>
          <a:bodyPr vert="horz" wrap="square" lIns="0" tIns="0" rIns="0" bIns="0" rtlCol="0">
            <a:spAutoFit/>
          </a:bodyPr>
          <a:lstStyle/>
          <a:p>
            <a:pPr marL="12700" marR="5080">
              <a:lnSpc>
                <a:spcPts val="2380"/>
              </a:lnSpc>
            </a:pPr>
            <a:r>
              <a:rPr sz="2000" b="1" spc="-5" dirty="0">
                <a:latin typeface="Arial"/>
                <a:cs typeface="Arial"/>
              </a:rPr>
              <a:t>b) </a:t>
            </a:r>
            <a:r>
              <a:rPr sz="2000" dirty="0">
                <a:latin typeface="Arial"/>
                <a:cs typeface="Arial"/>
              </a:rPr>
              <a:t>Trong hộp </a:t>
            </a:r>
            <a:r>
              <a:rPr sz="2000" spc="-5" dirty="0">
                <a:latin typeface="Arial"/>
                <a:cs typeface="Arial"/>
              </a:rPr>
              <a:t>thoại </a:t>
            </a:r>
            <a:r>
              <a:rPr sz="2000" b="1" dirty="0">
                <a:latin typeface="Arial"/>
                <a:cs typeface="Arial"/>
              </a:rPr>
              <a:t>Open</a:t>
            </a:r>
            <a:r>
              <a:rPr sz="2000" dirty="0">
                <a:latin typeface="Arial"/>
                <a:cs typeface="Arial"/>
              </a:rPr>
              <a:t>, di </a:t>
            </a:r>
            <a:r>
              <a:rPr sz="2000" spc="-5" dirty="0">
                <a:latin typeface="Arial"/>
                <a:cs typeface="Arial"/>
              </a:rPr>
              <a:t>chuyển </a:t>
            </a:r>
            <a:r>
              <a:rPr sz="2000" dirty="0">
                <a:latin typeface="Arial"/>
                <a:cs typeface="Arial"/>
              </a:rPr>
              <a:t>tới </a:t>
            </a:r>
            <a:r>
              <a:rPr sz="2000" spc="-5" dirty="0">
                <a:latin typeface="Arial"/>
                <a:cs typeface="Arial"/>
              </a:rPr>
              <a:t>thư </a:t>
            </a:r>
            <a:r>
              <a:rPr sz="2000" dirty="0">
                <a:latin typeface="Arial"/>
                <a:cs typeface="Arial"/>
              </a:rPr>
              <a:t>mục </a:t>
            </a:r>
            <a:r>
              <a:rPr sz="2000" spc="-5" dirty="0">
                <a:latin typeface="Arial"/>
                <a:cs typeface="Arial"/>
              </a:rPr>
              <a:t>trên laptop  </a:t>
            </a:r>
            <a:r>
              <a:rPr sz="2000" dirty="0">
                <a:latin typeface="Arial"/>
                <a:cs typeface="Arial"/>
              </a:rPr>
              <a:t>của </a:t>
            </a:r>
            <a:r>
              <a:rPr sz="2000" spc="-5" dirty="0">
                <a:latin typeface="Arial"/>
                <a:cs typeface="Arial"/>
              </a:rPr>
              <a:t>bạn có </a:t>
            </a:r>
            <a:r>
              <a:rPr sz="2000" dirty="0">
                <a:latin typeface="Arial"/>
                <a:cs typeface="Arial"/>
              </a:rPr>
              <a:t>chứa </a:t>
            </a:r>
            <a:r>
              <a:rPr sz="2000" spc="-5" dirty="0">
                <a:latin typeface="Arial"/>
                <a:cs typeface="Arial"/>
              </a:rPr>
              <a:t>các tùy </a:t>
            </a:r>
            <a:r>
              <a:rPr sz="2000" dirty="0">
                <a:latin typeface="Arial"/>
                <a:cs typeface="Arial"/>
              </a:rPr>
              <a:t>chọn </a:t>
            </a:r>
            <a:r>
              <a:rPr sz="2000" spc="-5" dirty="0">
                <a:latin typeface="Arial"/>
                <a:cs typeface="Arial"/>
              </a:rPr>
              <a:t>tập tin từ</a:t>
            </a:r>
            <a:r>
              <a:rPr sz="2000" dirty="0">
                <a:latin typeface="Arial"/>
                <a:cs typeface="Arial"/>
              </a:rPr>
              <a:t> </a:t>
            </a:r>
            <a:r>
              <a:rPr sz="2000" spc="-5" dirty="0">
                <a:latin typeface="Arial"/>
                <a:cs typeface="Arial"/>
              </a:rPr>
              <a:t>xa.</a:t>
            </a:r>
            <a:endParaRPr sz="2000">
              <a:latin typeface="Arial"/>
              <a:cs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243454" y="2087879"/>
            <a:ext cx="4699000" cy="156210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165475" y="4550409"/>
            <a:ext cx="2815590" cy="1443355"/>
          </a:xfrm>
          <a:prstGeom prst="rect">
            <a:avLst/>
          </a:prstGeom>
          <a:blipFill>
            <a:blip r:embed="rId3"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691387" y="196596"/>
            <a:ext cx="5073015"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a:t>
            </a:r>
            <a:r>
              <a:rPr sz="2400" b="1" dirty="0">
                <a:solidFill>
                  <a:srgbClr val="C0504D"/>
                </a:solidFill>
                <a:latin typeface="Arial"/>
                <a:cs typeface="Arial"/>
              </a:rPr>
              <a:t>Modem</a:t>
            </a:r>
            <a:r>
              <a:rPr sz="2400" b="1" spc="-15" dirty="0">
                <a:solidFill>
                  <a:srgbClr val="C0504D"/>
                </a:solidFill>
                <a:latin typeface="Arial"/>
                <a:cs typeface="Arial"/>
              </a:rPr>
              <a:t> </a:t>
            </a:r>
            <a:r>
              <a:rPr sz="2400" b="1" spc="-5" dirty="0">
                <a:solidFill>
                  <a:srgbClr val="C0504D"/>
                </a:solidFill>
                <a:latin typeface="Arial"/>
                <a:cs typeface="Arial"/>
              </a:rPr>
              <a:t>iDrect</a:t>
            </a:r>
            <a:endParaRPr sz="2400">
              <a:latin typeface="Arial"/>
              <a:cs typeface="Arial"/>
            </a:endParaRPr>
          </a:p>
        </p:txBody>
      </p:sp>
      <p:sp>
        <p:nvSpPr>
          <p:cNvPr id="5" name="object 5"/>
          <p:cNvSpPr txBox="1"/>
          <p:nvPr/>
        </p:nvSpPr>
        <p:spPr>
          <a:xfrm>
            <a:off x="910844" y="799338"/>
            <a:ext cx="6678295" cy="937260"/>
          </a:xfrm>
          <a:prstGeom prst="rect">
            <a:avLst/>
          </a:prstGeom>
        </p:spPr>
        <p:txBody>
          <a:bodyPr vert="horz" wrap="square" lIns="0" tIns="0" rIns="0" bIns="0" rtlCol="0">
            <a:spAutoFit/>
          </a:bodyPr>
          <a:lstStyle/>
          <a:p>
            <a:pPr marL="617855" indent="-295910">
              <a:lnSpc>
                <a:spcPct val="100000"/>
              </a:lnSpc>
              <a:buFont typeface="Arial"/>
              <a:buAutoNum type="alphaLcParenR" startAt="3"/>
              <a:tabLst>
                <a:tab pos="618490" algn="l"/>
              </a:tabLst>
            </a:pPr>
            <a:r>
              <a:rPr sz="2000" spc="-5" dirty="0">
                <a:latin typeface="Arial"/>
                <a:cs typeface="Arial"/>
              </a:rPr>
              <a:t>Chọn các </a:t>
            </a:r>
            <a:r>
              <a:rPr sz="2000" dirty="0">
                <a:latin typeface="Arial"/>
                <a:cs typeface="Arial"/>
              </a:rPr>
              <a:t>tập </a:t>
            </a:r>
            <a:r>
              <a:rPr sz="2000" spc="-5" dirty="0">
                <a:latin typeface="Arial"/>
                <a:cs typeface="Arial"/>
              </a:rPr>
              <a:t>tin tùy </a:t>
            </a:r>
            <a:r>
              <a:rPr sz="2000" dirty="0">
                <a:latin typeface="Arial"/>
                <a:cs typeface="Arial"/>
              </a:rPr>
              <a:t>chọn </a:t>
            </a:r>
            <a:r>
              <a:rPr sz="2000" spc="-5" dirty="0">
                <a:latin typeface="Arial"/>
                <a:cs typeface="Arial"/>
              </a:rPr>
              <a:t>và </a:t>
            </a:r>
            <a:r>
              <a:rPr sz="2000" dirty="0">
                <a:latin typeface="Arial"/>
                <a:cs typeface="Arial"/>
              </a:rPr>
              <a:t>nhấp </a:t>
            </a:r>
            <a:r>
              <a:rPr sz="2000" spc="-5" dirty="0">
                <a:latin typeface="Arial"/>
                <a:cs typeface="Arial"/>
              </a:rPr>
              <a:t>vào </a:t>
            </a:r>
            <a:r>
              <a:rPr sz="2000" dirty="0">
                <a:latin typeface="Arial"/>
                <a:cs typeface="Arial"/>
              </a:rPr>
              <a:t>nút</a:t>
            </a:r>
            <a:r>
              <a:rPr sz="2000" spc="5" dirty="0">
                <a:latin typeface="Arial"/>
                <a:cs typeface="Arial"/>
              </a:rPr>
              <a:t> </a:t>
            </a:r>
            <a:r>
              <a:rPr sz="2000" b="1" dirty="0">
                <a:latin typeface="Arial"/>
                <a:cs typeface="Arial"/>
              </a:rPr>
              <a:t>Open</a:t>
            </a:r>
            <a:r>
              <a:rPr sz="2000" dirty="0">
                <a:latin typeface="Arial"/>
                <a:cs typeface="Arial"/>
              </a:rPr>
              <a:t>.</a:t>
            </a:r>
            <a:endParaRPr sz="2000">
              <a:latin typeface="Arial"/>
              <a:cs typeface="Arial"/>
            </a:endParaRPr>
          </a:p>
          <a:p>
            <a:pPr>
              <a:lnSpc>
                <a:spcPct val="100000"/>
              </a:lnSpc>
              <a:spcBef>
                <a:spcPts val="20"/>
              </a:spcBef>
              <a:buFont typeface="Arial"/>
              <a:buAutoNum type="alphaLcParenR" startAt="3"/>
            </a:pPr>
            <a:endParaRPr sz="2150">
              <a:latin typeface="Times New Roman"/>
              <a:cs typeface="Times New Roman"/>
            </a:endParaRPr>
          </a:p>
          <a:p>
            <a:pPr marL="321945" indent="-309245">
              <a:lnSpc>
                <a:spcPct val="100000"/>
              </a:lnSpc>
              <a:buFont typeface="Arial"/>
              <a:buAutoNum type="alphaLcParenR" startAt="3"/>
              <a:tabLst>
                <a:tab pos="322580" algn="l"/>
              </a:tabLst>
            </a:pPr>
            <a:r>
              <a:rPr sz="2000" dirty="0">
                <a:latin typeface="Arial"/>
                <a:cs typeface="Arial"/>
              </a:rPr>
              <a:t>Khi </a:t>
            </a:r>
            <a:r>
              <a:rPr sz="2000" spc="-5" dirty="0">
                <a:latin typeface="Arial"/>
                <a:cs typeface="Arial"/>
              </a:rPr>
              <a:t>iSite </a:t>
            </a:r>
            <a:r>
              <a:rPr sz="2000" dirty="0">
                <a:latin typeface="Arial"/>
                <a:cs typeface="Arial"/>
              </a:rPr>
              <a:t>hỏi xác </a:t>
            </a:r>
            <a:r>
              <a:rPr sz="2000" spc="-5" dirty="0">
                <a:latin typeface="Arial"/>
                <a:cs typeface="Arial"/>
              </a:rPr>
              <a:t>nhận yêu </a:t>
            </a:r>
            <a:r>
              <a:rPr sz="2000" dirty="0">
                <a:latin typeface="Arial"/>
                <a:cs typeface="Arial"/>
              </a:rPr>
              <a:t>cầu </a:t>
            </a:r>
            <a:r>
              <a:rPr sz="2000" spc="-5" dirty="0">
                <a:latin typeface="Arial"/>
                <a:cs typeface="Arial"/>
              </a:rPr>
              <a:t>tải về, nhấp vào </a:t>
            </a:r>
            <a:r>
              <a:rPr sz="2000" dirty="0">
                <a:latin typeface="Arial"/>
                <a:cs typeface="Arial"/>
              </a:rPr>
              <a:t>nút </a:t>
            </a:r>
            <a:r>
              <a:rPr sz="2000" b="1" dirty="0">
                <a:latin typeface="Arial"/>
                <a:cs typeface="Arial"/>
              </a:rPr>
              <a:t>Yes</a:t>
            </a:r>
            <a:r>
              <a:rPr sz="2000" b="1" spc="-85" dirty="0">
                <a:latin typeface="Arial"/>
                <a:cs typeface="Arial"/>
              </a:rPr>
              <a:t> </a:t>
            </a:r>
            <a:r>
              <a:rPr sz="2000" dirty="0">
                <a:latin typeface="Arial"/>
                <a:cs typeface="Arial"/>
              </a:rPr>
              <a:t>.</a:t>
            </a:r>
            <a:endParaRPr sz="2000">
              <a:latin typeface="Arial"/>
              <a:cs typeface="Arial"/>
            </a:endParaRPr>
          </a:p>
        </p:txBody>
      </p:sp>
      <p:sp>
        <p:nvSpPr>
          <p:cNvPr id="6" name="object 6"/>
          <p:cNvSpPr txBox="1"/>
          <p:nvPr/>
        </p:nvSpPr>
        <p:spPr>
          <a:xfrm>
            <a:off x="1220520" y="3556889"/>
            <a:ext cx="7084059" cy="620395"/>
          </a:xfrm>
          <a:prstGeom prst="rect">
            <a:avLst/>
          </a:prstGeom>
        </p:spPr>
        <p:txBody>
          <a:bodyPr vert="horz" wrap="square" lIns="0" tIns="0" rIns="0" bIns="0" rtlCol="0">
            <a:spAutoFit/>
          </a:bodyPr>
          <a:lstStyle/>
          <a:p>
            <a:pPr marL="12700">
              <a:lnSpc>
                <a:spcPct val="100000"/>
              </a:lnSpc>
            </a:pPr>
            <a:r>
              <a:rPr sz="2000" b="1" dirty="0">
                <a:latin typeface="Arial"/>
                <a:cs typeface="Arial"/>
              </a:rPr>
              <a:t>e) </a:t>
            </a:r>
            <a:r>
              <a:rPr sz="2000" dirty="0">
                <a:latin typeface="Arial"/>
                <a:cs typeface="Arial"/>
              </a:rPr>
              <a:t>Khi </a:t>
            </a:r>
            <a:r>
              <a:rPr sz="2000" spc="-5" dirty="0">
                <a:latin typeface="Arial"/>
                <a:cs typeface="Arial"/>
              </a:rPr>
              <a:t>iSite </a:t>
            </a:r>
            <a:r>
              <a:rPr sz="2000" dirty="0">
                <a:latin typeface="Arial"/>
                <a:cs typeface="Arial"/>
              </a:rPr>
              <a:t>thông báo </a:t>
            </a:r>
            <a:r>
              <a:rPr sz="2000" spc="-5" dirty="0">
                <a:latin typeface="Arial"/>
                <a:cs typeface="Arial"/>
              </a:rPr>
              <a:t>tải thành </a:t>
            </a:r>
            <a:r>
              <a:rPr sz="2000" dirty="0">
                <a:latin typeface="Arial"/>
                <a:cs typeface="Arial"/>
              </a:rPr>
              <a:t>công, nhấp vào nút </a:t>
            </a:r>
            <a:r>
              <a:rPr sz="2000" b="1" dirty="0">
                <a:latin typeface="Arial"/>
                <a:cs typeface="Arial"/>
              </a:rPr>
              <a:t>Reset</a:t>
            </a:r>
            <a:r>
              <a:rPr sz="2000" b="1" spc="-175" dirty="0">
                <a:latin typeface="Arial"/>
                <a:cs typeface="Arial"/>
              </a:rPr>
              <a:t> </a:t>
            </a:r>
            <a:r>
              <a:rPr sz="2000" b="1" spc="-10" dirty="0">
                <a:latin typeface="Arial"/>
                <a:cs typeface="Arial"/>
              </a:rPr>
              <a:t>Now</a:t>
            </a:r>
            <a:endParaRPr sz="2000">
              <a:latin typeface="Arial"/>
              <a:cs typeface="Arial"/>
            </a:endParaRPr>
          </a:p>
          <a:p>
            <a:pPr marL="12700">
              <a:lnSpc>
                <a:spcPct val="100000"/>
              </a:lnSpc>
            </a:pPr>
            <a:r>
              <a:rPr sz="2000" dirty="0">
                <a:latin typeface="Arial"/>
                <a:cs typeface="Arial"/>
              </a:rPr>
              <a:t>Để thiết </a:t>
            </a:r>
            <a:r>
              <a:rPr sz="2000" spc="-5" dirty="0">
                <a:latin typeface="Arial"/>
                <a:cs typeface="Arial"/>
              </a:rPr>
              <a:t>lập </a:t>
            </a:r>
            <a:r>
              <a:rPr sz="2000" spc="-10" dirty="0">
                <a:latin typeface="Arial"/>
                <a:cs typeface="Arial"/>
              </a:rPr>
              <a:t>lại </a:t>
            </a:r>
            <a:r>
              <a:rPr sz="2000" dirty="0">
                <a:latin typeface="Arial"/>
                <a:cs typeface="Arial"/>
              </a:rPr>
              <a:t>Router </a:t>
            </a:r>
            <a:r>
              <a:rPr sz="2000" spc="-5" dirty="0">
                <a:latin typeface="Arial"/>
                <a:cs typeface="Arial"/>
              </a:rPr>
              <a:t>vệ</a:t>
            </a:r>
            <a:r>
              <a:rPr sz="2000" spc="-60" dirty="0">
                <a:latin typeface="Arial"/>
                <a:cs typeface="Arial"/>
              </a:rPr>
              <a:t> </a:t>
            </a:r>
            <a:r>
              <a:rPr sz="2000" dirty="0">
                <a:latin typeface="Arial"/>
                <a:cs typeface="Arial"/>
              </a:rPr>
              <a:t>tinh.</a:t>
            </a:r>
            <a:endParaRPr sz="2000">
              <a:latin typeface="Arial"/>
              <a:cs typeface="Arial"/>
            </a:endParaRPr>
          </a:p>
        </p:txBody>
      </p:sp>
      <p:sp>
        <p:nvSpPr>
          <p:cNvPr id="7" name="object 7"/>
          <p:cNvSpPr txBox="1"/>
          <p:nvPr/>
        </p:nvSpPr>
        <p:spPr>
          <a:xfrm>
            <a:off x="543559" y="5953963"/>
            <a:ext cx="2955290" cy="40322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8" name="object 8"/>
          <p:cNvSpPr txBox="1"/>
          <p:nvPr/>
        </p:nvSpPr>
        <p:spPr>
          <a:xfrm>
            <a:off x="8114538" y="5996127"/>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66</a:t>
            </a:r>
            <a:endParaRPr sz="1000">
              <a:latin typeface="Arial"/>
              <a:cs typeface="Aria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1356" y="222503"/>
            <a:ext cx="4836795" cy="365760"/>
          </a:xfrm>
          <a:prstGeom prst="rect">
            <a:avLst/>
          </a:prstGeom>
        </p:spPr>
        <p:txBody>
          <a:bodyPr vert="horz" wrap="square" lIns="0" tIns="0" rIns="0" bIns="0" rtlCol="0">
            <a:spAutoFit/>
          </a:bodyPr>
          <a:lstStyle/>
          <a:p>
            <a:pPr marL="12700">
              <a:lnSpc>
                <a:spcPct val="100000"/>
              </a:lnSpc>
            </a:pPr>
            <a:r>
              <a:rPr sz="2400" b="1" spc="-10"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Cisco</a:t>
            </a:r>
            <a:r>
              <a:rPr sz="2400" b="1" spc="15" dirty="0">
                <a:solidFill>
                  <a:srgbClr val="C0504D"/>
                </a:solidFill>
                <a:latin typeface="Arial"/>
                <a:cs typeface="Arial"/>
              </a:rPr>
              <a:t> </a:t>
            </a:r>
            <a:r>
              <a:rPr sz="2400" b="1" spc="-5" dirty="0">
                <a:solidFill>
                  <a:srgbClr val="C0504D"/>
                </a:solidFill>
                <a:latin typeface="Arial"/>
                <a:cs typeface="Arial"/>
              </a:rPr>
              <a:t>VG204</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65"/>
              </a:lnSpc>
            </a:pPr>
            <a:r>
              <a:rPr spc="-5" dirty="0"/>
              <a:t>Page</a:t>
            </a:r>
            <a:r>
              <a:rPr spc="-90" dirty="0"/>
              <a:t> </a:t>
            </a:r>
            <a:fld id="{81D60167-4931-47E6-BA6A-407CBD079E47}" type="slidenum">
              <a:rPr spc="-5" dirty="0"/>
              <a:t>67</a:t>
            </a:fld>
            <a:endParaRPr spc="-5" dirty="0"/>
          </a:p>
        </p:txBody>
      </p:sp>
      <p:sp>
        <p:nvSpPr>
          <p:cNvPr id="3" name="object 3"/>
          <p:cNvSpPr txBox="1"/>
          <p:nvPr/>
        </p:nvSpPr>
        <p:spPr>
          <a:xfrm>
            <a:off x="763016" y="802995"/>
            <a:ext cx="7879080" cy="5181600"/>
          </a:xfrm>
          <a:prstGeom prst="rect">
            <a:avLst/>
          </a:prstGeom>
        </p:spPr>
        <p:txBody>
          <a:bodyPr vert="horz" wrap="square" lIns="0" tIns="0" rIns="0" bIns="0" rtlCol="0">
            <a:spAutoFit/>
          </a:bodyPr>
          <a:lstStyle/>
          <a:p>
            <a:pPr marL="469900" marR="1239520" indent="-457200">
              <a:lnSpc>
                <a:spcPct val="99300"/>
              </a:lnSpc>
              <a:buAutoNum type="arabicPeriod"/>
              <a:tabLst>
                <a:tab pos="469900" algn="l"/>
                <a:tab pos="470534" algn="l"/>
              </a:tabLst>
            </a:pPr>
            <a:r>
              <a:rPr sz="2000" dirty="0">
                <a:latin typeface="Arial"/>
                <a:cs typeface="Arial"/>
              </a:rPr>
              <a:t>Copy </a:t>
            </a:r>
            <a:r>
              <a:rPr sz="2000" spc="-5" dirty="0">
                <a:latin typeface="Arial"/>
                <a:cs typeface="Arial"/>
              </a:rPr>
              <a:t>file </a:t>
            </a:r>
            <a:r>
              <a:rPr sz="2000" dirty="0">
                <a:latin typeface="Arial"/>
                <a:cs typeface="Arial"/>
              </a:rPr>
              <a:t>cấu hình VG204 </a:t>
            </a:r>
            <a:r>
              <a:rPr sz="2000" spc="-5" dirty="0">
                <a:latin typeface="Arial"/>
                <a:cs typeface="Arial"/>
              </a:rPr>
              <a:t>vào </a:t>
            </a:r>
            <a:r>
              <a:rPr sz="2000" dirty="0">
                <a:latin typeface="Arial"/>
                <a:cs typeface="Arial"/>
              </a:rPr>
              <a:t>laptop. </a:t>
            </a:r>
            <a:r>
              <a:rPr sz="2000" spc="-5" dirty="0">
                <a:latin typeface="Arial"/>
                <a:cs typeface="Arial"/>
              </a:rPr>
              <a:t>Nếu </a:t>
            </a:r>
            <a:r>
              <a:rPr sz="2000" dirty="0">
                <a:latin typeface="Arial"/>
                <a:cs typeface="Arial"/>
              </a:rPr>
              <a:t>bạn sửa đổi  </a:t>
            </a:r>
            <a:r>
              <a:rPr sz="2000" spc="-5" dirty="0">
                <a:latin typeface="Arial"/>
                <a:cs typeface="Arial"/>
              </a:rPr>
              <a:t>tập tin </a:t>
            </a:r>
            <a:r>
              <a:rPr sz="2000" dirty="0">
                <a:latin typeface="Arial"/>
                <a:cs typeface="Arial"/>
              </a:rPr>
              <a:t>cấu </a:t>
            </a:r>
            <a:r>
              <a:rPr sz="2000" spc="-5" dirty="0">
                <a:latin typeface="Arial"/>
                <a:cs typeface="Arial"/>
              </a:rPr>
              <a:t>hình từ </a:t>
            </a:r>
            <a:r>
              <a:rPr sz="2000" dirty="0">
                <a:latin typeface="Arial"/>
                <a:cs typeface="Arial"/>
              </a:rPr>
              <a:t>hệ </a:t>
            </a:r>
            <a:r>
              <a:rPr sz="2000" spc="-5" dirty="0">
                <a:latin typeface="Arial"/>
                <a:cs typeface="Arial"/>
              </a:rPr>
              <a:t>thống </a:t>
            </a:r>
            <a:r>
              <a:rPr sz="2000" dirty="0">
                <a:latin typeface="Arial"/>
                <a:cs typeface="Arial"/>
              </a:rPr>
              <a:t>hiện </a:t>
            </a:r>
            <a:r>
              <a:rPr sz="2000" spc="-5" dirty="0">
                <a:latin typeface="Arial"/>
                <a:cs typeface="Arial"/>
              </a:rPr>
              <a:t>có, </a:t>
            </a:r>
            <a:r>
              <a:rPr sz="2000" dirty="0">
                <a:latin typeface="Arial"/>
                <a:cs typeface="Arial"/>
              </a:rPr>
              <a:t>các thông số </a:t>
            </a:r>
            <a:r>
              <a:rPr sz="2000" spc="-5" dirty="0">
                <a:latin typeface="Arial"/>
                <a:cs typeface="Arial"/>
              </a:rPr>
              <a:t>sau  </a:t>
            </a:r>
            <a:r>
              <a:rPr sz="2000" dirty="0">
                <a:latin typeface="Arial"/>
                <a:cs typeface="Arial"/>
              </a:rPr>
              <a:t>phải </a:t>
            </a:r>
            <a:r>
              <a:rPr sz="2000" spc="-5" dirty="0">
                <a:latin typeface="Arial"/>
                <a:cs typeface="Arial"/>
              </a:rPr>
              <a:t>được </a:t>
            </a:r>
            <a:r>
              <a:rPr sz="2000" dirty="0">
                <a:latin typeface="Arial"/>
                <a:cs typeface="Arial"/>
              </a:rPr>
              <a:t>sửa</a:t>
            </a:r>
            <a:r>
              <a:rPr sz="2000" spc="-80" dirty="0">
                <a:latin typeface="Arial"/>
                <a:cs typeface="Arial"/>
              </a:rPr>
              <a:t> </a:t>
            </a:r>
            <a:r>
              <a:rPr sz="2000" dirty="0">
                <a:latin typeface="Arial"/>
                <a:cs typeface="Arial"/>
              </a:rPr>
              <a:t>đổi</a:t>
            </a:r>
            <a:endParaRPr sz="2000">
              <a:latin typeface="Arial"/>
              <a:cs typeface="Arial"/>
            </a:endParaRPr>
          </a:p>
          <a:p>
            <a:pPr>
              <a:lnSpc>
                <a:spcPct val="100000"/>
              </a:lnSpc>
              <a:spcBef>
                <a:spcPts val="45"/>
              </a:spcBef>
              <a:buFont typeface="Arial"/>
              <a:buAutoNum type="arabicPeriod"/>
            </a:pPr>
            <a:endParaRPr sz="2050">
              <a:latin typeface="Times New Roman"/>
              <a:cs typeface="Times New Roman"/>
            </a:endParaRPr>
          </a:p>
          <a:p>
            <a:pPr marL="927100" lvl="1" indent="-457200">
              <a:lnSpc>
                <a:spcPct val="100000"/>
              </a:lnSpc>
              <a:buFont typeface="Wingdings"/>
              <a:buChar char=""/>
              <a:tabLst>
                <a:tab pos="927100" algn="l"/>
                <a:tab pos="927735" algn="l"/>
              </a:tabLst>
            </a:pPr>
            <a:r>
              <a:rPr sz="2000" dirty="0">
                <a:latin typeface="Arial"/>
                <a:cs typeface="Arial"/>
              </a:rPr>
              <a:t>Địa </a:t>
            </a:r>
            <a:r>
              <a:rPr sz="2000" spc="-5" dirty="0">
                <a:latin typeface="Arial"/>
                <a:cs typeface="Arial"/>
              </a:rPr>
              <a:t>chỉ IP </a:t>
            </a:r>
            <a:r>
              <a:rPr sz="2000" dirty="0">
                <a:latin typeface="Arial"/>
                <a:cs typeface="Arial"/>
              </a:rPr>
              <a:t>của giao</a:t>
            </a:r>
            <a:r>
              <a:rPr sz="2000" spc="-70" dirty="0">
                <a:latin typeface="Arial"/>
                <a:cs typeface="Arial"/>
              </a:rPr>
              <a:t> </a:t>
            </a:r>
            <a:r>
              <a:rPr sz="2000" dirty="0">
                <a:latin typeface="Arial"/>
                <a:cs typeface="Arial"/>
              </a:rPr>
              <a:t>diện</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Địa </a:t>
            </a:r>
            <a:r>
              <a:rPr sz="2000" spc="-5" dirty="0">
                <a:latin typeface="Arial"/>
                <a:cs typeface="Arial"/>
              </a:rPr>
              <a:t>chỉ IP </a:t>
            </a:r>
            <a:r>
              <a:rPr sz="2000" dirty="0">
                <a:latin typeface="Arial"/>
                <a:cs typeface="Arial"/>
              </a:rPr>
              <a:t>của Gatekeeper hoặc cổng </a:t>
            </a:r>
            <a:r>
              <a:rPr sz="2000" spc="-5" dirty="0">
                <a:latin typeface="Arial"/>
                <a:cs typeface="Arial"/>
              </a:rPr>
              <a:t>vào </a:t>
            </a:r>
            <a:r>
              <a:rPr sz="2000" dirty="0">
                <a:latin typeface="Arial"/>
                <a:cs typeface="Arial"/>
              </a:rPr>
              <a:t>thoại</a:t>
            </a:r>
            <a:r>
              <a:rPr sz="2000" spc="-65" dirty="0">
                <a:latin typeface="Arial"/>
                <a:cs typeface="Arial"/>
              </a:rPr>
              <a:t> </a:t>
            </a:r>
            <a:r>
              <a:rPr sz="2000" spc="-5" dirty="0">
                <a:latin typeface="Arial"/>
                <a:cs typeface="Arial"/>
              </a:rPr>
              <a:t>h323</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Cấu </a:t>
            </a:r>
            <a:r>
              <a:rPr sz="2000" spc="-5" dirty="0">
                <a:latin typeface="Arial"/>
                <a:cs typeface="Arial"/>
              </a:rPr>
              <a:t>hình cổng FXS </a:t>
            </a:r>
            <a:r>
              <a:rPr sz="2000" dirty="0">
                <a:latin typeface="Arial"/>
                <a:cs typeface="Arial"/>
              </a:rPr>
              <a:t>(0/0 tới</a:t>
            </a:r>
            <a:r>
              <a:rPr sz="2000" spc="-105" dirty="0">
                <a:latin typeface="Arial"/>
                <a:cs typeface="Arial"/>
              </a:rPr>
              <a:t> </a:t>
            </a:r>
            <a:r>
              <a:rPr sz="2000" dirty="0">
                <a:latin typeface="Arial"/>
                <a:cs typeface="Arial"/>
              </a:rPr>
              <a:t>0/3)</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Cấu </a:t>
            </a:r>
            <a:r>
              <a:rPr sz="2000" spc="-5" dirty="0">
                <a:latin typeface="Arial"/>
                <a:cs typeface="Arial"/>
              </a:rPr>
              <a:t>hình </a:t>
            </a:r>
            <a:r>
              <a:rPr sz="2000" dirty="0">
                <a:latin typeface="Arial"/>
                <a:cs typeface="Arial"/>
              </a:rPr>
              <a:t>số điện </a:t>
            </a:r>
            <a:r>
              <a:rPr sz="2000" spc="-5" dirty="0">
                <a:latin typeface="Arial"/>
                <a:cs typeface="Arial"/>
              </a:rPr>
              <a:t>thoại </a:t>
            </a:r>
            <a:r>
              <a:rPr sz="2000" spc="-10" dirty="0">
                <a:latin typeface="Arial"/>
                <a:cs typeface="Arial"/>
              </a:rPr>
              <a:t>của</a:t>
            </a:r>
            <a:r>
              <a:rPr sz="2000" spc="-35" dirty="0">
                <a:latin typeface="Arial"/>
                <a:cs typeface="Arial"/>
              </a:rPr>
              <a:t> </a:t>
            </a:r>
            <a:r>
              <a:rPr sz="2000" spc="-10" dirty="0">
                <a:latin typeface="Arial"/>
                <a:cs typeface="Arial"/>
              </a:rPr>
              <a:t>cổng</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Địa </a:t>
            </a:r>
            <a:r>
              <a:rPr sz="2000" spc="-5" dirty="0">
                <a:latin typeface="Arial"/>
                <a:cs typeface="Arial"/>
              </a:rPr>
              <a:t>chỉ IP </a:t>
            </a:r>
            <a:r>
              <a:rPr sz="2000" dirty="0">
                <a:latin typeface="Arial"/>
                <a:cs typeface="Arial"/>
              </a:rPr>
              <a:t>của </a:t>
            </a:r>
            <a:r>
              <a:rPr sz="2000" spc="-5" dirty="0">
                <a:latin typeface="Arial"/>
                <a:cs typeface="Arial"/>
              </a:rPr>
              <a:t>cổng</a:t>
            </a:r>
            <a:r>
              <a:rPr sz="2000" spc="-45" dirty="0">
                <a:latin typeface="Arial"/>
                <a:cs typeface="Arial"/>
              </a:rPr>
              <a:t> </a:t>
            </a:r>
            <a:r>
              <a:rPr sz="2000" spc="-25" dirty="0">
                <a:latin typeface="Arial"/>
                <a:cs typeface="Arial"/>
              </a:rPr>
              <a:t>Voice</a:t>
            </a:r>
            <a:endParaRPr sz="2000">
              <a:latin typeface="Arial"/>
              <a:cs typeface="Arial"/>
            </a:endParaRPr>
          </a:p>
          <a:p>
            <a:pPr lvl="1">
              <a:lnSpc>
                <a:spcPct val="100000"/>
              </a:lnSpc>
              <a:spcBef>
                <a:spcPts val="40"/>
              </a:spcBef>
              <a:buFont typeface="Wingdings"/>
              <a:buChar char=""/>
            </a:pPr>
            <a:endParaRPr sz="2050">
              <a:latin typeface="Times New Roman"/>
              <a:cs typeface="Times New Roman"/>
            </a:endParaRPr>
          </a:p>
          <a:p>
            <a:pPr marL="469900" indent="-457200">
              <a:lnSpc>
                <a:spcPct val="100000"/>
              </a:lnSpc>
              <a:buAutoNum type="arabicPeriod"/>
              <a:tabLst>
                <a:tab pos="469900" algn="l"/>
                <a:tab pos="470534" algn="l"/>
              </a:tabLst>
            </a:pPr>
            <a:r>
              <a:rPr sz="2000" dirty="0">
                <a:latin typeface="Arial"/>
                <a:cs typeface="Arial"/>
              </a:rPr>
              <a:t>Một khi bạn </a:t>
            </a:r>
            <a:r>
              <a:rPr sz="2000" spc="-10" dirty="0">
                <a:latin typeface="Arial"/>
                <a:cs typeface="Arial"/>
              </a:rPr>
              <a:t>đã </a:t>
            </a:r>
            <a:r>
              <a:rPr sz="2000" dirty="0">
                <a:latin typeface="Arial"/>
                <a:cs typeface="Arial"/>
              </a:rPr>
              <a:t>sửa </a:t>
            </a:r>
            <a:r>
              <a:rPr sz="2000" spc="-5" dirty="0">
                <a:latin typeface="Arial"/>
                <a:cs typeface="Arial"/>
              </a:rPr>
              <a:t>đổi cấu hình, xin vui </a:t>
            </a:r>
            <a:r>
              <a:rPr sz="2000" dirty="0">
                <a:latin typeface="Arial"/>
                <a:cs typeface="Arial"/>
              </a:rPr>
              <a:t>long lưu tập</a:t>
            </a:r>
            <a:r>
              <a:rPr sz="2000" spc="10" dirty="0">
                <a:latin typeface="Arial"/>
                <a:cs typeface="Arial"/>
              </a:rPr>
              <a:t> </a:t>
            </a:r>
            <a:r>
              <a:rPr sz="2000" spc="-5" dirty="0">
                <a:latin typeface="Arial"/>
                <a:cs typeface="Arial"/>
              </a:rPr>
              <a:t>tin.</a:t>
            </a:r>
            <a:endParaRPr sz="2000">
              <a:latin typeface="Arial"/>
              <a:cs typeface="Arial"/>
            </a:endParaRPr>
          </a:p>
          <a:p>
            <a:pPr marL="469900" marR="5080" indent="-457200">
              <a:lnSpc>
                <a:spcPts val="4810"/>
              </a:lnSpc>
              <a:spcBef>
                <a:spcPts val="540"/>
              </a:spcBef>
              <a:buAutoNum type="arabicPeriod"/>
              <a:tabLst>
                <a:tab pos="469900" algn="l"/>
                <a:tab pos="470534" algn="l"/>
              </a:tabLst>
            </a:pPr>
            <a:r>
              <a:rPr sz="2000" dirty="0">
                <a:latin typeface="Arial"/>
                <a:cs typeface="Arial"/>
              </a:rPr>
              <a:t>Console </a:t>
            </a:r>
            <a:r>
              <a:rPr sz="2000" spc="-10" dirty="0">
                <a:latin typeface="Arial"/>
                <a:cs typeface="Arial"/>
              </a:rPr>
              <a:t>hoặc </a:t>
            </a:r>
            <a:r>
              <a:rPr sz="2000" dirty="0">
                <a:latin typeface="Arial"/>
                <a:cs typeface="Arial"/>
              </a:rPr>
              <a:t>telnet tới VG204, sau khi chốt </a:t>
            </a:r>
            <a:r>
              <a:rPr sz="2000" spc="-5" dirty="0">
                <a:latin typeface="Arial"/>
                <a:cs typeface="Arial"/>
              </a:rPr>
              <a:t>đăng nhập dưới đây:  </a:t>
            </a:r>
            <a:r>
              <a:rPr sz="2000" dirty="0">
                <a:latin typeface="Arial"/>
                <a:cs typeface="Arial"/>
              </a:rPr>
              <a:t>VG204&gt;</a:t>
            </a:r>
            <a:r>
              <a:rPr sz="2000" spc="320" dirty="0">
                <a:latin typeface="Arial"/>
                <a:cs typeface="Arial"/>
              </a:rPr>
              <a:t> </a:t>
            </a:r>
            <a:r>
              <a:rPr sz="2000" spc="-5" dirty="0">
                <a:latin typeface="Arial"/>
                <a:cs typeface="Arial"/>
              </a:rPr>
              <a:t>enable</a:t>
            </a:r>
            <a:endParaRPr sz="2000">
              <a:latin typeface="Arial"/>
              <a:cs typeface="Arial"/>
            </a:endParaRPr>
          </a:p>
          <a:p>
            <a:pPr marL="469900">
              <a:lnSpc>
                <a:spcPts val="1810"/>
              </a:lnSpc>
            </a:pPr>
            <a:r>
              <a:rPr sz="2000" dirty="0">
                <a:latin typeface="Arial"/>
                <a:cs typeface="Arial"/>
              </a:rPr>
              <a:t>VG204# </a:t>
            </a:r>
            <a:r>
              <a:rPr sz="2000" spc="-5" dirty="0">
                <a:latin typeface="Arial"/>
                <a:cs typeface="Arial"/>
              </a:rPr>
              <a:t>config</a:t>
            </a:r>
            <a:r>
              <a:rPr sz="2000" spc="-70" dirty="0">
                <a:latin typeface="Arial"/>
                <a:cs typeface="Arial"/>
              </a:rPr>
              <a:t> </a:t>
            </a:r>
            <a:r>
              <a:rPr sz="2000" dirty="0">
                <a:latin typeface="Arial"/>
                <a:cs typeface="Arial"/>
              </a:rPr>
              <a:t>t</a:t>
            </a:r>
            <a:endParaRPr sz="2000">
              <a:latin typeface="Arial"/>
              <a:cs typeface="Arial"/>
            </a:endParaRPr>
          </a:p>
          <a:p>
            <a:pPr marL="469900">
              <a:lnSpc>
                <a:spcPts val="2395"/>
              </a:lnSpc>
            </a:pPr>
            <a:r>
              <a:rPr sz="2000" dirty="0">
                <a:latin typeface="Arial"/>
                <a:cs typeface="Arial"/>
              </a:rPr>
              <a:t>VG204(config)#</a:t>
            </a:r>
            <a:endParaRPr sz="2000">
              <a:latin typeface="Arial"/>
              <a:cs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1356" y="222503"/>
            <a:ext cx="4922520" cy="365760"/>
          </a:xfrm>
          <a:prstGeom prst="rect">
            <a:avLst/>
          </a:prstGeom>
        </p:spPr>
        <p:txBody>
          <a:bodyPr vert="horz" wrap="square" lIns="0" tIns="0" rIns="0" bIns="0" rtlCol="0">
            <a:spAutoFit/>
          </a:bodyPr>
          <a:lstStyle/>
          <a:p>
            <a:pPr marL="12700">
              <a:lnSpc>
                <a:spcPct val="100000"/>
              </a:lnSpc>
            </a:pPr>
            <a:r>
              <a:rPr sz="2400" b="1" spc="-10"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Cisco</a:t>
            </a:r>
            <a:r>
              <a:rPr sz="2400" b="1" spc="25" dirty="0">
                <a:solidFill>
                  <a:srgbClr val="C0504D"/>
                </a:solidFill>
                <a:latin typeface="Arial"/>
                <a:cs typeface="Arial"/>
              </a:rPr>
              <a:t> </a:t>
            </a:r>
            <a:r>
              <a:rPr sz="2400" b="1" spc="-5" dirty="0">
                <a:solidFill>
                  <a:srgbClr val="C0504D"/>
                </a:solidFill>
                <a:latin typeface="Arial"/>
                <a:cs typeface="Arial"/>
              </a:rPr>
              <a:t>VG204</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65"/>
              </a:lnSpc>
            </a:pPr>
            <a:r>
              <a:rPr spc="-5" dirty="0"/>
              <a:t>Page</a:t>
            </a:r>
            <a:r>
              <a:rPr spc="-90" dirty="0"/>
              <a:t> </a:t>
            </a:r>
            <a:fld id="{81D60167-4931-47E6-BA6A-407CBD079E47}" type="slidenum">
              <a:rPr spc="-5" dirty="0"/>
              <a:t>68</a:t>
            </a:fld>
            <a:endParaRPr spc="-5" dirty="0"/>
          </a:p>
        </p:txBody>
      </p:sp>
      <p:sp>
        <p:nvSpPr>
          <p:cNvPr id="3" name="object 3"/>
          <p:cNvSpPr txBox="1"/>
          <p:nvPr/>
        </p:nvSpPr>
        <p:spPr>
          <a:xfrm>
            <a:off x="763016" y="800861"/>
            <a:ext cx="7473315" cy="3659504"/>
          </a:xfrm>
          <a:prstGeom prst="rect">
            <a:avLst/>
          </a:prstGeom>
        </p:spPr>
        <p:txBody>
          <a:bodyPr vert="horz" wrap="square" lIns="0" tIns="0" rIns="0" bIns="0" rtlCol="0">
            <a:spAutoFit/>
          </a:bodyPr>
          <a:lstStyle/>
          <a:p>
            <a:pPr marL="469900" indent="-457200">
              <a:lnSpc>
                <a:spcPct val="100000"/>
              </a:lnSpc>
              <a:buAutoNum type="arabicPeriod" startAt="4"/>
              <a:tabLst>
                <a:tab pos="469900" algn="l"/>
                <a:tab pos="470534" algn="l"/>
              </a:tabLst>
            </a:pPr>
            <a:r>
              <a:rPr sz="2000" dirty="0">
                <a:latin typeface="Arial"/>
                <a:cs typeface="Arial"/>
              </a:rPr>
              <a:t>Sao chép </a:t>
            </a:r>
            <a:r>
              <a:rPr sz="2000" spc="-5" dirty="0">
                <a:latin typeface="Arial"/>
                <a:cs typeface="Arial"/>
              </a:rPr>
              <a:t>tất </a:t>
            </a:r>
            <a:r>
              <a:rPr sz="2000" dirty="0">
                <a:latin typeface="Arial"/>
                <a:cs typeface="Arial"/>
              </a:rPr>
              <a:t>cả </a:t>
            </a:r>
            <a:r>
              <a:rPr sz="2000" spc="-5" dirty="0">
                <a:latin typeface="Arial"/>
                <a:cs typeface="Arial"/>
              </a:rPr>
              <a:t>cấu hình </a:t>
            </a:r>
            <a:r>
              <a:rPr sz="2000" spc="-10" dirty="0">
                <a:latin typeface="Arial"/>
                <a:cs typeface="Arial"/>
              </a:rPr>
              <a:t>và </a:t>
            </a:r>
            <a:r>
              <a:rPr sz="2000" dirty="0">
                <a:latin typeface="Arial"/>
                <a:cs typeface="Arial"/>
              </a:rPr>
              <a:t>dán </a:t>
            </a:r>
            <a:r>
              <a:rPr sz="2000" spc="-5" dirty="0">
                <a:latin typeface="Arial"/>
                <a:cs typeface="Arial"/>
              </a:rPr>
              <a:t>vào</a:t>
            </a:r>
            <a:r>
              <a:rPr sz="2000" spc="-60" dirty="0">
                <a:latin typeface="Arial"/>
                <a:cs typeface="Arial"/>
              </a:rPr>
              <a:t> </a:t>
            </a:r>
            <a:r>
              <a:rPr sz="2000" dirty="0">
                <a:latin typeface="Arial"/>
                <a:cs typeface="Arial"/>
              </a:rPr>
              <a:t>VG204</a:t>
            </a:r>
            <a:endParaRPr sz="2000">
              <a:latin typeface="Arial"/>
              <a:cs typeface="Arial"/>
            </a:endParaRPr>
          </a:p>
          <a:p>
            <a:pPr marL="469900" marR="5080">
              <a:lnSpc>
                <a:spcPts val="2380"/>
              </a:lnSpc>
              <a:spcBef>
                <a:spcPts val="95"/>
              </a:spcBef>
            </a:pPr>
            <a:r>
              <a:rPr sz="2000" dirty="0">
                <a:latin typeface="Arial"/>
                <a:cs typeface="Arial"/>
              </a:rPr>
              <a:t>(Kiểm tra </a:t>
            </a:r>
            <a:r>
              <a:rPr sz="2000" spc="-5" dirty="0">
                <a:latin typeface="Arial"/>
                <a:cs typeface="Arial"/>
              </a:rPr>
              <a:t>xem </a:t>
            </a:r>
            <a:r>
              <a:rPr sz="2000" dirty="0">
                <a:latin typeface="Arial"/>
                <a:cs typeface="Arial"/>
              </a:rPr>
              <a:t>có bất kỳ </a:t>
            </a:r>
            <a:r>
              <a:rPr sz="2000" spc="-5" dirty="0">
                <a:latin typeface="Arial"/>
                <a:cs typeface="Arial"/>
              </a:rPr>
              <a:t>lỗi </a:t>
            </a:r>
            <a:r>
              <a:rPr sz="2000" dirty="0">
                <a:latin typeface="Arial"/>
                <a:cs typeface="Arial"/>
              </a:rPr>
              <a:t>nào </a:t>
            </a:r>
            <a:r>
              <a:rPr sz="2000" spc="-5" dirty="0">
                <a:latin typeface="Arial"/>
                <a:cs typeface="Arial"/>
              </a:rPr>
              <a:t>khi dán. </a:t>
            </a:r>
            <a:r>
              <a:rPr sz="2000" dirty="0">
                <a:latin typeface="Arial"/>
                <a:cs typeface="Arial"/>
              </a:rPr>
              <a:t>Nếu </a:t>
            </a:r>
            <a:r>
              <a:rPr sz="2000" spc="-5" dirty="0">
                <a:latin typeface="Arial"/>
                <a:cs typeface="Arial"/>
              </a:rPr>
              <a:t>lỗi, xin vui </a:t>
            </a:r>
            <a:r>
              <a:rPr sz="2000" dirty="0">
                <a:latin typeface="Arial"/>
                <a:cs typeface="Arial"/>
              </a:rPr>
              <a:t>lòng đi  đến </a:t>
            </a:r>
            <a:r>
              <a:rPr sz="2000" spc="-5" dirty="0">
                <a:latin typeface="Arial"/>
                <a:cs typeface="Arial"/>
              </a:rPr>
              <a:t>bước </a:t>
            </a:r>
            <a:r>
              <a:rPr sz="2000" dirty="0">
                <a:latin typeface="Arial"/>
                <a:cs typeface="Arial"/>
              </a:rPr>
              <a:t>5, nếu không </a:t>
            </a:r>
            <a:r>
              <a:rPr sz="2000" spc="-5" dirty="0">
                <a:latin typeface="Arial"/>
                <a:cs typeface="Arial"/>
              </a:rPr>
              <a:t>tiến </a:t>
            </a:r>
            <a:r>
              <a:rPr sz="2000" dirty="0">
                <a:latin typeface="Arial"/>
                <a:cs typeface="Arial"/>
              </a:rPr>
              <a:t>hành </a:t>
            </a:r>
            <a:r>
              <a:rPr sz="2000" spc="-5" dirty="0">
                <a:latin typeface="Arial"/>
                <a:cs typeface="Arial"/>
              </a:rPr>
              <a:t>bước </a:t>
            </a:r>
            <a:r>
              <a:rPr sz="2000" dirty="0">
                <a:latin typeface="Arial"/>
                <a:cs typeface="Arial"/>
              </a:rPr>
              <a:t>6</a:t>
            </a:r>
            <a:r>
              <a:rPr sz="2000" spc="-75" dirty="0">
                <a:latin typeface="Arial"/>
                <a:cs typeface="Arial"/>
              </a:rPr>
              <a:t> </a:t>
            </a:r>
            <a:r>
              <a:rPr sz="2000" dirty="0">
                <a:latin typeface="Arial"/>
                <a:cs typeface="Arial"/>
              </a:rPr>
              <a:t>)</a:t>
            </a:r>
            <a:endParaRPr sz="2000">
              <a:latin typeface="Arial"/>
              <a:cs typeface="Arial"/>
            </a:endParaRPr>
          </a:p>
          <a:p>
            <a:pPr>
              <a:lnSpc>
                <a:spcPct val="100000"/>
              </a:lnSpc>
            </a:pPr>
            <a:endParaRPr sz="2100">
              <a:latin typeface="Times New Roman"/>
              <a:cs typeface="Times New Roman"/>
            </a:endParaRPr>
          </a:p>
          <a:p>
            <a:pPr marL="469900" marR="427990" indent="-457200">
              <a:lnSpc>
                <a:spcPts val="2390"/>
              </a:lnSpc>
              <a:buAutoNum type="arabicPeriod" startAt="5"/>
              <a:tabLst>
                <a:tab pos="469900" algn="l"/>
                <a:tab pos="470534" algn="l"/>
              </a:tabLst>
            </a:pPr>
            <a:r>
              <a:rPr sz="2000" dirty="0">
                <a:latin typeface="Arial"/>
                <a:cs typeface="Arial"/>
              </a:rPr>
              <a:t>Nếu có </a:t>
            </a:r>
            <a:r>
              <a:rPr sz="2000" spc="-5" dirty="0">
                <a:latin typeface="Arial"/>
                <a:cs typeface="Arial"/>
              </a:rPr>
              <a:t>lỗi xuất </a:t>
            </a:r>
            <a:r>
              <a:rPr sz="2000" dirty="0">
                <a:latin typeface="Arial"/>
                <a:cs typeface="Arial"/>
              </a:rPr>
              <a:t>hiện, vui long kiểm </a:t>
            </a:r>
            <a:r>
              <a:rPr sz="2000" spc="-5" dirty="0">
                <a:latin typeface="Arial"/>
                <a:cs typeface="Arial"/>
              </a:rPr>
              <a:t>tra các tập tin cấu hình,  </a:t>
            </a:r>
            <a:r>
              <a:rPr sz="2000" dirty="0">
                <a:latin typeface="Arial"/>
                <a:cs typeface="Arial"/>
              </a:rPr>
              <a:t>sửa </a:t>
            </a:r>
            <a:r>
              <a:rPr sz="2000" spc="-10" dirty="0">
                <a:latin typeface="Arial"/>
                <a:cs typeface="Arial"/>
              </a:rPr>
              <a:t>nó </a:t>
            </a:r>
            <a:r>
              <a:rPr sz="2000" spc="-5" dirty="0">
                <a:latin typeface="Arial"/>
                <a:cs typeface="Arial"/>
              </a:rPr>
              <a:t>và dán</a:t>
            </a:r>
            <a:r>
              <a:rPr sz="2000" spc="-40" dirty="0">
                <a:latin typeface="Arial"/>
                <a:cs typeface="Arial"/>
              </a:rPr>
              <a:t> </a:t>
            </a:r>
            <a:r>
              <a:rPr sz="2000" spc="-5" dirty="0">
                <a:latin typeface="Arial"/>
                <a:cs typeface="Arial"/>
              </a:rPr>
              <a:t>lại.</a:t>
            </a:r>
            <a:endParaRPr sz="2000">
              <a:latin typeface="Arial"/>
              <a:cs typeface="Arial"/>
            </a:endParaRPr>
          </a:p>
          <a:p>
            <a:pPr>
              <a:lnSpc>
                <a:spcPct val="100000"/>
              </a:lnSpc>
              <a:spcBef>
                <a:spcPts val="10"/>
              </a:spcBef>
              <a:buFont typeface="Arial"/>
              <a:buAutoNum type="arabicPeriod" startAt="5"/>
            </a:pPr>
            <a:endParaRPr sz="2000">
              <a:latin typeface="Times New Roman"/>
              <a:cs typeface="Times New Roman"/>
            </a:endParaRPr>
          </a:p>
          <a:p>
            <a:pPr marL="469900" marR="455930" indent="-457200">
              <a:lnSpc>
                <a:spcPct val="100000"/>
              </a:lnSpc>
              <a:buAutoNum type="arabicPeriod" startAt="5"/>
              <a:tabLst>
                <a:tab pos="469900" algn="l"/>
                <a:tab pos="470534" algn="l"/>
              </a:tabLst>
            </a:pPr>
            <a:r>
              <a:rPr sz="2000" dirty="0">
                <a:latin typeface="Arial"/>
                <a:cs typeface="Arial"/>
              </a:rPr>
              <a:t>Lưu </a:t>
            </a:r>
            <a:r>
              <a:rPr sz="2000" spc="-5" dirty="0">
                <a:latin typeface="Arial"/>
                <a:cs typeface="Arial"/>
              </a:rPr>
              <a:t>cấu hình vào </a:t>
            </a:r>
            <a:r>
              <a:rPr sz="2000" dirty="0">
                <a:latin typeface="Arial"/>
                <a:cs typeface="Arial"/>
              </a:rPr>
              <a:t>bộ nhớ nhanh bằng cách </a:t>
            </a:r>
            <a:r>
              <a:rPr sz="2000" spc="-5" dirty="0">
                <a:latin typeface="Arial"/>
                <a:cs typeface="Arial"/>
              </a:rPr>
              <a:t>nhập vào </a:t>
            </a:r>
            <a:r>
              <a:rPr sz="2000" dirty="0">
                <a:latin typeface="Arial"/>
                <a:cs typeface="Arial"/>
              </a:rPr>
              <a:t>lệnh  dưới</a:t>
            </a:r>
            <a:r>
              <a:rPr sz="2000" spc="-90" dirty="0">
                <a:latin typeface="Arial"/>
                <a:cs typeface="Arial"/>
              </a:rPr>
              <a:t> </a:t>
            </a:r>
            <a:r>
              <a:rPr sz="2000" spc="-5" dirty="0">
                <a:latin typeface="Arial"/>
                <a:cs typeface="Arial"/>
              </a:rPr>
              <a:t>đây:</a:t>
            </a:r>
            <a:endParaRPr sz="2000">
              <a:latin typeface="Arial"/>
              <a:cs typeface="Arial"/>
            </a:endParaRPr>
          </a:p>
          <a:p>
            <a:pPr>
              <a:lnSpc>
                <a:spcPct val="100000"/>
              </a:lnSpc>
              <a:spcBef>
                <a:spcPts val="15"/>
              </a:spcBef>
            </a:pPr>
            <a:endParaRPr sz="2150">
              <a:latin typeface="Times New Roman"/>
              <a:cs typeface="Times New Roman"/>
            </a:endParaRPr>
          </a:p>
          <a:p>
            <a:pPr marL="501650" marR="4749800" indent="-32384">
              <a:lnSpc>
                <a:spcPts val="2390"/>
              </a:lnSpc>
            </a:pPr>
            <a:r>
              <a:rPr sz="2000" dirty="0">
                <a:latin typeface="Arial"/>
                <a:cs typeface="Arial"/>
              </a:rPr>
              <a:t>VG204(config)#</a:t>
            </a:r>
            <a:r>
              <a:rPr sz="2000" spc="-75" dirty="0">
                <a:latin typeface="Arial"/>
                <a:cs typeface="Arial"/>
              </a:rPr>
              <a:t> </a:t>
            </a:r>
            <a:r>
              <a:rPr sz="2000" spc="-5" dirty="0">
                <a:latin typeface="Arial"/>
                <a:cs typeface="Arial"/>
              </a:rPr>
              <a:t>exit  </a:t>
            </a:r>
            <a:r>
              <a:rPr sz="2000" dirty="0">
                <a:latin typeface="Arial"/>
                <a:cs typeface="Arial"/>
              </a:rPr>
              <a:t>VG204#</a:t>
            </a:r>
            <a:r>
              <a:rPr sz="2000" spc="-90" dirty="0">
                <a:latin typeface="Arial"/>
                <a:cs typeface="Arial"/>
              </a:rPr>
              <a:t> </a:t>
            </a:r>
            <a:r>
              <a:rPr sz="2000" dirty="0">
                <a:latin typeface="Arial"/>
                <a:cs typeface="Arial"/>
              </a:rPr>
              <a:t>write</a:t>
            </a:r>
            <a:endParaRPr sz="2000">
              <a:latin typeface="Arial"/>
              <a:cs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051356" y="222503"/>
            <a:ext cx="4922520" cy="365760"/>
          </a:xfrm>
          <a:prstGeom prst="rect">
            <a:avLst/>
          </a:prstGeom>
        </p:spPr>
        <p:txBody>
          <a:bodyPr vert="horz" wrap="square" lIns="0" tIns="0" rIns="0" bIns="0" rtlCol="0">
            <a:spAutoFit/>
          </a:bodyPr>
          <a:lstStyle/>
          <a:p>
            <a:pPr marL="12700">
              <a:lnSpc>
                <a:spcPct val="100000"/>
              </a:lnSpc>
            </a:pPr>
            <a:r>
              <a:rPr sz="2400" b="1" spc="-10"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 Cisco</a:t>
            </a:r>
            <a:r>
              <a:rPr sz="2400" b="1" spc="25" dirty="0">
                <a:solidFill>
                  <a:srgbClr val="C0504D"/>
                </a:solidFill>
                <a:latin typeface="Arial"/>
                <a:cs typeface="Arial"/>
              </a:rPr>
              <a:t> </a:t>
            </a:r>
            <a:r>
              <a:rPr sz="2400" b="1" spc="-5" dirty="0">
                <a:solidFill>
                  <a:srgbClr val="C0504D"/>
                </a:solidFill>
                <a:latin typeface="Arial"/>
                <a:cs typeface="Arial"/>
              </a:rPr>
              <a:t>VG204</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65"/>
              </a:lnSpc>
            </a:pPr>
            <a:r>
              <a:rPr spc="-5" dirty="0"/>
              <a:t>Page</a:t>
            </a:r>
            <a:r>
              <a:rPr spc="-90" dirty="0"/>
              <a:t> </a:t>
            </a:r>
            <a:fld id="{81D60167-4931-47E6-BA6A-407CBD079E47}" type="slidenum">
              <a:rPr spc="-5" dirty="0"/>
              <a:t>69</a:t>
            </a:fld>
            <a:endParaRPr spc="-5" dirty="0"/>
          </a:p>
        </p:txBody>
      </p:sp>
      <p:sp>
        <p:nvSpPr>
          <p:cNvPr id="3" name="object 3"/>
          <p:cNvSpPr txBox="1"/>
          <p:nvPr/>
        </p:nvSpPr>
        <p:spPr>
          <a:xfrm>
            <a:off x="763016" y="813053"/>
            <a:ext cx="6979284" cy="2737485"/>
          </a:xfrm>
          <a:prstGeom prst="rect">
            <a:avLst/>
          </a:prstGeom>
        </p:spPr>
        <p:txBody>
          <a:bodyPr vert="horz" wrap="square" lIns="0" tIns="0" rIns="0" bIns="0" rtlCol="0">
            <a:spAutoFit/>
          </a:bodyPr>
          <a:lstStyle/>
          <a:p>
            <a:pPr marL="469900" marR="5080" indent="-457200">
              <a:lnSpc>
                <a:spcPts val="2380"/>
              </a:lnSpc>
              <a:buAutoNum type="arabicPeriod" startAt="7"/>
              <a:tabLst>
                <a:tab pos="469900" algn="l"/>
                <a:tab pos="470534" algn="l"/>
              </a:tabLst>
            </a:pPr>
            <a:r>
              <a:rPr sz="2000" dirty="0">
                <a:latin typeface="Arial"/>
                <a:cs typeface="Arial"/>
              </a:rPr>
              <a:t>Nếu </a:t>
            </a:r>
            <a:r>
              <a:rPr sz="2000" spc="-5" dirty="0">
                <a:latin typeface="Arial"/>
                <a:cs typeface="Arial"/>
              </a:rPr>
              <a:t>VG204 </a:t>
            </a:r>
            <a:r>
              <a:rPr sz="2000" dirty="0">
                <a:latin typeface="Arial"/>
                <a:cs typeface="Arial"/>
              </a:rPr>
              <a:t>không </a:t>
            </a:r>
            <a:r>
              <a:rPr sz="2000" spc="-5" dirty="0">
                <a:latin typeface="Arial"/>
                <a:cs typeface="Arial"/>
              </a:rPr>
              <a:t>được cấu hình cho </a:t>
            </a:r>
            <a:r>
              <a:rPr sz="2000" dirty="0">
                <a:latin typeface="Arial"/>
                <a:cs typeface="Arial"/>
              </a:rPr>
              <a:t>tốc độ </a:t>
            </a:r>
            <a:r>
              <a:rPr sz="2000" spc="-5" dirty="0">
                <a:latin typeface="Arial"/>
                <a:cs typeface="Arial"/>
              </a:rPr>
              <a:t>10Mbps, vui  </a:t>
            </a:r>
            <a:r>
              <a:rPr sz="2000" dirty="0">
                <a:latin typeface="Arial"/>
                <a:cs typeface="Arial"/>
              </a:rPr>
              <a:t>long </a:t>
            </a:r>
            <a:r>
              <a:rPr sz="2000" spc="-5" dirty="0">
                <a:latin typeface="Arial"/>
                <a:cs typeface="Arial"/>
              </a:rPr>
              <a:t>thực hiện các </a:t>
            </a:r>
            <a:r>
              <a:rPr sz="2000" dirty="0">
                <a:latin typeface="Arial"/>
                <a:cs typeface="Arial"/>
              </a:rPr>
              <a:t>bước dưới</a:t>
            </a:r>
            <a:r>
              <a:rPr sz="2000" spc="-20" dirty="0">
                <a:latin typeface="Arial"/>
                <a:cs typeface="Arial"/>
              </a:rPr>
              <a:t> </a:t>
            </a:r>
            <a:r>
              <a:rPr sz="2000" spc="-5" dirty="0">
                <a:latin typeface="Arial"/>
                <a:cs typeface="Arial"/>
              </a:rPr>
              <a:t>đây:</a:t>
            </a:r>
            <a:endParaRPr sz="2000">
              <a:latin typeface="Arial"/>
              <a:cs typeface="Arial"/>
            </a:endParaRPr>
          </a:p>
          <a:p>
            <a:pPr>
              <a:lnSpc>
                <a:spcPct val="100000"/>
              </a:lnSpc>
              <a:spcBef>
                <a:spcPts val="20"/>
              </a:spcBef>
              <a:buFont typeface="Arial"/>
              <a:buAutoNum type="arabicPeriod" startAt="7"/>
            </a:pPr>
            <a:endParaRPr sz="2000">
              <a:latin typeface="Times New Roman"/>
              <a:cs typeface="Times New Roman"/>
            </a:endParaRPr>
          </a:p>
          <a:p>
            <a:pPr marL="927100" lvl="1" indent="-457200">
              <a:lnSpc>
                <a:spcPts val="2395"/>
              </a:lnSpc>
              <a:spcBef>
                <a:spcPts val="5"/>
              </a:spcBef>
              <a:buFont typeface="Wingdings"/>
              <a:buChar char=""/>
              <a:tabLst>
                <a:tab pos="927100" algn="l"/>
                <a:tab pos="927735" algn="l"/>
              </a:tabLst>
            </a:pPr>
            <a:r>
              <a:rPr sz="2000" dirty="0">
                <a:latin typeface="Arial"/>
                <a:cs typeface="Arial"/>
              </a:rPr>
              <a:t>VG204&gt;</a:t>
            </a:r>
            <a:r>
              <a:rPr sz="2000" spc="-114" dirty="0">
                <a:latin typeface="Arial"/>
                <a:cs typeface="Arial"/>
              </a:rPr>
              <a:t> </a:t>
            </a:r>
            <a:r>
              <a:rPr sz="2000" dirty="0">
                <a:latin typeface="Arial"/>
                <a:cs typeface="Arial"/>
              </a:rPr>
              <a:t>enable</a:t>
            </a:r>
            <a:endParaRPr sz="2000">
              <a:latin typeface="Arial"/>
              <a:cs typeface="Arial"/>
            </a:endParaRPr>
          </a:p>
          <a:p>
            <a:pPr marL="927100" lvl="1" indent="-457200">
              <a:lnSpc>
                <a:spcPts val="2395"/>
              </a:lnSpc>
              <a:buFont typeface="Wingdings"/>
              <a:buChar char=""/>
              <a:tabLst>
                <a:tab pos="927100" algn="l"/>
                <a:tab pos="927735" algn="l"/>
              </a:tabLst>
            </a:pPr>
            <a:r>
              <a:rPr sz="2000" dirty="0">
                <a:latin typeface="Arial"/>
                <a:cs typeface="Arial"/>
              </a:rPr>
              <a:t>VG204# </a:t>
            </a:r>
            <a:r>
              <a:rPr sz="2000" spc="-5" dirty="0">
                <a:latin typeface="Arial"/>
                <a:cs typeface="Arial"/>
              </a:rPr>
              <a:t>config</a:t>
            </a:r>
            <a:r>
              <a:rPr sz="2000" spc="-85" dirty="0">
                <a:latin typeface="Arial"/>
                <a:cs typeface="Arial"/>
              </a:rPr>
              <a:t> </a:t>
            </a:r>
            <a:r>
              <a:rPr sz="2000" dirty="0">
                <a:latin typeface="Arial"/>
                <a:cs typeface="Arial"/>
              </a:rPr>
              <a:t>t</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VG204(config)# int</a:t>
            </a:r>
            <a:r>
              <a:rPr sz="2000" spc="-114" dirty="0">
                <a:latin typeface="Arial"/>
                <a:cs typeface="Arial"/>
              </a:rPr>
              <a:t> </a:t>
            </a:r>
            <a:r>
              <a:rPr sz="2000" spc="-5" dirty="0">
                <a:latin typeface="Arial"/>
                <a:cs typeface="Arial"/>
              </a:rPr>
              <a:t>fa0/0</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VG204(config)# speed</a:t>
            </a:r>
            <a:r>
              <a:rPr sz="2000" spc="-110" dirty="0">
                <a:latin typeface="Arial"/>
                <a:cs typeface="Arial"/>
              </a:rPr>
              <a:t> </a:t>
            </a:r>
            <a:r>
              <a:rPr sz="2000" spc="-15" dirty="0">
                <a:latin typeface="Arial"/>
                <a:cs typeface="Arial"/>
              </a:rPr>
              <a:t>10</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VG204(config)#</a:t>
            </a:r>
            <a:r>
              <a:rPr sz="2000" spc="-105" dirty="0">
                <a:latin typeface="Arial"/>
                <a:cs typeface="Arial"/>
              </a:rPr>
              <a:t> </a:t>
            </a:r>
            <a:r>
              <a:rPr sz="2000" dirty="0">
                <a:latin typeface="Arial"/>
                <a:cs typeface="Arial"/>
              </a:rPr>
              <a:t>exit</a:t>
            </a:r>
            <a:endParaRPr sz="2000">
              <a:latin typeface="Arial"/>
              <a:cs typeface="Arial"/>
            </a:endParaRPr>
          </a:p>
          <a:p>
            <a:pPr marL="927100" lvl="1" indent="-457200">
              <a:lnSpc>
                <a:spcPct val="100000"/>
              </a:lnSpc>
              <a:buFont typeface="Wingdings"/>
              <a:buChar char=""/>
              <a:tabLst>
                <a:tab pos="927100" algn="l"/>
                <a:tab pos="927735" algn="l"/>
              </a:tabLst>
            </a:pPr>
            <a:r>
              <a:rPr sz="2000" dirty="0">
                <a:latin typeface="Arial"/>
                <a:cs typeface="Arial"/>
              </a:rPr>
              <a:t>VG204#</a:t>
            </a:r>
            <a:r>
              <a:rPr sz="2000" spc="-80" dirty="0">
                <a:latin typeface="Arial"/>
                <a:cs typeface="Arial"/>
              </a:rPr>
              <a:t> </a:t>
            </a:r>
            <a:r>
              <a:rPr sz="2000" spc="-5" dirty="0">
                <a:latin typeface="Arial"/>
                <a:cs typeface="Arial"/>
              </a:rPr>
              <a:t>write</a:t>
            </a:r>
            <a:endParaRPr sz="2000">
              <a:latin typeface="Arial"/>
              <a:cs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115694" y="1196339"/>
            <a:ext cx="7266305" cy="399161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243454" y="476884"/>
            <a:ext cx="1033144" cy="461645"/>
          </a:xfrm>
          <a:custGeom>
            <a:avLst/>
            <a:gdLst/>
            <a:ahLst/>
            <a:cxnLst/>
            <a:rect l="l" t="t" r="r" b="b"/>
            <a:pathLst>
              <a:path w="1033145" h="461644">
                <a:moveTo>
                  <a:pt x="1033144" y="0"/>
                </a:moveTo>
                <a:lnTo>
                  <a:pt x="0" y="0"/>
                </a:lnTo>
                <a:lnTo>
                  <a:pt x="0" y="461644"/>
                </a:lnTo>
                <a:lnTo>
                  <a:pt x="1033144" y="461644"/>
                </a:lnTo>
                <a:lnTo>
                  <a:pt x="1033144" y="0"/>
                </a:lnTo>
                <a:close/>
              </a:path>
            </a:pathLst>
          </a:custGeom>
          <a:solidFill>
            <a:srgbClr val="00AEEE"/>
          </a:solidFill>
        </p:spPr>
        <p:txBody>
          <a:bodyPr wrap="square" lIns="0" tIns="0" rIns="0" bIns="0" rtlCol="0"/>
          <a:lstStyle/>
          <a:p>
            <a:endParaRPr/>
          </a:p>
        </p:txBody>
      </p:sp>
      <p:sp>
        <p:nvSpPr>
          <p:cNvPr id="4" name="object 4"/>
          <p:cNvSpPr/>
          <p:nvPr/>
        </p:nvSpPr>
        <p:spPr>
          <a:xfrm>
            <a:off x="7346950" y="5445125"/>
            <a:ext cx="1490980" cy="461645"/>
          </a:xfrm>
          <a:custGeom>
            <a:avLst/>
            <a:gdLst/>
            <a:ahLst/>
            <a:cxnLst/>
            <a:rect l="l" t="t" r="r" b="b"/>
            <a:pathLst>
              <a:path w="1490979" h="461645">
                <a:moveTo>
                  <a:pt x="1490979" y="0"/>
                </a:moveTo>
                <a:lnTo>
                  <a:pt x="0" y="0"/>
                </a:lnTo>
                <a:lnTo>
                  <a:pt x="0" y="461644"/>
                </a:lnTo>
                <a:lnTo>
                  <a:pt x="1490979" y="461644"/>
                </a:lnTo>
                <a:lnTo>
                  <a:pt x="1490979" y="0"/>
                </a:lnTo>
                <a:close/>
              </a:path>
            </a:pathLst>
          </a:custGeom>
          <a:solidFill>
            <a:srgbClr val="00AEEE"/>
          </a:solidFill>
        </p:spPr>
        <p:txBody>
          <a:bodyPr wrap="square" lIns="0" tIns="0" rIns="0" bIns="0" rtlCol="0"/>
          <a:lstStyle/>
          <a:p>
            <a:endParaRPr/>
          </a:p>
        </p:txBody>
      </p:sp>
      <p:sp>
        <p:nvSpPr>
          <p:cNvPr id="5" name="object 5"/>
          <p:cNvSpPr/>
          <p:nvPr/>
        </p:nvSpPr>
        <p:spPr>
          <a:xfrm>
            <a:off x="6026150" y="4159250"/>
            <a:ext cx="935990" cy="136271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6068695" y="4293870"/>
            <a:ext cx="735965" cy="1162685"/>
          </a:xfrm>
          <a:custGeom>
            <a:avLst/>
            <a:gdLst/>
            <a:ahLst/>
            <a:cxnLst/>
            <a:rect l="l" t="t" r="r" b="b"/>
            <a:pathLst>
              <a:path w="735965" h="1162685">
                <a:moveTo>
                  <a:pt x="659129" y="86994"/>
                </a:moveTo>
                <a:lnTo>
                  <a:pt x="0" y="1142364"/>
                </a:lnTo>
                <a:lnTo>
                  <a:pt x="31750" y="1162684"/>
                </a:lnTo>
                <a:lnTo>
                  <a:pt x="691514" y="107315"/>
                </a:lnTo>
                <a:lnTo>
                  <a:pt x="659129" y="86994"/>
                </a:lnTo>
                <a:close/>
              </a:path>
              <a:path w="735965" h="1162685">
                <a:moveTo>
                  <a:pt x="728979" y="70484"/>
                </a:moveTo>
                <a:lnTo>
                  <a:pt x="669289" y="70484"/>
                </a:lnTo>
                <a:lnTo>
                  <a:pt x="701675" y="90804"/>
                </a:lnTo>
                <a:lnTo>
                  <a:pt x="691515" y="107315"/>
                </a:lnTo>
                <a:lnTo>
                  <a:pt x="723900" y="126999"/>
                </a:lnTo>
                <a:lnTo>
                  <a:pt x="728979" y="70484"/>
                </a:lnTo>
                <a:close/>
              </a:path>
              <a:path w="735965" h="1162685">
                <a:moveTo>
                  <a:pt x="669289" y="70484"/>
                </a:moveTo>
                <a:lnTo>
                  <a:pt x="659129" y="86994"/>
                </a:lnTo>
                <a:lnTo>
                  <a:pt x="691514" y="107314"/>
                </a:lnTo>
                <a:lnTo>
                  <a:pt x="701675" y="90804"/>
                </a:lnTo>
                <a:lnTo>
                  <a:pt x="669289" y="70484"/>
                </a:lnTo>
                <a:close/>
              </a:path>
              <a:path w="735965" h="1162685">
                <a:moveTo>
                  <a:pt x="735964" y="0"/>
                </a:moveTo>
                <a:lnTo>
                  <a:pt x="626745" y="66674"/>
                </a:lnTo>
                <a:lnTo>
                  <a:pt x="659129" y="86994"/>
                </a:lnTo>
                <a:lnTo>
                  <a:pt x="669289" y="70484"/>
                </a:lnTo>
                <a:lnTo>
                  <a:pt x="728979" y="70484"/>
                </a:lnTo>
                <a:lnTo>
                  <a:pt x="735964" y="0"/>
                </a:lnTo>
                <a:close/>
              </a:path>
            </a:pathLst>
          </a:custGeom>
          <a:solidFill>
            <a:srgbClr val="FFFF00"/>
          </a:solidFill>
        </p:spPr>
        <p:txBody>
          <a:bodyPr wrap="square" lIns="0" tIns="0" rIns="0" bIns="0" rtlCol="0"/>
          <a:lstStyle/>
          <a:p>
            <a:endParaRPr/>
          </a:p>
        </p:txBody>
      </p:sp>
      <p:sp>
        <p:nvSpPr>
          <p:cNvPr id="7" name="object 7"/>
          <p:cNvSpPr/>
          <p:nvPr/>
        </p:nvSpPr>
        <p:spPr>
          <a:xfrm>
            <a:off x="7865109" y="4159250"/>
            <a:ext cx="315595" cy="1353185"/>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7966075" y="4293870"/>
            <a:ext cx="114300" cy="1152525"/>
          </a:xfrm>
          <a:custGeom>
            <a:avLst/>
            <a:gdLst/>
            <a:ahLst/>
            <a:cxnLst/>
            <a:rect l="l" t="t" r="r" b="b"/>
            <a:pathLst>
              <a:path w="114300" h="1152525">
                <a:moveTo>
                  <a:pt x="76200" y="95249"/>
                </a:moveTo>
                <a:lnTo>
                  <a:pt x="38100" y="95249"/>
                </a:lnTo>
                <a:lnTo>
                  <a:pt x="38100" y="1152524"/>
                </a:lnTo>
                <a:lnTo>
                  <a:pt x="76200" y="1152524"/>
                </a:lnTo>
                <a:lnTo>
                  <a:pt x="76200" y="95249"/>
                </a:lnTo>
                <a:close/>
              </a:path>
              <a:path w="114300" h="1152525">
                <a:moveTo>
                  <a:pt x="57150" y="0"/>
                </a:moveTo>
                <a:lnTo>
                  <a:pt x="0" y="114299"/>
                </a:lnTo>
                <a:lnTo>
                  <a:pt x="38100" y="114299"/>
                </a:lnTo>
                <a:lnTo>
                  <a:pt x="38100" y="95249"/>
                </a:lnTo>
                <a:lnTo>
                  <a:pt x="104775" y="95249"/>
                </a:lnTo>
                <a:lnTo>
                  <a:pt x="57150" y="0"/>
                </a:lnTo>
                <a:close/>
              </a:path>
              <a:path w="114300" h="1152525">
                <a:moveTo>
                  <a:pt x="104775" y="95249"/>
                </a:moveTo>
                <a:lnTo>
                  <a:pt x="76200" y="95249"/>
                </a:lnTo>
                <a:lnTo>
                  <a:pt x="76200" y="114299"/>
                </a:lnTo>
                <a:lnTo>
                  <a:pt x="114300" y="114299"/>
                </a:lnTo>
                <a:lnTo>
                  <a:pt x="104775" y="95249"/>
                </a:lnTo>
                <a:close/>
              </a:path>
            </a:pathLst>
          </a:custGeom>
          <a:solidFill>
            <a:srgbClr val="FFFF00"/>
          </a:solidFill>
        </p:spPr>
        <p:txBody>
          <a:bodyPr wrap="square" lIns="0" tIns="0" rIns="0" bIns="0" rtlCol="0"/>
          <a:lstStyle/>
          <a:p>
            <a:endParaRPr/>
          </a:p>
        </p:txBody>
      </p:sp>
      <p:sp>
        <p:nvSpPr>
          <p:cNvPr id="9" name="object 9"/>
          <p:cNvSpPr/>
          <p:nvPr/>
        </p:nvSpPr>
        <p:spPr>
          <a:xfrm>
            <a:off x="1428114" y="871855"/>
            <a:ext cx="998220" cy="2019300"/>
          </a:xfrm>
          <a:prstGeom prst="rect">
            <a:avLst/>
          </a:prstGeom>
          <a:blipFill>
            <a:blip r:embed="rId5" cstate="print"/>
            <a:stretch>
              <a:fillRect/>
            </a:stretch>
          </a:blipFill>
        </p:spPr>
        <p:txBody>
          <a:bodyPr wrap="square" lIns="0" tIns="0" rIns="0" bIns="0" rtlCol="0"/>
          <a:lstStyle/>
          <a:p>
            <a:endParaRPr/>
          </a:p>
        </p:txBody>
      </p:sp>
      <p:sp>
        <p:nvSpPr>
          <p:cNvPr id="10" name="object 10"/>
          <p:cNvSpPr/>
          <p:nvPr/>
        </p:nvSpPr>
        <p:spPr>
          <a:xfrm>
            <a:off x="1470660" y="890905"/>
            <a:ext cx="804545" cy="1818639"/>
          </a:xfrm>
          <a:custGeom>
            <a:avLst/>
            <a:gdLst/>
            <a:ahLst/>
            <a:cxnLst/>
            <a:rect l="l" t="t" r="r" b="b"/>
            <a:pathLst>
              <a:path w="804544" h="1818639">
                <a:moveTo>
                  <a:pt x="734695" y="1721485"/>
                </a:moveTo>
                <a:lnTo>
                  <a:pt x="699770" y="1736090"/>
                </a:lnTo>
                <a:lnTo>
                  <a:pt x="797560" y="1818640"/>
                </a:lnTo>
                <a:lnTo>
                  <a:pt x="802004" y="1738630"/>
                </a:lnTo>
                <a:lnTo>
                  <a:pt x="742315" y="1738630"/>
                </a:lnTo>
                <a:lnTo>
                  <a:pt x="734695" y="1721485"/>
                </a:lnTo>
                <a:close/>
              </a:path>
              <a:path w="804544" h="1818639">
                <a:moveTo>
                  <a:pt x="769620" y="1706245"/>
                </a:moveTo>
                <a:lnTo>
                  <a:pt x="734695" y="1721485"/>
                </a:lnTo>
                <a:lnTo>
                  <a:pt x="742315" y="1738630"/>
                </a:lnTo>
                <a:lnTo>
                  <a:pt x="777240" y="1723390"/>
                </a:lnTo>
                <a:lnTo>
                  <a:pt x="769620" y="1706245"/>
                </a:lnTo>
                <a:close/>
              </a:path>
              <a:path w="804544" h="1818639">
                <a:moveTo>
                  <a:pt x="804545" y="1691005"/>
                </a:moveTo>
                <a:lnTo>
                  <a:pt x="769620" y="1706245"/>
                </a:lnTo>
                <a:lnTo>
                  <a:pt x="777240" y="1723390"/>
                </a:lnTo>
                <a:lnTo>
                  <a:pt x="742315" y="1738630"/>
                </a:lnTo>
                <a:lnTo>
                  <a:pt x="802004" y="1738630"/>
                </a:lnTo>
                <a:lnTo>
                  <a:pt x="804545" y="1691005"/>
                </a:lnTo>
                <a:close/>
              </a:path>
              <a:path w="804544" h="1818639">
                <a:moveTo>
                  <a:pt x="34925" y="0"/>
                </a:moveTo>
                <a:lnTo>
                  <a:pt x="0" y="15240"/>
                </a:lnTo>
                <a:lnTo>
                  <a:pt x="734695" y="1721485"/>
                </a:lnTo>
                <a:lnTo>
                  <a:pt x="769620" y="1706245"/>
                </a:lnTo>
                <a:lnTo>
                  <a:pt x="34925" y="0"/>
                </a:lnTo>
                <a:close/>
              </a:path>
            </a:pathLst>
          </a:custGeom>
          <a:solidFill>
            <a:srgbClr val="FFFF00"/>
          </a:solidFill>
        </p:spPr>
        <p:txBody>
          <a:bodyPr wrap="square" lIns="0" tIns="0" rIns="0" bIns="0" rtlCol="0"/>
          <a:lstStyle/>
          <a:p>
            <a:endParaRPr/>
          </a:p>
        </p:txBody>
      </p:sp>
      <p:sp>
        <p:nvSpPr>
          <p:cNvPr id="11" name="object 11"/>
          <p:cNvSpPr/>
          <p:nvPr/>
        </p:nvSpPr>
        <p:spPr>
          <a:xfrm>
            <a:off x="2614929" y="920750"/>
            <a:ext cx="315594" cy="673735"/>
          </a:xfrm>
          <a:prstGeom prst="rect">
            <a:avLst/>
          </a:prstGeom>
          <a:blipFill>
            <a:blip r:embed="rId6" cstate="print"/>
            <a:stretch>
              <a:fillRect/>
            </a:stretch>
          </a:blipFill>
        </p:spPr>
        <p:txBody>
          <a:bodyPr wrap="square" lIns="0" tIns="0" rIns="0" bIns="0" rtlCol="0"/>
          <a:lstStyle/>
          <a:p>
            <a:endParaRPr/>
          </a:p>
        </p:txBody>
      </p:sp>
      <p:sp>
        <p:nvSpPr>
          <p:cNvPr id="12" name="object 12"/>
          <p:cNvSpPr/>
          <p:nvPr/>
        </p:nvSpPr>
        <p:spPr>
          <a:xfrm>
            <a:off x="2715895" y="939800"/>
            <a:ext cx="114300" cy="474345"/>
          </a:xfrm>
          <a:custGeom>
            <a:avLst/>
            <a:gdLst/>
            <a:ahLst/>
            <a:cxnLst/>
            <a:rect l="l" t="t" r="r" b="b"/>
            <a:pathLst>
              <a:path w="114300" h="474344">
                <a:moveTo>
                  <a:pt x="38100" y="360045"/>
                </a:moveTo>
                <a:lnTo>
                  <a:pt x="0" y="360045"/>
                </a:lnTo>
                <a:lnTo>
                  <a:pt x="57150" y="474345"/>
                </a:lnTo>
                <a:lnTo>
                  <a:pt x="104775" y="379095"/>
                </a:lnTo>
                <a:lnTo>
                  <a:pt x="38100" y="379095"/>
                </a:lnTo>
                <a:lnTo>
                  <a:pt x="38100" y="360045"/>
                </a:lnTo>
                <a:close/>
              </a:path>
              <a:path w="114300" h="474344">
                <a:moveTo>
                  <a:pt x="76200" y="0"/>
                </a:moveTo>
                <a:lnTo>
                  <a:pt x="38100" y="0"/>
                </a:lnTo>
                <a:lnTo>
                  <a:pt x="38100" y="379095"/>
                </a:lnTo>
                <a:lnTo>
                  <a:pt x="76200" y="379095"/>
                </a:lnTo>
                <a:lnTo>
                  <a:pt x="76200" y="0"/>
                </a:lnTo>
                <a:close/>
              </a:path>
              <a:path w="114300" h="474344">
                <a:moveTo>
                  <a:pt x="114300" y="360045"/>
                </a:moveTo>
                <a:lnTo>
                  <a:pt x="76200" y="360045"/>
                </a:lnTo>
                <a:lnTo>
                  <a:pt x="76200" y="379095"/>
                </a:lnTo>
                <a:lnTo>
                  <a:pt x="104775" y="379095"/>
                </a:lnTo>
                <a:lnTo>
                  <a:pt x="114300" y="360045"/>
                </a:lnTo>
                <a:close/>
              </a:path>
            </a:pathLst>
          </a:custGeom>
          <a:solidFill>
            <a:srgbClr val="FFFF00"/>
          </a:solidFill>
        </p:spPr>
        <p:txBody>
          <a:bodyPr wrap="square" lIns="0" tIns="0" rIns="0" bIns="0" rtlCol="0"/>
          <a:lstStyle/>
          <a:p>
            <a:endParaRPr/>
          </a:p>
        </p:txBody>
      </p:sp>
      <p:sp>
        <p:nvSpPr>
          <p:cNvPr id="13" name="object 13"/>
          <p:cNvSpPr txBox="1"/>
          <p:nvPr/>
        </p:nvSpPr>
        <p:spPr>
          <a:xfrm>
            <a:off x="972616" y="664413"/>
            <a:ext cx="1031875" cy="180340"/>
          </a:xfrm>
          <a:prstGeom prst="rect">
            <a:avLst/>
          </a:prstGeom>
          <a:solidFill>
            <a:srgbClr val="00AEEE"/>
          </a:solidFill>
        </p:spPr>
        <p:txBody>
          <a:bodyPr vert="horz" wrap="square" lIns="0" tIns="0" rIns="0" bIns="0" rtlCol="0">
            <a:spAutoFit/>
          </a:bodyPr>
          <a:lstStyle/>
          <a:p>
            <a:pPr marL="91440">
              <a:lnSpc>
                <a:spcPts val="1395"/>
              </a:lnSpc>
            </a:pPr>
            <a:r>
              <a:rPr sz="1200" b="1" spc="-25" dirty="0">
                <a:latin typeface="Arial"/>
                <a:cs typeface="Arial"/>
              </a:rPr>
              <a:t>COMPASS</a:t>
            </a:r>
            <a:endParaRPr sz="1200">
              <a:latin typeface="Arial"/>
              <a:cs typeface="Arial"/>
            </a:endParaRPr>
          </a:p>
        </p:txBody>
      </p:sp>
      <p:sp>
        <p:nvSpPr>
          <p:cNvPr id="17" name="object 17"/>
          <p:cNvSpPr txBox="1"/>
          <p:nvPr/>
        </p:nvSpPr>
        <p:spPr>
          <a:xfrm>
            <a:off x="543559" y="6365192"/>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18" name="object 18"/>
          <p:cNvSpPr txBox="1"/>
          <p:nvPr/>
        </p:nvSpPr>
        <p:spPr>
          <a:xfrm>
            <a:off x="8184642" y="6299317"/>
            <a:ext cx="439420" cy="257175"/>
          </a:xfrm>
          <a:prstGeom prst="rect">
            <a:avLst/>
          </a:prstGeom>
        </p:spPr>
        <p:txBody>
          <a:bodyPr vert="horz" wrap="square" lIns="0" tIns="93345" rIns="0" bIns="0" rtlCol="0">
            <a:spAutoFit/>
          </a:bodyPr>
          <a:lstStyle/>
          <a:p>
            <a:pPr marL="12700">
              <a:lnSpc>
                <a:spcPct val="100000"/>
              </a:lnSpc>
              <a:spcBef>
                <a:spcPts val="735"/>
              </a:spcBef>
            </a:pPr>
            <a:r>
              <a:rPr sz="1000" spc="-5" dirty="0">
                <a:solidFill>
                  <a:srgbClr val="6E6D6D"/>
                </a:solidFill>
                <a:latin typeface="Arial"/>
                <a:cs typeface="Arial"/>
              </a:rPr>
              <a:t>Page</a:t>
            </a:r>
            <a:r>
              <a:rPr sz="1000" spc="-95" dirty="0">
                <a:solidFill>
                  <a:srgbClr val="6E6D6D"/>
                </a:solidFill>
                <a:latin typeface="Arial"/>
                <a:cs typeface="Arial"/>
              </a:rPr>
              <a:t> </a:t>
            </a:r>
            <a:fld id="{81D60167-4931-47E6-BA6A-407CBD079E47}" type="slidenum">
              <a:rPr sz="1000" spc="-5" dirty="0">
                <a:solidFill>
                  <a:srgbClr val="6E6D6D"/>
                </a:solidFill>
                <a:latin typeface="Arial"/>
                <a:cs typeface="Arial"/>
              </a:rPr>
              <a:t>7</a:t>
            </a:fld>
            <a:endParaRPr sz="1000">
              <a:latin typeface="Arial"/>
              <a:cs typeface="Arial"/>
            </a:endParaRPr>
          </a:p>
        </p:txBody>
      </p:sp>
      <p:sp>
        <p:nvSpPr>
          <p:cNvPr id="14" name="object 14"/>
          <p:cNvSpPr txBox="1"/>
          <p:nvPr/>
        </p:nvSpPr>
        <p:spPr>
          <a:xfrm>
            <a:off x="2322322" y="513283"/>
            <a:ext cx="822325" cy="381000"/>
          </a:xfrm>
          <a:prstGeom prst="rect">
            <a:avLst/>
          </a:prstGeom>
        </p:spPr>
        <p:txBody>
          <a:bodyPr vert="horz" wrap="square" lIns="0" tIns="0" rIns="0" bIns="0" rtlCol="0">
            <a:spAutoFit/>
          </a:bodyPr>
          <a:lstStyle/>
          <a:p>
            <a:pPr marL="12700" marR="5080">
              <a:lnSpc>
                <a:spcPct val="101000"/>
              </a:lnSpc>
            </a:pPr>
            <a:r>
              <a:rPr sz="1200" b="1" spc="-5" dirty="0">
                <a:latin typeface="Arial"/>
                <a:cs typeface="Arial"/>
              </a:rPr>
              <a:t>BUBBLE  </a:t>
            </a:r>
            <a:r>
              <a:rPr sz="1200" b="1" dirty="0">
                <a:latin typeface="Arial"/>
                <a:cs typeface="Arial"/>
              </a:rPr>
              <a:t>LEVELLER</a:t>
            </a:r>
            <a:endParaRPr sz="1200">
              <a:latin typeface="Arial"/>
              <a:cs typeface="Arial"/>
            </a:endParaRPr>
          </a:p>
        </p:txBody>
      </p:sp>
      <p:sp>
        <p:nvSpPr>
          <p:cNvPr id="15" name="object 15"/>
          <p:cNvSpPr txBox="1"/>
          <p:nvPr/>
        </p:nvSpPr>
        <p:spPr>
          <a:xfrm>
            <a:off x="5365369" y="5493715"/>
            <a:ext cx="1346200" cy="180340"/>
          </a:xfrm>
          <a:prstGeom prst="rect">
            <a:avLst/>
          </a:prstGeom>
          <a:solidFill>
            <a:srgbClr val="00AEEE"/>
          </a:solidFill>
        </p:spPr>
        <p:txBody>
          <a:bodyPr vert="horz" wrap="square" lIns="0" tIns="0" rIns="0" bIns="0" rtlCol="0">
            <a:spAutoFit/>
          </a:bodyPr>
          <a:lstStyle/>
          <a:p>
            <a:pPr marL="85090">
              <a:lnSpc>
                <a:spcPts val="1390"/>
              </a:lnSpc>
            </a:pPr>
            <a:r>
              <a:rPr sz="1200" b="1" dirty="0">
                <a:latin typeface="Arial"/>
                <a:cs typeface="Arial"/>
              </a:rPr>
              <a:t>ON/OFF</a:t>
            </a:r>
            <a:r>
              <a:rPr sz="1200" b="1" spc="-80" dirty="0">
                <a:latin typeface="Arial"/>
                <a:cs typeface="Arial"/>
              </a:rPr>
              <a:t> </a:t>
            </a:r>
            <a:r>
              <a:rPr sz="1200" b="1" spc="-5" dirty="0">
                <a:latin typeface="Arial"/>
                <a:cs typeface="Arial"/>
              </a:rPr>
              <a:t>SWITCH</a:t>
            </a:r>
            <a:endParaRPr sz="1200">
              <a:latin typeface="Arial"/>
              <a:cs typeface="Arial"/>
            </a:endParaRPr>
          </a:p>
        </p:txBody>
      </p:sp>
      <p:sp>
        <p:nvSpPr>
          <p:cNvPr id="16" name="object 16"/>
          <p:cNvSpPr txBox="1"/>
          <p:nvPr/>
        </p:nvSpPr>
        <p:spPr>
          <a:xfrm>
            <a:off x="7346950" y="5445125"/>
            <a:ext cx="1490980" cy="461645"/>
          </a:xfrm>
          <a:prstGeom prst="rect">
            <a:avLst/>
          </a:prstGeom>
        </p:spPr>
        <p:txBody>
          <a:bodyPr vert="horz" wrap="square" lIns="0" tIns="37465" rIns="0" bIns="0" rtlCol="0">
            <a:spAutoFit/>
          </a:bodyPr>
          <a:lstStyle/>
          <a:p>
            <a:pPr marL="93980" marR="212090">
              <a:lnSpc>
                <a:spcPct val="102499"/>
              </a:lnSpc>
              <a:spcBef>
                <a:spcPts val="295"/>
              </a:spcBef>
            </a:pPr>
            <a:r>
              <a:rPr sz="1200" b="1" spc="-5" dirty="0">
                <a:latin typeface="Arial"/>
                <a:cs typeface="Arial"/>
              </a:rPr>
              <a:t>LCD  TOU</a:t>
            </a:r>
            <a:r>
              <a:rPr sz="1200" b="1" spc="-10" dirty="0">
                <a:latin typeface="Arial"/>
                <a:cs typeface="Arial"/>
              </a:rPr>
              <a:t>C</a:t>
            </a:r>
            <a:r>
              <a:rPr sz="1200" b="1" spc="-5" dirty="0">
                <a:latin typeface="Arial"/>
                <a:cs typeface="Arial"/>
              </a:rPr>
              <a:t>HSC</a:t>
            </a:r>
            <a:r>
              <a:rPr sz="1200" b="1" spc="-10" dirty="0">
                <a:latin typeface="Arial"/>
                <a:cs typeface="Arial"/>
              </a:rPr>
              <a:t>R</a:t>
            </a:r>
            <a:r>
              <a:rPr sz="1200" b="1" dirty="0">
                <a:latin typeface="Arial"/>
                <a:cs typeface="Arial"/>
              </a:rPr>
              <a:t>EE</a:t>
            </a:r>
            <a:r>
              <a:rPr sz="1200" b="1" spc="-5" dirty="0">
                <a:latin typeface="Arial"/>
                <a:cs typeface="Arial"/>
              </a:rPr>
              <a:t>N</a:t>
            </a:r>
            <a:endParaRPr sz="1200">
              <a:latin typeface="Arial"/>
              <a:cs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564890" y="2997835"/>
            <a:ext cx="2512694" cy="303911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3736340"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a:t>
            </a:r>
            <a:r>
              <a:rPr sz="2400" b="1" spc="-40" dirty="0">
                <a:solidFill>
                  <a:srgbClr val="C0504D"/>
                </a:solidFill>
                <a:latin typeface="Arial"/>
                <a:cs typeface="Arial"/>
              </a:rPr>
              <a:t> </a:t>
            </a:r>
            <a:r>
              <a:rPr sz="2400" b="1" dirty="0">
                <a:solidFill>
                  <a:srgbClr val="C0504D"/>
                </a:solidFill>
                <a:latin typeface="Arial"/>
                <a:cs typeface="Arial"/>
              </a:rPr>
              <a:t>MUX</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30"/>
              </a:lnSpc>
            </a:pPr>
            <a:r>
              <a:rPr spc="-5" dirty="0"/>
              <a:t>Page</a:t>
            </a:r>
            <a:r>
              <a:rPr spc="-90" dirty="0"/>
              <a:t> </a:t>
            </a:r>
            <a:fld id="{81D60167-4931-47E6-BA6A-407CBD079E47}" type="slidenum">
              <a:rPr spc="-5" dirty="0"/>
              <a:t>70</a:t>
            </a:fld>
            <a:endParaRPr spc="-5" dirty="0"/>
          </a:p>
        </p:txBody>
      </p:sp>
      <p:sp>
        <p:nvSpPr>
          <p:cNvPr id="4" name="object 4"/>
          <p:cNvSpPr txBox="1"/>
          <p:nvPr/>
        </p:nvSpPr>
        <p:spPr>
          <a:xfrm>
            <a:off x="763016" y="813053"/>
            <a:ext cx="7926705" cy="2129155"/>
          </a:xfrm>
          <a:prstGeom prst="rect">
            <a:avLst/>
          </a:prstGeom>
        </p:spPr>
        <p:txBody>
          <a:bodyPr vert="horz" wrap="square" lIns="0" tIns="0" rIns="0" bIns="0" rtlCol="0">
            <a:spAutoFit/>
          </a:bodyPr>
          <a:lstStyle/>
          <a:p>
            <a:pPr marL="469900" marR="412750" indent="-457200">
              <a:lnSpc>
                <a:spcPts val="2380"/>
              </a:lnSpc>
              <a:buAutoNum type="arabicPeriod"/>
              <a:tabLst>
                <a:tab pos="469900" algn="l"/>
                <a:tab pos="470534" algn="l"/>
              </a:tabLst>
            </a:pPr>
            <a:r>
              <a:rPr sz="2000" spc="-45" dirty="0">
                <a:latin typeface="Arial"/>
                <a:cs typeface="Arial"/>
              </a:rPr>
              <a:t>Bạn </a:t>
            </a:r>
            <a:r>
              <a:rPr sz="2000" spc="-50" dirty="0">
                <a:latin typeface="Arial"/>
                <a:cs typeface="Arial"/>
              </a:rPr>
              <a:t>thay </a:t>
            </a:r>
            <a:r>
              <a:rPr sz="2000" spc="-45" dirty="0">
                <a:latin typeface="Arial"/>
                <a:cs typeface="Arial"/>
              </a:rPr>
              <a:t>đổi </a:t>
            </a:r>
            <a:r>
              <a:rPr sz="2000" spc="-10" dirty="0">
                <a:latin typeface="Arial"/>
                <a:cs typeface="Arial"/>
              </a:rPr>
              <a:t>IP </a:t>
            </a:r>
            <a:r>
              <a:rPr sz="2000" dirty="0">
                <a:latin typeface="Arial"/>
                <a:cs typeface="Arial"/>
              </a:rPr>
              <a:t>Address </a:t>
            </a:r>
            <a:r>
              <a:rPr sz="2000" spc="-10" dirty="0">
                <a:latin typeface="Arial"/>
                <a:cs typeface="Arial"/>
              </a:rPr>
              <a:t>của </a:t>
            </a:r>
            <a:r>
              <a:rPr sz="2000" dirty="0">
                <a:latin typeface="Arial"/>
                <a:cs typeface="Arial"/>
              </a:rPr>
              <a:t>laptop / </a:t>
            </a:r>
            <a:r>
              <a:rPr sz="2000" spc="-5" dirty="0">
                <a:latin typeface="Arial"/>
                <a:cs typeface="Arial"/>
              </a:rPr>
              <a:t>tablet </a:t>
            </a:r>
            <a:r>
              <a:rPr sz="2000" dirty="0">
                <a:latin typeface="Arial"/>
                <a:cs typeface="Arial"/>
              </a:rPr>
              <a:t>để cùng subnet</a:t>
            </a:r>
            <a:r>
              <a:rPr sz="2000" spc="-204" dirty="0">
                <a:latin typeface="Arial"/>
                <a:cs typeface="Arial"/>
              </a:rPr>
              <a:t> </a:t>
            </a:r>
            <a:r>
              <a:rPr sz="2000" dirty="0">
                <a:latin typeface="Arial"/>
                <a:cs typeface="Arial"/>
              </a:rPr>
              <a:t>như  MUX </a:t>
            </a:r>
            <a:r>
              <a:rPr sz="2000" spc="-5" dirty="0">
                <a:latin typeface="Arial"/>
                <a:cs typeface="Arial"/>
              </a:rPr>
              <a:t>board. </a:t>
            </a:r>
            <a:r>
              <a:rPr sz="2000" dirty="0">
                <a:latin typeface="Arial"/>
                <a:cs typeface="Arial"/>
              </a:rPr>
              <a:t>Mặc </a:t>
            </a:r>
            <a:r>
              <a:rPr sz="2000" spc="-5" dirty="0">
                <a:latin typeface="Arial"/>
                <a:cs typeface="Arial"/>
              </a:rPr>
              <a:t>định địa </a:t>
            </a:r>
            <a:r>
              <a:rPr sz="2000" dirty="0">
                <a:latin typeface="Arial"/>
                <a:cs typeface="Arial"/>
              </a:rPr>
              <a:t>chỉ IP là</a:t>
            </a:r>
            <a:r>
              <a:rPr sz="2000" spc="-190" dirty="0">
                <a:latin typeface="Arial"/>
                <a:cs typeface="Arial"/>
              </a:rPr>
              <a:t> </a:t>
            </a:r>
            <a:r>
              <a:rPr sz="2000" dirty="0">
                <a:latin typeface="Arial"/>
                <a:cs typeface="Arial"/>
              </a:rPr>
              <a:t>192.168.1.2</a:t>
            </a:r>
            <a:endParaRPr sz="2000">
              <a:latin typeface="Arial"/>
              <a:cs typeface="Arial"/>
            </a:endParaRPr>
          </a:p>
          <a:p>
            <a:pPr>
              <a:lnSpc>
                <a:spcPct val="100000"/>
              </a:lnSpc>
              <a:spcBef>
                <a:spcPts val="35"/>
              </a:spcBef>
              <a:buFont typeface="Arial"/>
              <a:buAutoNum type="arabicPeriod"/>
            </a:pPr>
            <a:endParaRPr sz="2000">
              <a:latin typeface="Times New Roman"/>
              <a:cs typeface="Times New Roman"/>
            </a:endParaRPr>
          </a:p>
          <a:p>
            <a:pPr marL="469900">
              <a:lnSpc>
                <a:spcPts val="2390"/>
              </a:lnSpc>
            </a:pPr>
            <a:r>
              <a:rPr sz="2000" b="1" dirty="0">
                <a:latin typeface="Arial"/>
                <a:cs typeface="Arial"/>
              </a:rPr>
              <a:t>Để thay </a:t>
            </a:r>
            <a:r>
              <a:rPr sz="2000" b="1" spc="-5" dirty="0">
                <a:latin typeface="Arial"/>
                <a:cs typeface="Arial"/>
              </a:rPr>
              <a:t>đổi </a:t>
            </a:r>
            <a:r>
              <a:rPr sz="2000" b="1" dirty="0">
                <a:latin typeface="Arial"/>
                <a:cs typeface="Arial"/>
              </a:rPr>
              <a:t>kết </a:t>
            </a:r>
            <a:r>
              <a:rPr sz="2000" b="1" spc="-5" dirty="0">
                <a:latin typeface="Arial"/>
                <a:cs typeface="Arial"/>
              </a:rPr>
              <a:t>nối nội</a:t>
            </a:r>
            <a:r>
              <a:rPr sz="2000" b="1" spc="-65" dirty="0">
                <a:latin typeface="Arial"/>
                <a:cs typeface="Arial"/>
              </a:rPr>
              <a:t> </a:t>
            </a:r>
            <a:r>
              <a:rPr sz="2000" b="1" spc="-5" dirty="0">
                <a:latin typeface="Arial"/>
                <a:cs typeface="Arial"/>
              </a:rPr>
              <a:t>vùng:</a:t>
            </a:r>
            <a:endParaRPr sz="2000">
              <a:latin typeface="Arial"/>
              <a:cs typeface="Arial"/>
            </a:endParaRPr>
          </a:p>
          <a:p>
            <a:pPr marL="765810" lvl="1" indent="-295910">
              <a:lnSpc>
                <a:spcPts val="2390"/>
              </a:lnSpc>
              <a:buFont typeface="Arial"/>
              <a:buAutoNum type="alphaLcParenR"/>
              <a:tabLst>
                <a:tab pos="765810" algn="l"/>
              </a:tabLst>
            </a:pPr>
            <a:r>
              <a:rPr sz="2000" dirty="0">
                <a:latin typeface="Arial"/>
                <a:cs typeface="Arial"/>
              </a:rPr>
              <a:t>Trong </a:t>
            </a:r>
            <a:r>
              <a:rPr sz="2000" b="1" spc="-5" dirty="0">
                <a:latin typeface="Arial"/>
                <a:cs typeface="Arial"/>
              </a:rPr>
              <a:t>Control </a:t>
            </a:r>
            <a:r>
              <a:rPr sz="2000" b="1" dirty="0">
                <a:latin typeface="Arial"/>
                <a:cs typeface="Arial"/>
              </a:rPr>
              <a:t>Panel</a:t>
            </a:r>
            <a:r>
              <a:rPr sz="2000" dirty="0">
                <a:latin typeface="Arial"/>
                <a:cs typeface="Arial"/>
              </a:rPr>
              <a:t>, nhấp </a:t>
            </a:r>
            <a:r>
              <a:rPr sz="2000" spc="-5" dirty="0">
                <a:latin typeface="Arial"/>
                <a:cs typeface="Arial"/>
              </a:rPr>
              <a:t>vào </a:t>
            </a:r>
            <a:r>
              <a:rPr sz="2000" b="1" spc="-5" dirty="0">
                <a:latin typeface="Arial"/>
                <a:cs typeface="Arial"/>
              </a:rPr>
              <a:t>Network </a:t>
            </a:r>
            <a:r>
              <a:rPr sz="2000" b="1" dirty="0">
                <a:latin typeface="Arial"/>
                <a:cs typeface="Arial"/>
              </a:rPr>
              <a:t>Sharing</a:t>
            </a:r>
            <a:r>
              <a:rPr sz="2000" b="1" spc="-55" dirty="0">
                <a:latin typeface="Arial"/>
                <a:cs typeface="Arial"/>
              </a:rPr>
              <a:t> </a:t>
            </a:r>
            <a:r>
              <a:rPr sz="2000" b="1" dirty="0">
                <a:latin typeface="Arial"/>
                <a:cs typeface="Arial"/>
              </a:rPr>
              <a:t>Center</a:t>
            </a:r>
            <a:r>
              <a:rPr sz="2000" dirty="0">
                <a:latin typeface="Arial"/>
                <a:cs typeface="Arial"/>
              </a:rPr>
              <a:t>.</a:t>
            </a:r>
            <a:endParaRPr sz="2000">
              <a:latin typeface="Arial"/>
              <a:cs typeface="Arial"/>
            </a:endParaRPr>
          </a:p>
          <a:p>
            <a:pPr lvl="1">
              <a:lnSpc>
                <a:spcPct val="100000"/>
              </a:lnSpc>
              <a:spcBef>
                <a:spcPts val="50"/>
              </a:spcBef>
              <a:buFont typeface="Arial"/>
              <a:buAutoNum type="alphaLcParenR"/>
            </a:pPr>
            <a:endParaRPr sz="2050">
              <a:latin typeface="Times New Roman"/>
              <a:cs typeface="Times New Roman"/>
            </a:endParaRPr>
          </a:p>
          <a:p>
            <a:pPr marL="779145" lvl="1" indent="-309245">
              <a:lnSpc>
                <a:spcPct val="100000"/>
              </a:lnSpc>
              <a:spcBef>
                <a:spcPts val="5"/>
              </a:spcBef>
              <a:buFont typeface="Arial"/>
              <a:buAutoNum type="alphaLcParenR"/>
              <a:tabLst>
                <a:tab pos="779780" algn="l"/>
              </a:tabLst>
            </a:pPr>
            <a:r>
              <a:rPr sz="2000" spc="-5" dirty="0">
                <a:latin typeface="Arial"/>
                <a:cs typeface="Arial"/>
              </a:rPr>
              <a:t>Nhấp </a:t>
            </a:r>
            <a:r>
              <a:rPr sz="2000" dirty="0">
                <a:latin typeface="Arial"/>
                <a:cs typeface="Arial"/>
              </a:rPr>
              <a:t>đúp </a:t>
            </a:r>
            <a:r>
              <a:rPr sz="2000" b="1" spc="-5" dirty="0">
                <a:latin typeface="Arial"/>
                <a:cs typeface="Arial"/>
              </a:rPr>
              <a:t>Local </a:t>
            </a:r>
            <a:r>
              <a:rPr sz="2000" b="1" dirty="0">
                <a:latin typeface="Arial"/>
                <a:cs typeface="Arial"/>
              </a:rPr>
              <a:t>Area Connection </a:t>
            </a:r>
            <a:r>
              <a:rPr sz="2000" spc="-10" dirty="0">
                <a:latin typeface="Arial"/>
                <a:cs typeface="Arial"/>
              </a:rPr>
              <a:t>để </a:t>
            </a:r>
            <a:r>
              <a:rPr sz="2000" spc="-5" dirty="0">
                <a:latin typeface="Arial"/>
                <a:cs typeface="Arial"/>
              </a:rPr>
              <a:t>hiển thị </a:t>
            </a:r>
            <a:r>
              <a:rPr sz="2000" dirty="0">
                <a:latin typeface="Arial"/>
                <a:cs typeface="Arial"/>
              </a:rPr>
              <a:t>hộp </a:t>
            </a:r>
            <a:r>
              <a:rPr sz="2000" spc="-5" dirty="0">
                <a:latin typeface="Arial"/>
                <a:cs typeface="Arial"/>
              </a:rPr>
              <a:t>thoại</a:t>
            </a:r>
            <a:r>
              <a:rPr sz="2000" spc="-85" dirty="0">
                <a:latin typeface="Arial"/>
                <a:cs typeface="Arial"/>
              </a:rPr>
              <a:t> </a:t>
            </a:r>
            <a:r>
              <a:rPr sz="2000" b="1" dirty="0">
                <a:latin typeface="Arial"/>
                <a:cs typeface="Arial"/>
              </a:rPr>
              <a:t>Status</a:t>
            </a:r>
            <a:endParaRPr sz="2000">
              <a:latin typeface="Arial"/>
              <a:cs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627629" y="1184275"/>
            <a:ext cx="3852545" cy="484314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a:t>
            </a:r>
            <a:r>
              <a:rPr spc="-40" dirty="0"/>
              <a:t> </a:t>
            </a:r>
            <a:r>
              <a:rPr dirty="0"/>
              <a:t>MUX</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30"/>
              </a:lnSpc>
            </a:pPr>
            <a:r>
              <a:rPr spc="-5" dirty="0"/>
              <a:t>Page</a:t>
            </a:r>
            <a:r>
              <a:rPr spc="-90" dirty="0"/>
              <a:t> </a:t>
            </a:r>
            <a:fld id="{81D60167-4931-47E6-BA6A-407CBD079E47}" type="slidenum">
              <a:rPr spc="-5" dirty="0"/>
              <a:t>71</a:t>
            </a:fld>
            <a:endParaRPr spc="-5" dirty="0"/>
          </a:p>
        </p:txBody>
      </p:sp>
      <p:sp>
        <p:nvSpPr>
          <p:cNvPr id="4" name="object 4"/>
          <p:cNvSpPr txBox="1"/>
          <p:nvPr/>
        </p:nvSpPr>
        <p:spPr>
          <a:xfrm>
            <a:off x="1220520" y="799338"/>
            <a:ext cx="6493510" cy="304800"/>
          </a:xfrm>
          <a:prstGeom prst="rect">
            <a:avLst/>
          </a:prstGeom>
        </p:spPr>
        <p:txBody>
          <a:bodyPr vert="horz" wrap="square" lIns="0" tIns="0" rIns="0" bIns="0" rtlCol="0">
            <a:spAutoFit/>
          </a:bodyPr>
          <a:lstStyle/>
          <a:p>
            <a:pPr marL="12700">
              <a:lnSpc>
                <a:spcPct val="100000"/>
              </a:lnSpc>
            </a:pPr>
            <a:r>
              <a:rPr sz="2000" b="1" dirty="0">
                <a:latin typeface="Arial"/>
                <a:cs typeface="Arial"/>
              </a:rPr>
              <a:t>c) </a:t>
            </a:r>
            <a:r>
              <a:rPr sz="2000" spc="-5" dirty="0">
                <a:latin typeface="Arial"/>
                <a:cs typeface="Arial"/>
              </a:rPr>
              <a:t>Nhấp vào </a:t>
            </a:r>
            <a:r>
              <a:rPr sz="2000" b="1" dirty="0">
                <a:latin typeface="Arial"/>
                <a:cs typeface="Arial"/>
              </a:rPr>
              <a:t>Properties </a:t>
            </a:r>
            <a:r>
              <a:rPr sz="2000" dirty="0">
                <a:latin typeface="Arial"/>
                <a:cs typeface="Arial"/>
              </a:rPr>
              <a:t>để </a:t>
            </a:r>
            <a:r>
              <a:rPr sz="2000" spc="-5" dirty="0">
                <a:latin typeface="Arial"/>
                <a:cs typeface="Arial"/>
              </a:rPr>
              <a:t>hiển thị </a:t>
            </a:r>
            <a:r>
              <a:rPr sz="2000" dirty="0">
                <a:latin typeface="Arial"/>
                <a:cs typeface="Arial"/>
              </a:rPr>
              <a:t>hộp </a:t>
            </a:r>
            <a:r>
              <a:rPr sz="2000" spc="-5" dirty="0">
                <a:latin typeface="Arial"/>
                <a:cs typeface="Arial"/>
              </a:rPr>
              <a:t>thoại</a:t>
            </a:r>
            <a:r>
              <a:rPr sz="2000" spc="20" dirty="0">
                <a:latin typeface="Arial"/>
                <a:cs typeface="Arial"/>
              </a:rPr>
              <a:t> </a:t>
            </a:r>
            <a:r>
              <a:rPr sz="2000" b="1" spc="-5" dirty="0">
                <a:latin typeface="Arial"/>
                <a:cs typeface="Arial"/>
              </a:rPr>
              <a:t>Properties</a:t>
            </a:r>
            <a:r>
              <a:rPr sz="2000" spc="-5" dirty="0">
                <a:latin typeface="Arial"/>
                <a:cs typeface="Arial"/>
              </a:rPr>
              <a:t>.</a:t>
            </a:r>
            <a:endParaRPr sz="2000">
              <a:latin typeface="Arial"/>
              <a:cs typeface="Aria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364" y="1566544"/>
            <a:ext cx="3940175" cy="4387215"/>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a:t>
            </a:r>
            <a:r>
              <a:rPr spc="-40" dirty="0"/>
              <a:t> </a:t>
            </a:r>
            <a:r>
              <a:rPr dirty="0"/>
              <a:t>MUX</a:t>
            </a: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82550">
              <a:lnSpc>
                <a:spcPts val="1130"/>
              </a:lnSpc>
            </a:pPr>
            <a:r>
              <a:rPr spc="-5" dirty="0"/>
              <a:t>Page</a:t>
            </a:r>
            <a:r>
              <a:rPr spc="-90" dirty="0"/>
              <a:t> </a:t>
            </a:r>
            <a:fld id="{81D60167-4931-47E6-BA6A-407CBD079E47}" type="slidenum">
              <a:rPr spc="-5" dirty="0"/>
              <a:t>72</a:t>
            </a:fld>
            <a:endParaRPr spc="-5" dirty="0"/>
          </a:p>
        </p:txBody>
      </p:sp>
      <p:sp>
        <p:nvSpPr>
          <p:cNvPr id="4" name="object 4"/>
          <p:cNvSpPr txBox="1"/>
          <p:nvPr/>
        </p:nvSpPr>
        <p:spPr>
          <a:xfrm>
            <a:off x="1220520" y="813053"/>
            <a:ext cx="6211570" cy="604520"/>
          </a:xfrm>
          <a:prstGeom prst="rect">
            <a:avLst/>
          </a:prstGeom>
        </p:spPr>
        <p:txBody>
          <a:bodyPr vert="horz" wrap="square" lIns="0" tIns="0" rIns="0" bIns="0" rtlCol="0">
            <a:spAutoFit/>
          </a:bodyPr>
          <a:lstStyle/>
          <a:p>
            <a:pPr marL="12700" marR="5080">
              <a:lnSpc>
                <a:spcPts val="2380"/>
              </a:lnSpc>
            </a:pPr>
            <a:r>
              <a:rPr sz="2000" b="1" spc="-5" dirty="0">
                <a:latin typeface="Arial"/>
                <a:cs typeface="Arial"/>
              </a:rPr>
              <a:t>d) </a:t>
            </a:r>
            <a:r>
              <a:rPr sz="2000" b="1" dirty="0">
                <a:latin typeface="Arial"/>
                <a:cs typeface="Arial"/>
              </a:rPr>
              <a:t>Internet Protocol </a:t>
            </a:r>
            <a:r>
              <a:rPr sz="2000" b="1" spc="-20" dirty="0">
                <a:latin typeface="Arial"/>
                <a:cs typeface="Arial"/>
              </a:rPr>
              <a:t>Version </a:t>
            </a:r>
            <a:r>
              <a:rPr sz="2000" b="1" dirty="0">
                <a:latin typeface="Arial"/>
                <a:cs typeface="Arial"/>
              </a:rPr>
              <a:t>4 </a:t>
            </a:r>
            <a:r>
              <a:rPr sz="2000" b="1" spc="-5" dirty="0">
                <a:latin typeface="Arial"/>
                <a:cs typeface="Arial"/>
              </a:rPr>
              <a:t>(TCP/IPv4) </a:t>
            </a:r>
            <a:r>
              <a:rPr sz="2000" dirty="0">
                <a:latin typeface="Arial"/>
                <a:cs typeface="Arial"/>
              </a:rPr>
              <a:t>sáng </a:t>
            </a:r>
            <a:r>
              <a:rPr sz="2000" spc="-5" dirty="0">
                <a:latin typeface="Arial"/>
                <a:cs typeface="Arial"/>
              </a:rPr>
              <a:t>rõ và  </a:t>
            </a:r>
            <a:r>
              <a:rPr sz="2000" dirty="0">
                <a:latin typeface="Arial"/>
                <a:cs typeface="Arial"/>
              </a:rPr>
              <a:t>nhấp </a:t>
            </a:r>
            <a:r>
              <a:rPr sz="2000" spc="-5" dirty="0">
                <a:latin typeface="Arial"/>
                <a:cs typeface="Arial"/>
              </a:rPr>
              <a:t>vào </a:t>
            </a:r>
            <a:r>
              <a:rPr sz="2000" b="1" dirty="0">
                <a:latin typeface="Arial"/>
                <a:cs typeface="Arial"/>
              </a:rPr>
              <a:t>Properties</a:t>
            </a:r>
            <a:r>
              <a:rPr sz="2000" dirty="0">
                <a:latin typeface="Arial"/>
                <a:cs typeface="Arial"/>
              </a:rPr>
              <a:t>. </a:t>
            </a:r>
            <a:r>
              <a:rPr sz="2000" spc="-5" dirty="0">
                <a:latin typeface="Arial"/>
                <a:cs typeface="Arial"/>
              </a:rPr>
              <a:t>Hộp </a:t>
            </a:r>
            <a:r>
              <a:rPr sz="2000" dirty="0">
                <a:latin typeface="Arial"/>
                <a:cs typeface="Arial"/>
              </a:rPr>
              <a:t>thoại </a:t>
            </a:r>
            <a:r>
              <a:rPr sz="2000" spc="-5" dirty="0">
                <a:latin typeface="Arial"/>
                <a:cs typeface="Arial"/>
              </a:rPr>
              <a:t>thuộc tính </a:t>
            </a:r>
            <a:r>
              <a:rPr sz="2000" dirty="0">
                <a:latin typeface="Arial"/>
                <a:cs typeface="Arial"/>
              </a:rPr>
              <a:t>này hiện</a:t>
            </a:r>
            <a:r>
              <a:rPr sz="2000" spc="-30" dirty="0">
                <a:latin typeface="Arial"/>
                <a:cs typeface="Arial"/>
              </a:rPr>
              <a:t> </a:t>
            </a:r>
            <a:r>
              <a:rPr sz="2000" spc="-5" dirty="0">
                <a:latin typeface="Arial"/>
                <a:cs typeface="Arial"/>
              </a:rPr>
              <a:t>ra.</a:t>
            </a:r>
            <a:endParaRPr sz="2000">
              <a:latin typeface="Arial"/>
              <a:cs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364" y="1479550"/>
            <a:ext cx="3940175" cy="438721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412364" y="2781300"/>
            <a:ext cx="3599815" cy="1223645"/>
          </a:xfrm>
          <a:custGeom>
            <a:avLst/>
            <a:gdLst/>
            <a:ahLst/>
            <a:cxnLst/>
            <a:rect l="l" t="t" r="r" b="b"/>
            <a:pathLst>
              <a:path w="3599815" h="1223645">
                <a:moveTo>
                  <a:pt x="0" y="612139"/>
                </a:moveTo>
                <a:lnTo>
                  <a:pt x="5080" y="565150"/>
                </a:lnTo>
                <a:lnTo>
                  <a:pt x="20320" y="519429"/>
                </a:lnTo>
                <a:lnTo>
                  <a:pt x="45720" y="474979"/>
                </a:lnTo>
                <a:lnTo>
                  <a:pt x="80010" y="431164"/>
                </a:lnTo>
                <a:lnTo>
                  <a:pt x="123190" y="389254"/>
                </a:lnTo>
                <a:lnTo>
                  <a:pt x="175260" y="348614"/>
                </a:lnTo>
                <a:lnTo>
                  <a:pt x="234950" y="309245"/>
                </a:lnTo>
                <a:lnTo>
                  <a:pt x="267970" y="290195"/>
                </a:lnTo>
                <a:lnTo>
                  <a:pt x="302895" y="271779"/>
                </a:lnTo>
                <a:lnTo>
                  <a:pt x="339725" y="254000"/>
                </a:lnTo>
                <a:lnTo>
                  <a:pt x="378460" y="236220"/>
                </a:lnTo>
                <a:lnTo>
                  <a:pt x="419100" y="219710"/>
                </a:lnTo>
                <a:lnTo>
                  <a:pt x="461010" y="203200"/>
                </a:lnTo>
                <a:lnTo>
                  <a:pt x="504825" y="186689"/>
                </a:lnTo>
                <a:lnTo>
                  <a:pt x="549910" y="171450"/>
                </a:lnTo>
                <a:lnTo>
                  <a:pt x="597535" y="156845"/>
                </a:lnTo>
                <a:lnTo>
                  <a:pt x="645795" y="142239"/>
                </a:lnTo>
                <a:lnTo>
                  <a:pt x="695960" y="128904"/>
                </a:lnTo>
                <a:lnTo>
                  <a:pt x="747395" y="115570"/>
                </a:lnTo>
                <a:lnTo>
                  <a:pt x="800100" y="102870"/>
                </a:lnTo>
                <a:lnTo>
                  <a:pt x="854710" y="90804"/>
                </a:lnTo>
                <a:lnTo>
                  <a:pt x="909955" y="80010"/>
                </a:lnTo>
                <a:lnTo>
                  <a:pt x="967105" y="69214"/>
                </a:lnTo>
                <a:lnTo>
                  <a:pt x="1024889" y="59689"/>
                </a:lnTo>
                <a:lnTo>
                  <a:pt x="1084580" y="50164"/>
                </a:lnTo>
                <a:lnTo>
                  <a:pt x="1144905" y="41910"/>
                </a:lnTo>
                <a:lnTo>
                  <a:pt x="1206500" y="34289"/>
                </a:lnTo>
                <a:lnTo>
                  <a:pt x="1268730" y="27304"/>
                </a:lnTo>
                <a:lnTo>
                  <a:pt x="1332230" y="20954"/>
                </a:lnTo>
                <a:lnTo>
                  <a:pt x="1396364" y="15239"/>
                </a:lnTo>
                <a:lnTo>
                  <a:pt x="1461770" y="10795"/>
                </a:lnTo>
                <a:lnTo>
                  <a:pt x="1527810" y="6985"/>
                </a:lnTo>
                <a:lnTo>
                  <a:pt x="1595120" y="3810"/>
                </a:lnTo>
                <a:lnTo>
                  <a:pt x="1662430" y="1904"/>
                </a:lnTo>
                <a:lnTo>
                  <a:pt x="1731010" y="635"/>
                </a:lnTo>
                <a:lnTo>
                  <a:pt x="1800225" y="0"/>
                </a:lnTo>
                <a:lnTo>
                  <a:pt x="1868805" y="635"/>
                </a:lnTo>
                <a:lnTo>
                  <a:pt x="1937385" y="1904"/>
                </a:lnTo>
                <a:lnTo>
                  <a:pt x="2005330" y="3810"/>
                </a:lnTo>
                <a:lnTo>
                  <a:pt x="2072005" y="6985"/>
                </a:lnTo>
                <a:lnTo>
                  <a:pt x="2138045" y="10795"/>
                </a:lnTo>
                <a:lnTo>
                  <a:pt x="2203450" y="15239"/>
                </a:lnTo>
                <a:lnTo>
                  <a:pt x="2267585" y="20954"/>
                </a:lnTo>
                <a:lnTo>
                  <a:pt x="2331085" y="27304"/>
                </a:lnTo>
                <a:lnTo>
                  <a:pt x="2393950" y="34289"/>
                </a:lnTo>
                <a:lnTo>
                  <a:pt x="2454910" y="41910"/>
                </a:lnTo>
                <a:lnTo>
                  <a:pt x="2515235" y="50164"/>
                </a:lnTo>
                <a:lnTo>
                  <a:pt x="2574925" y="59689"/>
                </a:lnTo>
                <a:lnTo>
                  <a:pt x="2632710" y="69214"/>
                </a:lnTo>
                <a:lnTo>
                  <a:pt x="2689860" y="80010"/>
                </a:lnTo>
                <a:lnTo>
                  <a:pt x="2745105" y="90804"/>
                </a:lnTo>
                <a:lnTo>
                  <a:pt x="2799715" y="102870"/>
                </a:lnTo>
                <a:lnTo>
                  <a:pt x="2852420" y="115570"/>
                </a:lnTo>
                <a:lnTo>
                  <a:pt x="2903855" y="128904"/>
                </a:lnTo>
                <a:lnTo>
                  <a:pt x="2954020" y="142239"/>
                </a:lnTo>
                <a:lnTo>
                  <a:pt x="3002915" y="156845"/>
                </a:lnTo>
                <a:lnTo>
                  <a:pt x="3049905" y="171450"/>
                </a:lnTo>
                <a:lnTo>
                  <a:pt x="3094990" y="186689"/>
                </a:lnTo>
                <a:lnTo>
                  <a:pt x="3138805" y="203200"/>
                </a:lnTo>
                <a:lnTo>
                  <a:pt x="3181350" y="219710"/>
                </a:lnTo>
                <a:lnTo>
                  <a:pt x="3221355" y="236220"/>
                </a:lnTo>
                <a:lnTo>
                  <a:pt x="3260090" y="254000"/>
                </a:lnTo>
                <a:lnTo>
                  <a:pt x="3296920" y="271779"/>
                </a:lnTo>
                <a:lnTo>
                  <a:pt x="3331845" y="290195"/>
                </a:lnTo>
                <a:lnTo>
                  <a:pt x="3364865" y="309245"/>
                </a:lnTo>
                <a:lnTo>
                  <a:pt x="3425190" y="348614"/>
                </a:lnTo>
                <a:lnTo>
                  <a:pt x="3476625" y="389254"/>
                </a:lnTo>
                <a:lnTo>
                  <a:pt x="3519805" y="431164"/>
                </a:lnTo>
                <a:lnTo>
                  <a:pt x="3554730" y="474979"/>
                </a:lnTo>
                <a:lnTo>
                  <a:pt x="3579495" y="519429"/>
                </a:lnTo>
                <a:lnTo>
                  <a:pt x="3594735" y="565150"/>
                </a:lnTo>
                <a:lnTo>
                  <a:pt x="3599815" y="612139"/>
                </a:lnTo>
                <a:lnTo>
                  <a:pt x="3598545" y="635635"/>
                </a:lnTo>
                <a:lnTo>
                  <a:pt x="3588385" y="681354"/>
                </a:lnTo>
                <a:lnTo>
                  <a:pt x="3568065" y="727075"/>
                </a:lnTo>
                <a:lnTo>
                  <a:pt x="3538220" y="770889"/>
                </a:lnTo>
                <a:lnTo>
                  <a:pt x="3499485" y="813435"/>
                </a:lnTo>
                <a:lnTo>
                  <a:pt x="3451860" y="855344"/>
                </a:lnTo>
                <a:lnTo>
                  <a:pt x="3395980" y="895350"/>
                </a:lnTo>
                <a:lnTo>
                  <a:pt x="3331845" y="933450"/>
                </a:lnTo>
                <a:lnTo>
                  <a:pt x="3296920" y="951864"/>
                </a:lnTo>
                <a:lnTo>
                  <a:pt x="3260090" y="969644"/>
                </a:lnTo>
                <a:lnTo>
                  <a:pt x="3221355" y="987425"/>
                </a:lnTo>
                <a:lnTo>
                  <a:pt x="3181350" y="1004569"/>
                </a:lnTo>
                <a:lnTo>
                  <a:pt x="3138805" y="1021080"/>
                </a:lnTo>
                <a:lnTo>
                  <a:pt x="3094990" y="1036955"/>
                </a:lnTo>
                <a:lnTo>
                  <a:pt x="3049905" y="1052195"/>
                </a:lnTo>
                <a:lnTo>
                  <a:pt x="3002915" y="1066800"/>
                </a:lnTo>
                <a:lnTo>
                  <a:pt x="2954020" y="1081405"/>
                </a:lnTo>
                <a:lnTo>
                  <a:pt x="2903855" y="1095375"/>
                </a:lnTo>
                <a:lnTo>
                  <a:pt x="2852420" y="1108075"/>
                </a:lnTo>
                <a:lnTo>
                  <a:pt x="2799715" y="1120775"/>
                </a:lnTo>
                <a:lnTo>
                  <a:pt x="2745105" y="1132839"/>
                </a:lnTo>
                <a:lnTo>
                  <a:pt x="2689860" y="1143635"/>
                </a:lnTo>
                <a:lnTo>
                  <a:pt x="2632710" y="1154430"/>
                </a:lnTo>
                <a:lnTo>
                  <a:pt x="2574925" y="1164589"/>
                </a:lnTo>
                <a:lnTo>
                  <a:pt x="2515235" y="1173480"/>
                </a:lnTo>
                <a:lnTo>
                  <a:pt x="2454910" y="1181735"/>
                </a:lnTo>
                <a:lnTo>
                  <a:pt x="2393950" y="1189989"/>
                </a:lnTo>
                <a:lnTo>
                  <a:pt x="2331085" y="1196975"/>
                </a:lnTo>
                <a:lnTo>
                  <a:pt x="2267585" y="1202689"/>
                </a:lnTo>
                <a:lnTo>
                  <a:pt x="2203450" y="1208405"/>
                </a:lnTo>
                <a:lnTo>
                  <a:pt x="2138045" y="1212850"/>
                </a:lnTo>
                <a:lnTo>
                  <a:pt x="2072005" y="1216660"/>
                </a:lnTo>
                <a:lnTo>
                  <a:pt x="2005330" y="1219835"/>
                </a:lnTo>
                <a:lnTo>
                  <a:pt x="1937385" y="1221739"/>
                </a:lnTo>
                <a:lnTo>
                  <a:pt x="1868805" y="1223645"/>
                </a:lnTo>
                <a:lnTo>
                  <a:pt x="1800225" y="1223645"/>
                </a:lnTo>
                <a:lnTo>
                  <a:pt x="1731010" y="1223645"/>
                </a:lnTo>
                <a:lnTo>
                  <a:pt x="1662430" y="1221739"/>
                </a:lnTo>
                <a:lnTo>
                  <a:pt x="1595120" y="1219835"/>
                </a:lnTo>
                <a:lnTo>
                  <a:pt x="1527810" y="1216660"/>
                </a:lnTo>
                <a:lnTo>
                  <a:pt x="1461770" y="1212850"/>
                </a:lnTo>
                <a:lnTo>
                  <a:pt x="1396364" y="1208405"/>
                </a:lnTo>
                <a:lnTo>
                  <a:pt x="1332230" y="1202689"/>
                </a:lnTo>
                <a:lnTo>
                  <a:pt x="1268730" y="1196975"/>
                </a:lnTo>
                <a:lnTo>
                  <a:pt x="1206500" y="1189989"/>
                </a:lnTo>
                <a:lnTo>
                  <a:pt x="1144905" y="1181735"/>
                </a:lnTo>
                <a:lnTo>
                  <a:pt x="1084580" y="1173480"/>
                </a:lnTo>
                <a:lnTo>
                  <a:pt x="1024889" y="1164589"/>
                </a:lnTo>
                <a:lnTo>
                  <a:pt x="967105" y="1154430"/>
                </a:lnTo>
                <a:lnTo>
                  <a:pt x="909955" y="1143635"/>
                </a:lnTo>
                <a:lnTo>
                  <a:pt x="854710" y="1132839"/>
                </a:lnTo>
                <a:lnTo>
                  <a:pt x="800100" y="1120775"/>
                </a:lnTo>
                <a:lnTo>
                  <a:pt x="747395" y="1108075"/>
                </a:lnTo>
                <a:lnTo>
                  <a:pt x="695960" y="1095375"/>
                </a:lnTo>
                <a:lnTo>
                  <a:pt x="645795" y="1081405"/>
                </a:lnTo>
                <a:lnTo>
                  <a:pt x="597535" y="1066800"/>
                </a:lnTo>
                <a:lnTo>
                  <a:pt x="549910" y="1052195"/>
                </a:lnTo>
                <a:lnTo>
                  <a:pt x="504825" y="1036955"/>
                </a:lnTo>
                <a:lnTo>
                  <a:pt x="461010" y="1021080"/>
                </a:lnTo>
                <a:lnTo>
                  <a:pt x="419100" y="1004569"/>
                </a:lnTo>
                <a:lnTo>
                  <a:pt x="378460" y="987425"/>
                </a:lnTo>
                <a:lnTo>
                  <a:pt x="339725" y="969644"/>
                </a:lnTo>
                <a:lnTo>
                  <a:pt x="302895" y="951864"/>
                </a:lnTo>
                <a:lnTo>
                  <a:pt x="267970" y="933450"/>
                </a:lnTo>
                <a:lnTo>
                  <a:pt x="234950" y="914400"/>
                </a:lnTo>
                <a:lnTo>
                  <a:pt x="175260" y="875030"/>
                </a:lnTo>
                <a:lnTo>
                  <a:pt x="123190" y="834389"/>
                </a:lnTo>
                <a:lnTo>
                  <a:pt x="80010" y="792479"/>
                </a:lnTo>
                <a:lnTo>
                  <a:pt x="45720" y="749300"/>
                </a:lnTo>
                <a:lnTo>
                  <a:pt x="20320" y="704214"/>
                </a:lnTo>
                <a:lnTo>
                  <a:pt x="5080" y="658495"/>
                </a:lnTo>
                <a:lnTo>
                  <a:pt x="1270" y="635635"/>
                </a:lnTo>
                <a:lnTo>
                  <a:pt x="0" y="612139"/>
                </a:lnTo>
                <a:close/>
              </a:path>
            </a:pathLst>
          </a:custGeom>
          <a:ln w="57912">
            <a:solidFill>
              <a:srgbClr val="FFFF00"/>
            </a:solidFill>
          </a:ln>
        </p:spPr>
        <p:txBody>
          <a:bodyPr wrap="square" lIns="0" tIns="0" rIns="0" bIns="0" rtlCol="0"/>
          <a:lstStyle/>
          <a:p>
            <a:endParaRPr/>
          </a:p>
        </p:txBody>
      </p:sp>
      <p:sp>
        <p:nvSpPr>
          <p:cNvPr id="4" name="object 4"/>
          <p:cNvSpPr/>
          <p:nvPr/>
        </p:nvSpPr>
        <p:spPr>
          <a:xfrm>
            <a:off x="4572000" y="5306695"/>
            <a:ext cx="935990" cy="548640"/>
          </a:xfrm>
          <a:custGeom>
            <a:avLst/>
            <a:gdLst/>
            <a:ahLst/>
            <a:cxnLst/>
            <a:rect l="l" t="t" r="r" b="b"/>
            <a:pathLst>
              <a:path w="935989" h="548639">
                <a:moveTo>
                  <a:pt x="0" y="274319"/>
                </a:moveTo>
                <a:lnTo>
                  <a:pt x="13970" y="206374"/>
                </a:lnTo>
                <a:lnTo>
                  <a:pt x="54610" y="145414"/>
                </a:lnTo>
                <a:lnTo>
                  <a:pt x="83820" y="117474"/>
                </a:lnTo>
                <a:lnTo>
                  <a:pt x="118110" y="92074"/>
                </a:lnTo>
                <a:lnTo>
                  <a:pt x="156845" y="69214"/>
                </a:lnTo>
                <a:lnTo>
                  <a:pt x="200660" y="48894"/>
                </a:lnTo>
                <a:lnTo>
                  <a:pt x="247650" y="31749"/>
                </a:lnTo>
                <a:lnTo>
                  <a:pt x="298450" y="18414"/>
                </a:lnTo>
                <a:lnTo>
                  <a:pt x="352425" y="8254"/>
                </a:lnTo>
                <a:lnTo>
                  <a:pt x="408939" y="1904"/>
                </a:lnTo>
                <a:lnTo>
                  <a:pt x="467995" y="0"/>
                </a:lnTo>
                <a:lnTo>
                  <a:pt x="526414" y="1904"/>
                </a:lnTo>
                <a:lnTo>
                  <a:pt x="582929" y="8254"/>
                </a:lnTo>
                <a:lnTo>
                  <a:pt x="636904" y="18414"/>
                </a:lnTo>
                <a:lnTo>
                  <a:pt x="687704" y="31749"/>
                </a:lnTo>
                <a:lnTo>
                  <a:pt x="735329" y="48894"/>
                </a:lnTo>
                <a:lnTo>
                  <a:pt x="778510" y="69214"/>
                </a:lnTo>
                <a:lnTo>
                  <a:pt x="817879" y="92074"/>
                </a:lnTo>
                <a:lnTo>
                  <a:pt x="852170" y="117474"/>
                </a:lnTo>
                <a:lnTo>
                  <a:pt x="880745" y="145414"/>
                </a:lnTo>
                <a:lnTo>
                  <a:pt x="921385" y="206374"/>
                </a:lnTo>
                <a:lnTo>
                  <a:pt x="935989" y="274319"/>
                </a:lnTo>
                <a:lnTo>
                  <a:pt x="932179" y="308609"/>
                </a:lnTo>
                <a:lnTo>
                  <a:pt x="904239" y="373379"/>
                </a:lnTo>
                <a:lnTo>
                  <a:pt x="852170" y="431164"/>
                </a:lnTo>
                <a:lnTo>
                  <a:pt x="817879" y="456564"/>
                </a:lnTo>
                <a:lnTo>
                  <a:pt x="778510" y="479424"/>
                </a:lnTo>
                <a:lnTo>
                  <a:pt x="735329" y="499109"/>
                </a:lnTo>
                <a:lnTo>
                  <a:pt x="687704" y="516254"/>
                </a:lnTo>
                <a:lnTo>
                  <a:pt x="636904" y="530224"/>
                </a:lnTo>
                <a:lnTo>
                  <a:pt x="582929" y="540384"/>
                </a:lnTo>
                <a:lnTo>
                  <a:pt x="526414" y="546099"/>
                </a:lnTo>
                <a:lnTo>
                  <a:pt x="467995" y="548639"/>
                </a:lnTo>
                <a:lnTo>
                  <a:pt x="408939" y="546099"/>
                </a:lnTo>
                <a:lnTo>
                  <a:pt x="352425" y="540384"/>
                </a:lnTo>
                <a:lnTo>
                  <a:pt x="298450" y="530224"/>
                </a:lnTo>
                <a:lnTo>
                  <a:pt x="247650" y="516254"/>
                </a:lnTo>
                <a:lnTo>
                  <a:pt x="200660" y="499109"/>
                </a:lnTo>
                <a:lnTo>
                  <a:pt x="156845" y="479424"/>
                </a:lnTo>
                <a:lnTo>
                  <a:pt x="118110" y="456564"/>
                </a:lnTo>
                <a:lnTo>
                  <a:pt x="83820" y="431164"/>
                </a:lnTo>
                <a:lnTo>
                  <a:pt x="54610" y="403224"/>
                </a:lnTo>
                <a:lnTo>
                  <a:pt x="13970" y="341629"/>
                </a:lnTo>
                <a:lnTo>
                  <a:pt x="0" y="274319"/>
                </a:lnTo>
                <a:close/>
              </a:path>
            </a:pathLst>
          </a:custGeom>
          <a:ln w="57912">
            <a:solidFill>
              <a:srgbClr val="FFFF00"/>
            </a:solidFill>
          </a:ln>
        </p:spPr>
        <p:txBody>
          <a:bodyPr wrap="square" lIns="0" tIns="0" rIns="0" bIns="0" rtlCol="0"/>
          <a:lstStyle/>
          <a:p>
            <a:endParaRPr/>
          </a:p>
        </p:txBody>
      </p:sp>
      <p:sp>
        <p:nvSpPr>
          <p:cNvPr id="5" name="object 5"/>
          <p:cNvSpPr txBox="1">
            <a:spLocks noGrp="1"/>
          </p:cNvSpPr>
          <p:nvPr>
            <p:ph type="ctrTitle"/>
          </p:nvPr>
        </p:nvSpPr>
        <p:spPr>
          <a:prstGeom prst="rect">
            <a:avLst/>
          </a:prstGeom>
        </p:spPr>
        <p:txBody>
          <a:bodyPr vert="horz" wrap="square" lIns="0" tIns="0" rIns="0" bIns="0" rtlCol="0">
            <a:spAutoFit/>
          </a:bodyPr>
          <a:lstStyle/>
          <a:p>
            <a:pPr marL="12700">
              <a:lnSpc>
                <a:spcPct val="100000"/>
              </a:lnSpc>
            </a:pPr>
            <a:r>
              <a:rPr spc="-5" dirty="0"/>
              <a:t>Cấu </a:t>
            </a:r>
            <a:r>
              <a:rPr dirty="0"/>
              <a:t>hình </a:t>
            </a:r>
            <a:r>
              <a:rPr spc="-5" dirty="0"/>
              <a:t>Manpack –</a:t>
            </a:r>
            <a:r>
              <a:rPr spc="-40" dirty="0"/>
              <a:t> </a:t>
            </a:r>
            <a:r>
              <a:rPr dirty="0"/>
              <a:t>MUX</a:t>
            </a:r>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82550">
              <a:lnSpc>
                <a:spcPts val="1130"/>
              </a:lnSpc>
            </a:pPr>
            <a:r>
              <a:rPr spc="-5" dirty="0"/>
              <a:t>Page</a:t>
            </a:r>
            <a:r>
              <a:rPr spc="-90" dirty="0"/>
              <a:t> </a:t>
            </a:r>
            <a:fld id="{81D60167-4931-47E6-BA6A-407CBD079E47}" type="slidenum">
              <a:rPr spc="-5" dirty="0"/>
              <a:t>73</a:t>
            </a:fld>
            <a:endParaRPr spc="-5" dirty="0"/>
          </a:p>
        </p:txBody>
      </p:sp>
      <p:sp>
        <p:nvSpPr>
          <p:cNvPr id="6" name="object 6"/>
          <p:cNvSpPr txBox="1"/>
          <p:nvPr/>
        </p:nvSpPr>
        <p:spPr>
          <a:xfrm>
            <a:off x="1220520" y="813053"/>
            <a:ext cx="5635625" cy="604520"/>
          </a:xfrm>
          <a:prstGeom prst="rect">
            <a:avLst/>
          </a:prstGeom>
        </p:spPr>
        <p:txBody>
          <a:bodyPr vert="horz" wrap="square" lIns="0" tIns="0" rIns="0" bIns="0" rtlCol="0">
            <a:spAutoFit/>
          </a:bodyPr>
          <a:lstStyle/>
          <a:p>
            <a:pPr marL="12700" marR="5080">
              <a:lnSpc>
                <a:spcPts val="2380"/>
              </a:lnSpc>
            </a:pPr>
            <a:r>
              <a:rPr sz="2000" b="1" dirty="0">
                <a:latin typeface="Arial"/>
                <a:cs typeface="Arial"/>
              </a:rPr>
              <a:t>e) </a:t>
            </a:r>
            <a:r>
              <a:rPr sz="2000" dirty="0">
                <a:latin typeface="Arial"/>
                <a:cs typeface="Arial"/>
              </a:rPr>
              <a:t>Thay đổi IP address, </a:t>
            </a:r>
            <a:r>
              <a:rPr sz="2000" spc="-5" dirty="0">
                <a:latin typeface="Arial"/>
                <a:cs typeface="Arial"/>
              </a:rPr>
              <a:t>Subnet </a:t>
            </a:r>
            <a:r>
              <a:rPr sz="2000" dirty="0">
                <a:latin typeface="Arial"/>
                <a:cs typeface="Arial"/>
              </a:rPr>
              <a:t>mask </a:t>
            </a:r>
            <a:r>
              <a:rPr sz="2000" spc="-5" dirty="0">
                <a:latin typeface="Arial"/>
                <a:cs typeface="Arial"/>
              </a:rPr>
              <a:t>và mặc</a:t>
            </a:r>
            <a:r>
              <a:rPr sz="2000" spc="-140" dirty="0">
                <a:latin typeface="Arial"/>
                <a:cs typeface="Arial"/>
              </a:rPr>
              <a:t> </a:t>
            </a:r>
            <a:r>
              <a:rPr sz="2000" spc="-5" dirty="0">
                <a:latin typeface="Arial"/>
                <a:cs typeface="Arial"/>
              </a:rPr>
              <a:t>định  </a:t>
            </a:r>
            <a:r>
              <a:rPr sz="2000" dirty="0">
                <a:latin typeface="Arial"/>
                <a:cs typeface="Arial"/>
              </a:rPr>
              <a:t>cổng vào phù hợp. Nhấp </a:t>
            </a:r>
            <a:r>
              <a:rPr sz="2000" b="1" spc="-5" dirty="0">
                <a:latin typeface="Arial"/>
                <a:cs typeface="Arial"/>
              </a:rPr>
              <a:t>OK </a:t>
            </a:r>
            <a:r>
              <a:rPr sz="2000" dirty="0">
                <a:latin typeface="Arial"/>
                <a:cs typeface="Arial"/>
              </a:rPr>
              <a:t>để lưu các </a:t>
            </a:r>
            <a:r>
              <a:rPr sz="2000" spc="-5" dirty="0">
                <a:latin typeface="Arial"/>
                <a:cs typeface="Arial"/>
              </a:rPr>
              <a:t>thay</a:t>
            </a:r>
            <a:r>
              <a:rPr sz="2000" spc="-125" dirty="0">
                <a:latin typeface="Arial"/>
                <a:cs typeface="Arial"/>
              </a:rPr>
              <a:t> </a:t>
            </a:r>
            <a:r>
              <a:rPr sz="2000" dirty="0">
                <a:latin typeface="Arial"/>
                <a:cs typeface="Arial"/>
              </a:rPr>
              <a:t>đổi.</a:t>
            </a:r>
            <a:endParaRPr sz="2000">
              <a:latin typeface="Arial"/>
              <a:cs typeface="Aria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61544" y="190500"/>
            <a:ext cx="8982456" cy="66675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196596"/>
            <a:ext cx="3736340" cy="36576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a:t>
            </a:r>
            <a:r>
              <a:rPr sz="2400" b="1" spc="-40" dirty="0">
                <a:solidFill>
                  <a:srgbClr val="C0504D"/>
                </a:solidFill>
                <a:latin typeface="Arial"/>
                <a:cs typeface="Arial"/>
              </a:rPr>
              <a:t> </a:t>
            </a:r>
            <a:r>
              <a:rPr sz="2400" b="1" dirty="0">
                <a:solidFill>
                  <a:srgbClr val="C0504D"/>
                </a:solidFill>
                <a:latin typeface="Arial"/>
                <a:cs typeface="Arial"/>
              </a:rPr>
              <a:t>MUX</a:t>
            </a:r>
            <a:endParaRPr sz="2400">
              <a:latin typeface="Arial"/>
              <a:cs typeface="Arial"/>
            </a:endParaRPr>
          </a:p>
        </p:txBody>
      </p:sp>
      <p:sp>
        <p:nvSpPr>
          <p:cNvPr id="4" name="object 4"/>
          <p:cNvSpPr txBox="1"/>
          <p:nvPr/>
        </p:nvSpPr>
        <p:spPr>
          <a:xfrm>
            <a:off x="763016" y="799338"/>
            <a:ext cx="7541259" cy="4871720"/>
          </a:xfrm>
          <a:prstGeom prst="rect">
            <a:avLst/>
          </a:prstGeom>
        </p:spPr>
        <p:txBody>
          <a:bodyPr vert="horz" wrap="square" lIns="0" tIns="0" rIns="0" bIns="0" rtlCol="0">
            <a:spAutoFit/>
          </a:bodyPr>
          <a:lstStyle/>
          <a:p>
            <a:pPr marL="469900" indent="-457200">
              <a:lnSpc>
                <a:spcPct val="100000"/>
              </a:lnSpc>
              <a:buAutoNum type="arabicPeriod" startAt="2"/>
              <a:tabLst>
                <a:tab pos="469900" algn="l"/>
                <a:tab pos="470534" algn="l"/>
              </a:tabLst>
            </a:pPr>
            <a:r>
              <a:rPr sz="2000" spc="-55" dirty="0">
                <a:latin typeface="Arial"/>
                <a:cs typeface="Arial"/>
              </a:rPr>
              <a:t>Để</a:t>
            </a:r>
            <a:r>
              <a:rPr sz="2000" spc="-225" dirty="0">
                <a:latin typeface="Arial"/>
                <a:cs typeface="Arial"/>
              </a:rPr>
              <a:t> </a:t>
            </a:r>
            <a:r>
              <a:rPr sz="2000" spc="-90" dirty="0">
                <a:latin typeface="Arial"/>
                <a:cs typeface="Arial"/>
              </a:rPr>
              <a:t>thực</a:t>
            </a:r>
            <a:r>
              <a:rPr sz="2000" spc="-220" dirty="0">
                <a:latin typeface="Arial"/>
                <a:cs typeface="Arial"/>
              </a:rPr>
              <a:t> </a:t>
            </a:r>
            <a:r>
              <a:rPr sz="2000" spc="-85" dirty="0">
                <a:latin typeface="Arial"/>
                <a:cs typeface="Arial"/>
              </a:rPr>
              <a:t>hiện</a:t>
            </a:r>
            <a:r>
              <a:rPr sz="2000" spc="-235" dirty="0">
                <a:latin typeface="Arial"/>
                <a:cs typeface="Arial"/>
              </a:rPr>
              <a:t> </a:t>
            </a:r>
            <a:r>
              <a:rPr sz="2000" spc="-75" dirty="0">
                <a:latin typeface="Arial"/>
                <a:cs typeface="Arial"/>
              </a:rPr>
              <a:t>kết</a:t>
            </a:r>
            <a:r>
              <a:rPr sz="2000" spc="-229" dirty="0">
                <a:latin typeface="Arial"/>
                <a:cs typeface="Arial"/>
              </a:rPr>
              <a:t> </a:t>
            </a:r>
            <a:r>
              <a:rPr sz="2000" spc="-75" dirty="0">
                <a:latin typeface="Arial"/>
                <a:cs typeface="Arial"/>
              </a:rPr>
              <a:t>nối</a:t>
            </a:r>
            <a:r>
              <a:rPr sz="2000" spc="-225" dirty="0">
                <a:latin typeface="Arial"/>
                <a:cs typeface="Arial"/>
              </a:rPr>
              <a:t> </a:t>
            </a:r>
            <a:r>
              <a:rPr sz="2000" spc="-80" dirty="0">
                <a:latin typeface="Arial"/>
                <a:cs typeface="Arial"/>
              </a:rPr>
              <a:t>với</a:t>
            </a:r>
            <a:r>
              <a:rPr sz="2000" spc="-65" dirty="0">
                <a:latin typeface="Arial"/>
                <a:cs typeface="Arial"/>
              </a:rPr>
              <a:t> </a:t>
            </a:r>
            <a:r>
              <a:rPr sz="2000" spc="-5" dirty="0">
                <a:latin typeface="Arial"/>
                <a:cs typeface="Arial"/>
              </a:rPr>
              <a:t>MUX:</a:t>
            </a:r>
            <a:endParaRPr sz="2000">
              <a:latin typeface="Arial"/>
              <a:cs typeface="Arial"/>
            </a:endParaRPr>
          </a:p>
          <a:p>
            <a:pPr>
              <a:lnSpc>
                <a:spcPct val="100000"/>
              </a:lnSpc>
              <a:spcBef>
                <a:spcPts val="40"/>
              </a:spcBef>
              <a:buFont typeface="Arial"/>
              <a:buAutoNum type="arabicPeriod" startAt="2"/>
            </a:pPr>
            <a:endParaRPr sz="2050">
              <a:latin typeface="Times New Roman"/>
              <a:cs typeface="Times New Roman"/>
            </a:endParaRPr>
          </a:p>
          <a:p>
            <a:pPr marL="469900" lvl="1">
              <a:lnSpc>
                <a:spcPct val="100000"/>
              </a:lnSpc>
              <a:buFont typeface="Arial"/>
              <a:buAutoNum type="alphaLcParenR"/>
              <a:tabLst>
                <a:tab pos="765810" algn="l"/>
              </a:tabLst>
            </a:pPr>
            <a:r>
              <a:rPr sz="2000" dirty="0">
                <a:latin typeface="Arial"/>
                <a:cs typeface="Arial"/>
              </a:rPr>
              <a:t>Mở dấu </a:t>
            </a:r>
            <a:r>
              <a:rPr sz="2000" spc="-5" dirty="0">
                <a:latin typeface="Arial"/>
                <a:cs typeface="Arial"/>
              </a:rPr>
              <a:t>nhắc </a:t>
            </a:r>
            <a:r>
              <a:rPr sz="2000" dirty="0">
                <a:latin typeface="Arial"/>
                <a:cs typeface="Arial"/>
              </a:rPr>
              <a:t>lệnh </a:t>
            </a:r>
            <a:r>
              <a:rPr sz="2000" spc="-5" dirty="0">
                <a:latin typeface="Arial"/>
                <a:cs typeface="Arial"/>
              </a:rPr>
              <a:t>trên </a:t>
            </a:r>
            <a:r>
              <a:rPr sz="2000" spc="-10" dirty="0">
                <a:latin typeface="Arial"/>
                <a:cs typeface="Arial"/>
              </a:rPr>
              <a:t>PC </a:t>
            </a:r>
            <a:r>
              <a:rPr sz="2000" spc="-15" dirty="0">
                <a:latin typeface="Arial"/>
                <a:cs typeface="Arial"/>
              </a:rPr>
              <a:t>tại</a:t>
            </a:r>
            <a:r>
              <a:rPr sz="2000" spc="-160" dirty="0">
                <a:latin typeface="Arial"/>
                <a:cs typeface="Arial"/>
              </a:rPr>
              <a:t> </a:t>
            </a:r>
            <a:r>
              <a:rPr sz="2000" spc="-10" dirty="0">
                <a:latin typeface="Arial"/>
                <a:cs typeface="Arial"/>
              </a:rPr>
              <a:t>chỗ.</a:t>
            </a:r>
            <a:endParaRPr sz="2000">
              <a:latin typeface="Arial"/>
              <a:cs typeface="Arial"/>
            </a:endParaRPr>
          </a:p>
          <a:p>
            <a:pPr lvl="1">
              <a:lnSpc>
                <a:spcPct val="100000"/>
              </a:lnSpc>
              <a:spcBef>
                <a:spcPts val="15"/>
              </a:spcBef>
              <a:buFont typeface="Arial"/>
              <a:buAutoNum type="alphaLcParenR"/>
            </a:pPr>
            <a:endParaRPr sz="2150">
              <a:latin typeface="Times New Roman"/>
              <a:cs typeface="Times New Roman"/>
            </a:endParaRPr>
          </a:p>
          <a:p>
            <a:pPr marL="469900" marR="1200150" lvl="1">
              <a:lnSpc>
                <a:spcPts val="2390"/>
              </a:lnSpc>
              <a:buFont typeface="Arial"/>
              <a:buAutoNum type="alphaLcParenR"/>
              <a:tabLst>
                <a:tab pos="779780" algn="l"/>
                <a:tab pos="1793875" algn="l"/>
              </a:tabLst>
            </a:pPr>
            <a:r>
              <a:rPr sz="2000" dirty="0">
                <a:latin typeface="Arial"/>
                <a:cs typeface="Arial"/>
              </a:rPr>
              <a:t>Ping </a:t>
            </a:r>
            <a:r>
              <a:rPr sz="2000" spc="-5" dirty="0">
                <a:latin typeface="Arial"/>
                <a:cs typeface="Arial"/>
              </a:rPr>
              <a:t>Router vệ </a:t>
            </a:r>
            <a:r>
              <a:rPr sz="2000" dirty="0">
                <a:latin typeface="Arial"/>
                <a:cs typeface="Arial"/>
              </a:rPr>
              <a:t>tinh bằng cách </a:t>
            </a:r>
            <a:r>
              <a:rPr sz="2000" spc="-5" dirty="0">
                <a:latin typeface="Arial"/>
                <a:cs typeface="Arial"/>
              </a:rPr>
              <a:t>nhập vào lệnh </a:t>
            </a:r>
            <a:r>
              <a:rPr sz="2000" dirty="0">
                <a:latin typeface="Arial"/>
                <a:cs typeface="Arial"/>
              </a:rPr>
              <a:t>sau  command:	</a:t>
            </a:r>
            <a:r>
              <a:rPr sz="2000" b="1" dirty="0">
                <a:solidFill>
                  <a:srgbClr val="4F81BB"/>
                </a:solidFill>
                <a:latin typeface="Arial"/>
                <a:cs typeface="Arial"/>
              </a:rPr>
              <a:t>ping &lt;ip</a:t>
            </a:r>
            <a:r>
              <a:rPr sz="2000" b="1" spc="-80" dirty="0">
                <a:solidFill>
                  <a:srgbClr val="4F81BB"/>
                </a:solidFill>
                <a:latin typeface="Arial"/>
                <a:cs typeface="Arial"/>
              </a:rPr>
              <a:t> </a:t>
            </a:r>
            <a:r>
              <a:rPr sz="2000" b="1" spc="-5" dirty="0">
                <a:solidFill>
                  <a:srgbClr val="4F81BB"/>
                </a:solidFill>
                <a:latin typeface="Arial"/>
                <a:cs typeface="Arial"/>
              </a:rPr>
              <a:t>address&gt;</a:t>
            </a:r>
            <a:endParaRPr sz="2000">
              <a:latin typeface="Arial"/>
              <a:cs typeface="Arial"/>
            </a:endParaRPr>
          </a:p>
          <a:p>
            <a:pPr lvl="1">
              <a:lnSpc>
                <a:spcPct val="100000"/>
              </a:lnSpc>
              <a:spcBef>
                <a:spcPts val="20"/>
              </a:spcBef>
              <a:buFont typeface="Arial"/>
              <a:buAutoNum type="alphaLcParenR"/>
            </a:pPr>
            <a:endParaRPr sz="2000">
              <a:latin typeface="Times New Roman"/>
              <a:cs typeface="Times New Roman"/>
            </a:endParaRPr>
          </a:p>
          <a:p>
            <a:pPr marL="765810" lvl="1" indent="-295910">
              <a:lnSpc>
                <a:spcPct val="100000"/>
              </a:lnSpc>
              <a:buFont typeface="Arial"/>
              <a:buAutoNum type="alphaLcParenR"/>
              <a:tabLst>
                <a:tab pos="765810" algn="l"/>
              </a:tabLst>
            </a:pPr>
            <a:r>
              <a:rPr sz="2000" spc="-20" dirty="0">
                <a:latin typeface="Arial"/>
                <a:cs typeface="Arial"/>
              </a:rPr>
              <a:t>Xác nhận </a:t>
            </a:r>
            <a:r>
              <a:rPr sz="2000" spc="-15" dirty="0">
                <a:latin typeface="Arial"/>
                <a:cs typeface="Arial"/>
              </a:rPr>
              <a:t>rằng các </a:t>
            </a:r>
            <a:r>
              <a:rPr sz="2000" spc="-20" dirty="0">
                <a:latin typeface="Arial"/>
                <a:cs typeface="Arial"/>
              </a:rPr>
              <a:t>gói </a:t>
            </a:r>
            <a:r>
              <a:rPr sz="2000" spc="-15" dirty="0">
                <a:latin typeface="Arial"/>
                <a:cs typeface="Arial"/>
              </a:rPr>
              <a:t>tin được </a:t>
            </a:r>
            <a:r>
              <a:rPr sz="2000" spc="-20" dirty="0">
                <a:latin typeface="Arial"/>
                <a:cs typeface="Arial"/>
              </a:rPr>
              <a:t>trả </a:t>
            </a:r>
            <a:r>
              <a:rPr sz="2000" spc="-15" dirty="0">
                <a:latin typeface="Arial"/>
                <a:cs typeface="Arial"/>
              </a:rPr>
              <a:t>về </a:t>
            </a:r>
            <a:r>
              <a:rPr sz="2000" spc="-5" dirty="0">
                <a:latin typeface="Arial"/>
                <a:cs typeface="Arial"/>
              </a:rPr>
              <a:t>mà </a:t>
            </a:r>
            <a:r>
              <a:rPr sz="2000" spc="-20" dirty="0">
                <a:latin typeface="Arial"/>
                <a:cs typeface="Arial"/>
              </a:rPr>
              <a:t>không </a:t>
            </a:r>
            <a:r>
              <a:rPr sz="2000" spc="-5" dirty="0">
                <a:latin typeface="Arial"/>
                <a:cs typeface="Arial"/>
              </a:rPr>
              <a:t>bị</a:t>
            </a:r>
            <a:r>
              <a:rPr sz="2000" spc="-365" dirty="0">
                <a:latin typeface="Arial"/>
                <a:cs typeface="Arial"/>
              </a:rPr>
              <a:t> </a:t>
            </a:r>
            <a:r>
              <a:rPr sz="2000" spc="-20" dirty="0">
                <a:latin typeface="Arial"/>
                <a:cs typeface="Arial"/>
              </a:rPr>
              <a:t>lỗi.</a:t>
            </a:r>
            <a:endParaRPr sz="2000">
              <a:latin typeface="Arial"/>
              <a:cs typeface="Arial"/>
            </a:endParaRPr>
          </a:p>
          <a:p>
            <a:pPr lvl="1">
              <a:lnSpc>
                <a:spcPct val="100000"/>
              </a:lnSpc>
              <a:spcBef>
                <a:spcPts val="15"/>
              </a:spcBef>
              <a:buFont typeface="Arial"/>
              <a:buAutoNum type="alphaLcParenR"/>
            </a:pPr>
            <a:endParaRPr sz="2150">
              <a:latin typeface="Times New Roman"/>
              <a:cs typeface="Times New Roman"/>
            </a:endParaRPr>
          </a:p>
          <a:p>
            <a:pPr marL="469900" marR="767715" indent="-457200">
              <a:lnSpc>
                <a:spcPts val="2390"/>
              </a:lnSpc>
              <a:buAutoNum type="arabicPeriod" startAt="2"/>
              <a:tabLst>
                <a:tab pos="469900" algn="l"/>
                <a:tab pos="470534" algn="l"/>
              </a:tabLst>
            </a:pPr>
            <a:r>
              <a:rPr sz="2000" dirty="0">
                <a:latin typeface="Arial"/>
                <a:cs typeface="Arial"/>
              </a:rPr>
              <a:t>Mở trình </a:t>
            </a:r>
            <a:r>
              <a:rPr sz="2000" spc="-5" dirty="0">
                <a:latin typeface="Arial"/>
                <a:cs typeface="Arial"/>
              </a:rPr>
              <a:t>duyệt </a:t>
            </a:r>
            <a:r>
              <a:rPr sz="2000" dirty="0">
                <a:latin typeface="Arial"/>
                <a:cs typeface="Arial"/>
              </a:rPr>
              <a:t>web </a:t>
            </a:r>
            <a:r>
              <a:rPr sz="2000" spc="-5" dirty="0">
                <a:latin typeface="Arial"/>
                <a:cs typeface="Arial"/>
              </a:rPr>
              <a:t>trên laptop </a:t>
            </a:r>
            <a:r>
              <a:rPr sz="2000" dirty="0">
                <a:latin typeface="Arial"/>
                <a:cs typeface="Arial"/>
              </a:rPr>
              <a:t>/ </a:t>
            </a:r>
            <a:r>
              <a:rPr sz="2000" spc="-5" dirty="0">
                <a:latin typeface="Arial"/>
                <a:cs typeface="Arial"/>
              </a:rPr>
              <a:t>tablet.Mã </a:t>
            </a:r>
            <a:r>
              <a:rPr sz="2000" dirty="0">
                <a:latin typeface="Arial"/>
                <a:cs typeface="Arial"/>
              </a:rPr>
              <a:t>khóa </a:t>
            </a:r>
            <a:r>
              <a:rPr sz="2000" spc="-5" dirty="0">
                <a:latin typeface="Arial"/>
                <a:cs typeface="Arial"/>
              </a:rPr>
              <a:t>trong </a:t>
            </a:r>
            <a:r>
              <a:rPr sz="2000" b="1" spc="-5" dirty="0">
                <a:latin typeface="Arial"/>
                <a:cs typeface="Arial"/>
              </a:rPr>
              <a:t>IP  </a:t>
            </a:r>
            <a:r>
              <a:rPr sz="2000" b="1" dirty="0">
                <a:latin typeface="Arial"/>
                <a:cs typeface="Arial"/>
              </a:rPr>
              <a:t>Address </a:t>
            </a:r>
            <a:r>
              <a:rPr sz="2000" dirty="0">
                <a:latin typeface="Arial"/>
                <a:cs typeface="Arial"/>
              </a:rPr>
              <a:t>cho MUX và </a:t>
            </a:r>
            <a:r>
              <a:rPr sz="2000" spc="-5" dirty="0">
                <a:latin typeface="Arial"/>
                <a:cs typeface="Arial"/>
              </a:rPr>
              <a:t>nhấp</a:t>
            </a:r>
            <a:r>
              <a:rPr sz="2000" spc="-130" dirty="0">
                <a:latin typeface="Arial"/>
                <a:cs typeface="Arial"/>
              </a:rPr>
              <a:t> </a:t>
            </a:r>
            <a:r>
              <a:rPr sz="2000" b="1" dirty="0">
                <a:latin typeface="Arial"/>
                <a:cs typeface="Arial"/>
              </a:rPr>
              <a:t>Enter</a:t>
            </a:r>
            <a:r>
              <a:rPr sz="2000" dirty="0">
                <a:latin typeface="Arial"/>
                <a:cs typeface="Arial"/>
              </a:rPr>
              <a:t>.</a:t>
            </a:r>
            <a:endParaRPr sz="2000">
              <a:latin typeface="Arial"/>
              <a:cs typeface="Arial"/>
            </a:endParaRPr>
          </a:p>
          <a:p>
            <a:pPr>
              <a:lnSpc>
                <a:spcPct val="100000"/>
              </a:lnSpc>
              <a:spcBef>
                <a:spcPts val="45"/>
              </a:spcBef>
              <a:buFont typeface="Arial"/>
              <a:buAutoNum type="arabicPeriod" startAt="2"/>
            </a:pPr>
            <a:endParaRPr sz="2100">
              <a:latin typeface="Times New Roman"/>
              <a:cs typeface="Times New Roman"/>
            </a:endParaRPr>
          </a:p>
          <a:p>
            <a:pPr marL="469900" marR="5080" indent="-457200">
              <a:lnSpc>
                <a:spcPts val="2310"/>
              </a:lnSpc>
              <a:buAutoNum type="arabicPeriod" startAt="2"/>
              <a:tabLst>
                <a:tab pos="469900" algn="l"/>
                <a:tab pos="470534" algn="l"/>
              </a:tabLst>
            </a:pPr>
            <a:r>
              <a:rPr sz="2000" dirty="0">
                <a:latin typeface="Arial"/>
                <a:cs typeface="Arial"/>
              </a:rPr>
              <a:t>Nó </a:t>
            </a:r>
            <a:r>
              <a:rPr sz="2000" spc="-5" dirty="0">
                <a:latin typeface="Arial"/>
                <a:cs typeface="Arial"/>
              </a:rPr>
              <a:t>sẽ nhắc </a:t>
            </a:r>
            <a:r>
              <a:rPr sz="2000" dirty="0">
                <a:latin typeface="Arial"/>
                <a:cs typeface="Arial"/>
              </a:rPr>
              <a:t>người sử </a:t>
            </a:r>
            <a:r>
              <a:rPr sz="2000" spc="-5" dirty="0">
                <a:latin typeface="Arial"/>
                <a:cs typeface="Arial"/>
              </a:rPr>
              <a:t>dụng </a:t>
            </a:r>
            <a:r>
              <a:rPr sz="2000" spc="-10" dirty="0">
                <a:latin typeface="Arial"/>
                <a:cs typeface="Arial"/>
              </a:rPr>
              <a:t>về </a:t>
            </a:r>
            <a:r>
              <a:rPr sz="2000" dirty="0">
                <a:latin typeface="Arial"/>
                <a:cs typeface="Arial"/>
              </a:rPr>
              <a:t>mã khóa tên người </a:t>
            </a:r>
            <a:r>
              <a:rPr sz="2000" spc="-5" dirty="0">
                <a:latin typeface="Arial"/>
                <a:cs typeface="Arial"/>
              </a:rPr>
              <a:t>dùng và </a:t>
            </a:r>
            <a:r>
              <a:rPr sz="2000" dirty="0">
                <a:latin typeface="Arial"/>
                <a:cs typeface="Arial"/>
              </a:rPr>
              <a:t>mật  </a:t>
            </a:r>
            <a:r>
              <a:rPr sz="2000" spc="-5" dirty="0">
                <a:latin typeface="Arial"/>
                <a:cs typeface="Arial"/>
              </a:rPr>
              <a:t>khẩu.</a:t>
            </a:r>
            <a:endParaRPr sz="2000">
              <a:latin typeface="Arial"/>
              <a:cs typeface="Arial"/>
            </a:endParaRPr>
          </a:p>
          <a:p>
            <a:pPr marL="469900" marR="4860925">
              <a:lnSpc>
                <a:spcPts val="2390"/>
              </a:lnSpc>
              <a:spcBef>
                <a:spcPts val="35"/>
              </a:spcBef>
            </a:pPr>
            <a:r>
              <a:rPr sz="2000" b="1" dirty="0">
                <a:latin typeface="Arial"/>
                <a:cs typeface="Arial"/>
              </a:rPr>
              <a:t>Username :</a:t>
            </a:r>
            <a:r>
              <a:rPr sz="2000" b="1" spc="-114" dirty="0">
                <a:latin typeface="Arial"/>
                <a:cs typeface="Arial"/>
              </a:rPr>
              <a:t> </a:t>
            </a:r>
            <a:r>
              <a:rPr sz="2000" b="1" dirty="0">
                <a:latin typeface="Arial"/>
                <a:cs typeface="Arial"/>
              </a:rPr>
              <a:t>admin  </a:t>
            </a:r>
            <a:r>
              <a:rPr sz="2000" b="1" spc="-5" dirty="0">
                <a:latin typeface="Arial"/>
                <a:cs typeface="Arial"/>
              </a:rPr>
              <a:t>Password </a:t>
            </a:r>
            <a:r>
              <a:rPr sz="2000" b="1" dirty="0">
                <a:latin typeface="Arial"/>
                <a:cs typeface="Arial"/>
              </a:rPr>
              <a:t>:</a:t>
            </a:r>
            <a:r>
              <a:rPr sz="2000" b="1" spc="-60" dirty="0">
                <a:latin typeface="Arial"/>
                <a:cs typeface="Arial"/>
              </a:rPr>
              <a:t> </a:t>
            </a:r>
            <a:r>
              <a:rPr sz="2000" b="1" dirty="0">
                <a:latin typeface="Arial"/>
                <a:cs typeface="Arial"/>
              </a:rPr>
              <a:t>admin</a:t>
            </a:r>
            <a:endParaRPr sz="2000">
              <a:latin typeface="Arial"/>
              <a:cs typeface="Arial"/>
            </a:endParaRPr>
          </a:p>
        </p:txBody>
      </p:sp>
      <p:sp>
        <p:nvSpPr>
          <p:cNvPr id="5" name="object 5"/>
          <p:cNvSpPr txBox="1"/>
          <p:nvPr/>
        </p:nvSpPr>
        <p:spPr>
          <a:xfrm>
            <a:off x="543559" y="6530340"/>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6" name="object 6"/>
          <p:cNvSpPr txBox="1"/>
          <p:nvPr/>
        </p:nvSpPr>
        <p:spPr>
          <a:xfrm>
            <a:off x="8114538" y="6572504"/>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74</a:t>
            </a:r>
            <a:endParaRPr sz="1000">
              <a:latin typeface="Arial"/>
              <a:cs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196596"/>
            <a:ext cx="3736340"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a:t>
            </a:r>
            <a:r>
              <a:rPr sz="2400" b="1" spc="-40" dirty="0">
                <a:solidFill>
                  <a:srgbClr val="C0504D"/>
                </a:solidFill>
                <a:latin typeface="Arial"/>
                <a:cs typeface="Arial"/>
              </a:rPr>
              <a:t> </a:t>
            </a:r>
            <a:r>
              <a:rPr sz="2400" b="1" dirty="0">
                <a:solidFill>
                  <a:srgbClr val="C0504D"/>
                </a:solidFill>
                <a:latin typeface="Arial"/>
                <a:cs typeface="Arial"/>
              </a:rPr>
              <a:t>MUX</a:t>
            </a:r>
            <a:endParaRPr sz="24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13970" rIns="0" bIns="0" rtlCol="0">
            <a:spAutoFit/>
          </a:bodyPr>
          <a:lstStyle/>
          <a:p>
            <a:pPr marL="82550">
              <a:lnSpc>
                <a:spcPct val="100000"/>
              </a:lnSpc>
              <a:spcBef>
                <a:spcPts val="110"/>
              </a:spcBef>
            </a:pPr>
            <a:r>
              <a:rPr spc="-5" dirty="0"/>
              <a:t>Page</a:t>
            </a:r>
            <a:r>
              <a:rPr spc="-90" dirty="0"/>
              <a:t> </a:t>
            </a:r>
            <a:fld id="{81D60167-4931-47E6-BA6A-407CBD079E47}" type="slidenum">
              <a:rPr spc="-5" dirty="0"/>
              <a:t>75</a:t>
            </a:fld>
            <a:endParaRPr spc="-5" dirty="0"/>
          </a:p>
        </p:txBody>
      </p:sp>
      <p:sp>
        <p:nvSpPr>
          <p:cNvPr id="3" name="object 3"/>
          <p:cNvSpPr txBox="1"/>
          <p:nvPr/>
        </p:nvSpPr>
        <p:spPr>
          <a:xfrm>
            <a:off x="763016" y="813053"/>
            <a:ext cx="6737350" cy="5121275"/>
          </a:xfrm>
          <a:prstGeom prst="rect">
            <a:avLst/>
          </a:prstGeom>
        </p:spPr>
        <p:txBody>
          <a:bodyPr vert="horz" wrap="square" lIns="0" tIns="0" rIns="0" bIns="0" rtlCol="0">
            <a:spAutoFit/>
          </a:bodyPr>
          <a:lstStyle/>
          <a:p>
            <a:pPr marL="469900" marR="5080" indent="-457834">
              <a:lnSpc>
                <a:spcPts val="2380"/>
              </a:lnSpc>
              <a:tabLst>
                <a:tab pos="469900" algn="l"/>
              </a:tabLst>
            </a:pPr>
            <a:r>
              <a:rPr sz="2000" dirty="0">
                <a:latin typeface="Arial"/>
                <a:cs typeface="Arial"/>
              </a:rPr>
              <a:t>5.	</a:t>
            </a:r>
            <a:r>
              <a:rPr sz="2000" spc="-45" dirty="0">
                <a:latin typeface="Arial"/>
                <a:cs typeface="Arial"/>
              </a:rPr>
              <a:t>Bạn </a:t>
            </a:r>
            <a:r>
              <a:rPr sz="2000" spc="-35" dirty="0">
                <a:latin typeface="Arial"/>
                <a:cs typeface="Arial"/>
              </a:rPr>
              <a:t>sẽ </a:t>
            </a:r>
            <a:r>
              <a:rPr sz="2000" spc="-45" dirty="0">
                <a:latin typeface="Arial"/>
                <a:cs typeface="Arial"/>
              </a:rPr>
              <a:t>tới </a:t>
            </a:r>
            <a:r>
              <a:rPr sz="2000" spc="-60" dirty="0">
                <a:latin typeface="Arial"/>
                <a:cs typeface="Arial"/>
              </a:rPr>
              <a:t>trang </a:t>
            </a:r>
            <a:r>
              <a:rPr sz="2000" dirty="0">
                <a:latin typeface="Arial"/>
                <a:cs typeface="Arial"/>
              </a:rPr>
              <a:t>web như </a:t>
            </a:r>
            <a:r>
              <a:rPr sz="2000" spc="-5" dirty="0">
                <a:latin typeface="Arial"/>
                <a:cs typeface="Arial"/>
              </a:rPr>
              <a:t>hiện </a:t>
            </a:r>
            <a:r>
              <a:rPr sz="2000" dirty="0">
                <a:latin typeface="Arial"/>
                <a:cs typeface="Arial"/>
              </a:rPr>
              <a:t>ở </a:t>
            </a:r>
            <a:r>
              <a:rPr sz="2000" spc="-5" dirty="0">
                <a:latin typeface="Arial"/>
                <a:cs typeface="Arial"/>
              </a:rPr>
              <a:t>dưới. </a:t>
            </a:r>
            <a:r>
              <a:rPr sz="2000" dirty="0">
                <a:latin typeface="Arial"/>
                <a:cs typeface="Arial"/>
              </a:rPr>
              <a:t>Cấu </a:t>
            </a:r>
            <a:r>
              <a:rPr sz="2000" spc="-5" dirty="0">
                <a:latin typeface="Arial"/>
                <a:cs typeface="Arial"/>
              </a:rPr>
              <a:t>hình</a:t>
            </a:r>
            <a:r>
              <a:rPr sz="2000" spc="-315" dirty="0">
                <a:latin typeface="Arial"/>
                <a:cs typeface="Arial"/>
              </a:rPr>
              <a:t> </a:t>
            </a:r>
            <a:r>
              <a:rPr sz="2000" dirty="0">
                <a:latin typeface="Arial"/>
                <a:cs typeface="Arial"/>
              </a:rPr>
              <a:t>sau</a:t>
            </a:r>
            <a:r>
              <a:rPr sz="2000" spc="-10" dirty="0">
                <a:latin typeface="Arial"/>
                <a:cs typeface="Arial"/>
              </a:rPr>
              <a:t> </a:t>
            </a:r>
            <a:r>
              <a:rPr sz="2000" spc="-5" dirty="0">
                <a:latin typeface="Arial"/>
                <a:cs typeface="Arial"/>
              </a:rPr>
              <a:t>đây </a:t>
            </a:r>
            <a:r>
              <a:rPr sz="2000" dirty="0">
                <a:latin typeface="Arial"/>
                <a:cs typeface="Arial"/>
              </a:rPr>
              <a:t> để thiết </a:t>
            </a:r>
            <a:r>
              <a:rPr sz="2000" spc="-5" dirty="0">
                <a:latin typeface="Arial"/>
                <a:cs typeface="Arial"/>
              </a:rPr>
              <a:t>lập </a:t>
            </a:r>
            <a:r>
              <a:rPr sz="2000" dirty="0">
                <a:latin typeface="Arial"/>
                <a:cs typeface="Arial"/>
              </a:rPr>
              <a:t>LNB </a:t>
            </a:r>
            <a:r>
              <a:rPr sz="2000" spc="-10" dirty="0">
                <a:latin typeface="Arial"/>
                <a:cs typeface="Arial"/>
              </a:rPr>
              <a:t>cho phù</a:t>
            </a:r>
            <a:r>
              <a:rPr sz="2000" spc="-120" dirty="0">
                <a:latin typeface="Arial"/>
                <a:cs typeface="Arial"/>
              </a:rPr>
              <a:t> </a:t>
            </a:r>
            <a:r>
              <a:rPr sz="2000" spc="-15" dirty="0">
                <a:latin typeface="Arial"/>
                <a:cs typeface="Arial"/>
              </a:rPr>
              <a:t>hợp.</a:t>
            </a:r>
            <a:endParaRPr sz="2000">
              <a:latin typeface="Arial"/>
              <a:cs typeface="Arial"/>
            </a:endParaRPr>
          </a:p>
          <a:p>
            <a:pPr>
              <a:lnSpc>
                <a:spcPct val="100000"/>
              </a:lnSpc>
              <a:spcBef>
                <a:spcPts val="20"/>
              </a:spcBef>
            </a:pPr>
            <a:endParaRPr sz="2650">
              <a:latin typeface="Times New Roman"/>
              <a:cs typeface="Times New Roman"/>
            </a:endParaRPr>
          </a:p>
          <a:p>
            <a:pPr marL="489584">
              <a:lnSpc>
                <a:spcPct val="100000"/>
              </a:lnSpc>
            </a:pPr>
            <a:r>
              <a:rPr sz="2000" dirty="0">
                <a:latin typeface="Arial"/>
                <a:cs typeface="Arial"/>
              </a:rPr>
              <a:t>Band 1 – </a:t>
            </a:r>
            <a:r>
              <a:rPr sz="2000" spc="-5" dirty="0">
                <a:latin typeface="Arial"/>
                <a:cs typeface="Arial"/>
              </a:rPr>
              <a:t>13VDC </a:t>
            </a:r>
            <a:r>
              <a:rPr sz="2000" dirty="0">
                <a:latin typeface="Arial"/>
                <a:cs typeface="Arial"/>
              </a:rPr>
              <a:t>+ No</a:t>
            </a:r>
            <a:r>
              <a:rPr sz="2000" spc="-60" dirty="0">
                <a:latin typeface="Arial"/>
                <a:cs typeface="Arial"/>
              </a:rPr>
              <a:t> </a:t>
            </a:r>
            <a:r>
              <a:rPr sz="2000" spc="-10" dirty="0">
                <a:latin typeface="Arial"/>
                <a:cs typeface="Arial"/>
              </a:rPr>
              <a:t>Tone</a:t>
            </a:r>
            <a:endParaRPr sz="2000">
              <a:latin typeface="Arial"/>
              <a:cs typeface="Arial"/>
            </a:endParaRPr>
          </a:p>
          <a:p>
            <a:pPr marL="489584">
              <a:lnSpc>
                <a:spcPct val="100000"/>
              </a:lnSpc>
              <a:spcBef>
                <a:spcPts val="615"/>
              </a:spcBef>
            </a:pPr>
            <a:r>
              <a:rPr sz="2000" b="1" i="1" dirty="0">
                <a:latin typeface="Arial"/>
                <a:cs typeface="Arial"/>
              </a:rPr>
              <a:t>10.70 – 10.95GHz (LO</a:t>
            </a:r>
            <a:r>
              <a:rPr sz="2000" b="1" i="1" spc="-55" dirty="0">
                <a:latin typeface="Arial"/>
                <a:cs typeface="Arial"/>
              </a:rPr>
              <a:t> </a:t>
            </a:r>
            <a:r>
              <a:rPr sz="2000" b="1" i="1" spc="-5" dirty="0">
                <a:latin typeface="Arial"/>
                <a:cs typeface="Arial"/>
              </a:rPr>
              <a:t>9.75GHz)</a:t>
            </a:r>
            <a:endParaRPr sz="2000">
              <a:latin typeface="Arial"/>
              <a:cs typeface="Arial"/>
            </a:endParaRPr>
          </a:p>
          <a:p>
            <a:pPr>
              <a:lnSpc>
                <a:spcPct val="100000"/>
              </a:lnSpc>
            </a:pPr>
            <a:endParaRPr sz="2000">
              <a:latin typeface="Times New Roman"/>
              <a:cs typeface="Times New Roman"/>
            </a:endParaRPr>
          </a:p>
          <a:p>
            <a:pPr marL="489584">
              <a:lnSpc>
                <a:spcPct val="100000"/>
              </a:lnSpc>
              <a:spcBef>
                <a:spcPts val="1285"/>
              </a:spcBef>
            </a:pPr>
            <a:r>
              <a:rPr sz="2000" dirty="0">
                <a:latin typeface="Arial"/>
                <a:cs typeface="Arial"/>
              </a:rPr>
              <a:t>Band 2 – </a:t>
            </a:r>
            <a:r>
              <a:rPr sz="2000" spc="-5" dirty="0">
                <a:latin typeface="Arial"/>
                <a:cs typeface="Arial"/>
              </a:rPr>
              <a:t>13VDC </a:t>
            </a:r>
            <a:r>
              <a:rPr sz="2000" dirty="0">
                <a:latin typeface="Arial"/>
                <a:cs typeface="Arial"/>
              </a:rPr>
              <a:t>+ 22kHz</a:t>
            </a:r>
            <a:r>
              <a:rPr sz="2000" spc="-90" dirty="0">
                <a:latin typeface="Arial"/>
                <a:cs typeface="Arial"/>
              </a:rPr>
              <a:t> </a:t>
            </a:r>
            <a:r>
              <a:rPr sz="2000" dirty="0">
                <a:latin typeface="Arial"/>
                <a:cs typeface="Arial"/>
              </a:rPr>
              <a:t>Tone</a:t>
            </a:r>
            <a:endParaRPr sz="2000">
              <a:latin typeface="Arial"/>
              <a:cs typeface="Arial"/>
            </a:endParaRPr>
          </a:p>
          <a:p>
            <a:pPr marL="489584">
              <a:lnSpc>
                <a:spcPct val="100000"/>
              </a:lnSpc>
              <a:spcBef>
                <a:spcPts val="610"/>
              </a:spcBef>
            </a:pPr>
            <a:r>
              <a:rPr sz="2000" b="1" i="1" dirty="0">
                <a:latin typeface="Arial"/>
                <a:cs typeface="Arial"/>
              </a:rPr>
              <a:t>10.95 – 11.70GHz (LO</a:t>
            </a:r>
            <a:r>
              <a:rPr sz="2000" b="1" i="1" spc="-55" dirty="0">
                <a:latin typeface="Arial"/>
                <a:cs typeface="Arial"/>
              </a:rPr>
              <a:t> </a:t>
            </a:r>
            <a:r>
              <a:rPr sz="2000" b="1" i="1" spc="-5" dirty="0">
                <a:latin typeface="Arial"/>
                <a:cs typeface="Arial"/>
              </a:rPr>
              <a:t>10.00GHz)</a:t>
            </a:r>
            <a:endParaRPr sz="2000">
              <a:latin typeface="Arial"/>
              <a:cs typeface="Arial"/>
            </a:endParaRPr>
          </a:p>
          <a:p>
            <a:pPr>
              <a:lnSpc>
                <a:spcPct val="100000"/>
              </a:lnSpc>
            </a:pPr>
            <a:endParaRPr sz="2000">
              <a:latin typeface="Times New Roman"/>
              <a:cs typeface="Times New Roman"/>
            </a:endParaRPr>
          </a:p>
          <a:p>
            <a:pPr marL="489584">
              <a:lnSpc>
                <a:spcPct val="100000"/>
              </a:lnSpc>
              <a:spcBef>
                <a:spcPts val="1285"/>
              </a:spcBef>
            </a:pPr>
            <a:r>
              <a:rPr sz="2000" dirty="0">
                <a:latin typeface="Arial"/>
                <a:cs typeface="Arial"/>
              </a:rPr>
              <a:t>Band 3 – </a:t>
            </a:r>
            <a:r>
              <a:rPr sz="2000" spc="-5" dirty="0">
                <a:latin typeface="Arial"/>
                <a:cs typeface="Arial"/>
              </a:rPr>
              <a:t>18VDC </a:t>
            </a:r>
            <a:r>
              <a:rPr sz="2000" dirty="0">
                <a:latin typeface="Arial"/>
                <a:cs typeface="Arial"/>
              </a:rPr>
              <a:t>+ No</a:t>
            </a:r>
            <a:r>
              <a:rPr sz="2000" spc="-60" dirty="0">
                <a:latin typeface="Arial"/>
                <a:cs typeface="Arial"/>
              </a:rPr>
              <a:t> </a:t>
            </a:r>
            <a:r>
              <a:rPr sz="2000" spc="-10" dirty="0">
                <a:latin typeface="Arial"/>
                <a:cs typeface="Arial"/>
              </a:rPr>
              <a:t>Tone</a:t>
            </a:r>
            <a:endParaRPr sz="2000">
              <a:latin typeface="Arial"/>
              <a:cs typeface="Arial"/>
            </a:endParaRPr>
          </a:p>
          <a:p>
            <a:pPr marL="489584">
              <a:lnSpc>
                <a:spcPct val="100000"/>
              </a:lnSpc>
              <a:spcBef>
                <a:spcPts val="610"/>
              </a:spcBef>
            </a:pPr>
            <a:r>
              <a:rPr sz="2000" b="1" i="1" dirty="0">
                <a:latin typeface="Arial"/>
                <a:cs typeface="Arial"/>
              </a:rPr>
              <a:t>11.70 – 12.25GHz (LO</a:t>
            </a:r>
            <a:r>
              <a:rPr sz="2000" b="1" i="1" spc="-55" dirty="0">
                <a:latin typeface="Arial"/>
                <a:cs typeface="Arial"/>
              </a:rPr>
              <a:t> </a:t>
            </a:r>
            <a:r>
              <a:rPr sz="2000" b="1" i="1" spc="-5" dirty="0">
                <a:latin typeface="Arial"/>
                <a:cs typeface="Arial"/>
              </a:rPr>
              <a:t>10.75GHz)</a:t>
            </a:r>
            <a:endParaRPr sz="2000">
              <a:latin typeface="Arial"/>
              <a:cs typeface="Arial"/>
            </a:endParaRPr>
          </a:p>
          <a:p>
            <a:pPr>
              <a:lnSpc>
                <a:spcPct val="100000"/>
              </a:lnSpc>
            </a:pPr>
            <a:endParaRPr sz="2000">
              <a:latin typeface="Times New Roman"/>
              <a:cs typeface="Times New Roman"/>
            </a:endParaRPr>
          </a:p>
          <a:p>
            <a:pPr marL="489584">
              <a:lnSpc>
                <a:spcPct val="100000"/>
              </a:lnSpc>
              <a:spcBef>
                <a:spcPts val="1290"/>
              </a:spcBef>
            </a:pPr>
            <a:r>
              <a:rPr sz="2000" dirty="0">
                <a:latin typeface="Arial"/>
                <a:cs typeface="Arial"/>
              </a:rPr>
              <a:t>Band 4 – </a:t>
            </a:r>
            <a:r>
              <a:rPr sz="2000" spc="-5" dirty="0">
                <a:latin typeface="Arial"/>
                <a:cs typeface="Arial"/>
              </a:rPr>
              <a:t>18VDC </a:t>
            </a:r>
            <a:r>
              <a:rPr sz="2000" dirty="0">
                <a:latin typeface="Arial"/>
                <a:cs typeface="Arial"/>
              </a:rPr>
              <a:t>+ 22kHz</a:t>
            </a:r>
            <a:r>
              <a:rPr sz="2000" spc="-90" dirty="0">
                <a:latin typeface="Arial"/>
                <a:cs typeface="Arial"/>
              </a:rPr>
              <a:t> </a:t>
            </a:r>
            <a:r>
              <a:rPr sz="2000" dirty="0">
                <a:latin typeface="Arial"/>
                <a:cs typeface="Arial"/>
              </a:rPr>
              <a:t>Tone</a:t>
            </a:r>
            <a:endParaRPr sz="2000">
              <a:latin typeface="Arial"/>
              <a:cs typeface="Arial"/>
            </a:endParaRPr>
          </a:p>
          <a:p>
            <a:pPr marL="489584">
              <a:lnSpc>
                <a:spcPct val="100000"/>
              </a:lnSpc>
              <a:spcBef>
                <a:spcPts val="610"/>
              </a:spcBef>
            </a:pPr>
            <a:r>
              <a:rPr sz="2000" b="1" i="1" dirty="0">
                <a:latin typeface="Arial"/>
                <a:cs typeface="Arial"/>
              </a:rPr>
              <a:t>12.25 – 12.75GHz (LO</a:t>
            </a:r>
            <a:r>
              <a:rPr sz="2000" b="1" i="1" spc="-55" dirty="0">
                <a:latin typeface="Arial"/>
                <a:cs typeface="Arial"/>
              </a:rPr>
              <a:t> </a:t>
            </a:r>
            <a:r>
              <a:rPr sz="2000" b="1" i="1" spc="-5" dirty="0">
                <a:latin typeface="Arial"/>
                <a:cs typeface="Arial"/>
              </a:rPr>
              <a:t>11.30GHz)</a:t>
            </a:r>
            <a:endParaRPr sz="2000">
              <a:latin typeface="Arial"/>
              <a:cs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22275" y="991869"/>
            <a:ext cx="8122920" cy="44532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371850" y="2722879"/>
            <a:ext cx="5664200" cy="2812415"/>
          </a:xfrm>
          <a:custGeom>
            <a:avLst/>
            <a:gdLst/>
            <a:ahLst/>
            <a:cxnLst/>
            <a:rect l="l" t="t" r="r" b="b"/>
            <a:pathLst>
              <a:path w="5664200" h="2812415">
                <a:moveTo>
                  <a:pt x="215795" y="2011680"/>
                </a:moveTo>
                <a:lnTo>
                  <a:pt x="101600" y="2011680"/>
                </a:lnTo>
                <a:lnTo>
                  <a:pt x="2346960" y="2812415"/>
                </a:lnTo>
                <a:lnTo>
                  <a:pt x="2359660" y="2776220"/>
                </a:lnTo>
                <a:lnTo>
                  <a:pt x="215795" y="2011680"/>
                </a:lnTo>
                <a:close/>
              </a:path>
              <a:path w="5664200" h="2812415">
                <a:moveTo>
                  <a:pt x="217088" y="2333625"/>
                </a:moveTo>
                <a:lnTo>
                  <a:pt x="172085" y="2333625"/>
                </a:lnTo>
                <a:lnTo>
                  <a:pt x="465454" y="2806065"/>
                </a:lnTo>
                <a:lnTo>
                  <a:pt x="497839" y="2785745"/>
                </a:lnTo>
                <a:lnTo>
                  <a:pt x="217088" y="2333625"/>
                </a:lnTo>
                <a:close/>
              </a:path>
              <a:path w="5664200" h="2812415">
                <a:moveTo>
                  <a:pt x="128270" y="2226310"/>
                </a:moveTo>
                <a:lnTo>
                  <a:pt x="139700" y="2353310"/>
                </a:lnTo>
                <a:lnTo>
                  <a:pt x="172085" y="2333625"/>
                </a:lnTo>
                <a:lnTo>
                  <a:pt x="217088" y="2333625"/>
                </a:lnTo>
                <a:lnTo>
                  <a:pt x="204470" y="2313305"/>
                </a:lnTo>
                <a:lnTo>
                  <a:pt x="230504" y="2297430"/>
                </a:lnTo>
                <a:lnTo>
                  <a:pt x="236854" y="2292985"/>
                </a:lnTo>
                <a:lnTo>
                  <a:pt x="128270" y="2226310"/>
                </a:lnTo>
                <a:close/>
              </a:path>
              <a:path w="5664200" h="2812415">
                <a:moveTo>
                  <a:pt x="127000" y="1939290"/>
                </a:moveTo>
                <a:lnTo>
                  <a:pt x="0" y="1955165"/>
                </a:lnTo>
                <a:lnTo>
                  <a:pt x="88264" y="2047240"/>
                </a:lnTo>
                <a:lnTo>
                  <a:pt x="101600" y="2011680"/>
                </a:lnTo>
                <a:lnTo>
                  <a:pt x="215795" y="2011680"/>
                </a:lnTo>
                <a:lnTo>
                  <a:pt x="114300" y="1975485"/>
                </a:lnTo>
                <a:lnTo>
                  <a:pt x="116204" y="1969135"/>
                </a:lnTo>
                <a:lnTo>
                  <a:pt x="127000" y="1939290"/>
                </a:lnTo>
                <a:close/>
              </a:path>
              <a:path w="5664200" h="2812415">
                <a:moveTo>
                  <a:pt x="3818890" y="1585595"/>
                </a:moveTo>
                <a:lnTo>
                  <a:pt x="3704590" y="1642745"/>
                </a:lnTo>
                <a:lnTo>
                  <a:pt x="3818890" y="1699895"/>
                </a:lnTo>
                <a:lnTo>
                  <a:pt x="3818890" y="1661795"/>
                </a:lnTo>
                <a:lnTo>
                  <a:pt x="4056379" y="1661795"/>
                </a:lnTo>
                <a:lnTo>
                  <a:pt x="4056379" y="1623695"/>
                </a:lnTo>
                <a:lnTo>
                  <a:pt x="3818890" y="1623695"/>
                </a:lnTo>
                <a:lnTo>
                  <a:pt x="3818890" y="1585595"/>
                </a:lnTo>
                <a:close/>
              </a:path>
              <a:path w="5664200" h="2812415">
                <a:moveTo>
                  <a:pt x="3367404" y="0"/>
                </a:moveTo>
                <a:lnTo>
                  <a:pt x="3253740" y="58420"/>
                </a:lnTo>
                <a:lnTo>
                  <a:pt x="3368675" y="114300"/>
                </a:lnTo>
                <a:lnTo>
                  <a:pt x="3368040" y="76835"/>
                </a:lnTo>
                <a:lnTo>
                  <a:pt x="3368040" y="76200"/>
                </a:lnTo>
                <a:lnTo>
                  <a:pt x="4061459" y="67310"/>
                </a:lnTo>
                <a:lnTo>
                  <a:pt x="4061459" y="38100"/>
                </a:lnTo>
                <a:lnTo>
                  <a:pt x="3368040" y="38100"/>
                </a:lnTo>
                <a:lnTo>
                  <a:pt x="3367404" y="0"/>
                </a:lnTo>
                <a:close/>
              </a:path>
              <a:path w="5664200" h="2812415">
                <a:moveTo>
                  <a:pt x="4061459" y="29210"/>
                </a:moveTo>
                <a:lnTo>
                  <a:pt x="3368040" y="38100"/>
                </a:lnTo>
                <a:lnTo>
                  <a:pt x="4061459" y="38100"/>
                </a:lnTo>
                <a:lnTo>
                  <a:pt x="4061459" y="29210"/>
                </a:lnTo>
                <a:close/>
              </a:path>
              <a:path w="5664200" h="2812415">
                <a:moveTo>
                  <a:pt x="3720465" y="1285240"/>
                </a:moveTo>
                <a:lnTo>
                  <a:pt x="3704590" y="1412240"/>
                </a:lnTo>
                <a:lnTo>
                  <a:pt x="3815715" y="1348740"/>
                </a:lnTo>
                <a:lnTo>
                  <a:pt x="3808095" y="1343660"/>
                </a:lnTo>
                <a:lnTo>
                  <a:pt x="3783965" y="1327150"/>
                </a:lnTo>
                <a:lnTo>
                  <a:pt x="3797874" y="1306195"/>
                </a:lnTo>
                <a:lnTo>
                  <a:pt x="3752215" y="1306195"/>
                </a:lnTo>
                <a:lnTo>
                  <a:pt x="3720465" y="1285240"/>
                </a:lnTo>
                <a:close/>
              </a:path>
              <a:path w="5664200" h="2812415">
                <a:moveTo>
                  <a:pt x="4045584" y="864235"/>
                </a:moveTo>
                <a:lnTo>
                  <a:pt x="3752215" y="1306195"/>
                </a:lnTo>
                <a:lnTo>
                  <a:pt x="3797874" y="1306195"/>
                </a:lnTo>
                <a:lnTo>
                  <a:pt x="4077334" y="885190"/>
                </a:lnTo>
                <a:lnTo>
                  <a:pt x="4045584" y="864235"/>
                </a:lnTo>
                <a:close/>
              </a:path>
              <a:path w="5664200" h="2812415">
                <a:moveTo>
                  <a:pt x="5664200" y="1426845"/>
                </a:moveTo>
                <a:lnTo>
                  <a:pt x="4060825" y="1426845"/>
                </a:lnTo>
                <a:lnTo>
                  <a:pt x="4060825" y="1858010"/>
                </a:lnTo>
                <a:lnTo>
                  <a:pt x="5664200" y="1858010"/>
                </a:lnTo>
                <a:lnTo>
                  <a:pt x="5664200" y="1426845"/>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691387" y="196596"/>
            <a:ext cx="3736340"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Cấu </a:t>
            </a:r>
            <a:r>
              <a:rPr sz="2400" b="1" dirty="0">
                <a:solidFill>
                  <a:srgbClr val="C0504D"/>
                </a:solidFill>
                <a:latin typeface="Arial"/>
                <a:cs typeface="Arial"/>
              </a:rPr>
              <a:t>hình </a:t>
            </a:r>
            <a:r>
              <a:rPr sz="2400" b="1" spc="-5" dirty="0">
                <a:solidFill>
                  <a:srgbClr val="C0504D"/>
                </a:solidFill>
                <a:latin typeface="Arial"/>
                <a:cs typeface="Arial"/>
              </a:rPr>
              <a:t>Manpack –</a:t>
            </a:r>
            <a:r>
              <a:rPr sz="2400" b="1" spc="-40" dirty="0">
                <a:solidFill>
                  <a:srgbClr val="C0504D"/>
                </a:solidFill>
                <a:latin typeface="Arial"/>
                <a:cs typeface="Arial"/>
              </a:rPr>
              <a:t> </a:t>
            </a:r>
            <a:r>
              <a:rPr sz="2400" b="1" dirty="0">
                <a:solidFill>
                  <a:srgbClr val="C0504D"/>
                </a:solidFill>
                <a:latin typeface="Arial"/>
                <a:cs typeface="Arial"/>
              </a:rPr>
              <a:t>MUX</a:t>
            </a:r>
            <a:endParaRPr sz="2400">
              <a:latin typeface="Arial"/>
              <a:cs typeface="Arial"/>
            </a:endParaRPr>
          </a:p>
        </p:txBody>
      </p:sp>
      <p:sp>
        <p:nvSpPr>
          <p:cNvPr id="5" name="object 5"/>
          <p:cNvSpPr txBox="1"/>
          <p:nvPr/>
        </p:nvSpPr>
        <p:spPr>
          <a:xfrm>
            <a:off x="7515606" y="4174108"/>
            <a:ext cx="1362710" cy="355600"/>
          </a:xfrm>
          <a:prstGeom prst="rect">
            <a:avLst/>
          </a:prstGeom>
        </p:spPr>
        <p:txBody>
          <a:bodyPr vert="horz" wrap="square" lIns="0" tIns="0" rIns="0" bIns="0" rtlCol="0">
            <a:spAutoFit/>
          </a:bodyPr>
          <a:lstStyle/>
          <a:p>
            <a:pPr marL="13970">
              <a:lnSpc>
                <a:spcPct val="100000"/>
              </a:lnSpc>
            </a:pPr>
            <a:r>
              <a:rPr sz="1100" b="1" dirty="0">
                <a:latin typeface="Calibri"/>
                <a:cs typeface="Calibri"/>
              </a:rPr>
              <a:t>ON – </a:t>
            </a:r>
            <a:r>
              <a:rPr sz="1100" b="1" spc="-5" dirty="0">
                <a:latin typeface="Calibri"/>
                <a:cs typeface="Calibri"/>
              </a:rPr>
              <a:t>Int</a:t>
            </a:r>
            <a:r>
              <a:rPr sz="1100" b="1" spc="-95" dirty="0">
                <a:latin typeface="Calibri"/>
                <a:cs typeface="Calibri"/>
              </a:rPr>
              <a:t> </a:t>
            </a:r>
            <a:r>
              <a:rPr sz="1100" b="1" dirty="0">
                <a:latin typeface="Calibri"/>
                <a:cs typeface="Calibri"/>
              </a:rPr>
              <a:t>Ref</a:t>
            </a:r>
            <a:endParaRPr sz="1100">
              <a:latin typeface="Calibri"/>
              <a:cs typeface="Calibri"/>
            </a:endParaRPr>
          </a:p>
          <a:p>
            <a:pPr marL="12700">
              <a:lnSpc>
                <a:spcPct val="100000"/>
              </a:lnSpc>
            </a:pPr>
            <a:r>
              <a:rPr sz="1100" b="1" spc="-5" dirty="0">
                <a:latin typeface="Calibri"/>
                <a:cs typeface="Calibri"/>
              </a:rPr>
              <a:t>OFF </a:t>
            </a:r>
            <a:r>
              <a:rPr sz="1100" b="1" dirty="0">
                <a:latin typeface="Calibri"/>
                <a:cs typeface="Calibri"/>
              </a:rPr>
              <a:t>– Ext Ref</a:t>
            </a:r>
            <a:r>
              <a:rPr sz="1100" b="1" spc="-65" dirty="0">
                <a:latin typeface="Calibri"/>
                <a:cs typeface="Calibri"/>
              </a:rPr>
              <a:t> </a:t>
            </a:r>
            <a:r>
              <a:rPr sz="1100" b="1" spc="-5" dirty="0">
                <a:latin typeface="Calibri"/>
                <a:cs typeface="Calibri"/>
              </a:rPr>
              <a:t>(Modem)</a:t>
            </a:r>
            <a:endParaRPr sz="1100">
              <a:latin typeface="Calibri"/>
              <a:cs typeface="Calibri"/>
            </a:endParaRPr>
          </a:p>
        </p:txBody>
      </p:sp>
      <p:sp>
        <p:nvSpPr>
          <p:cNvPr id="6" name="object 6"/>
          <p:cNvSpPr txBox="1"/>
          <p:nvPr/>
        </p:nvSpPr>
        <p:spPr>
          <a:xfrm>
            <a:off x="7432675" y="2555875"/>
            <a:ext cx="1460500" cy="429895"/>
          </a:xfrm>
          <a:prstGeom prst="rect">
            <a:avLst/>
          </a:prstGeom>
          <a:solidFill>
            <a:srgbClr val="FFFF00"/>
          </a:solidFill>
        </p:spPr>
        <p:txBody>
          <a:bodyPr vert="horz" wrap="square" lIns="0" tIns="35560" rIns="0" bIns="0" rtlCol="0">
            <a:spAutoFit/>
          </a:bodyPr>
          <a:lstStyle/>
          <a:p>
            <a:pPr marL="92075" marR="88265">
              <a:lnSpc>
                <a:spcPct val="100000"/>
              </a:lnSpc>
              <a:spcBef>
                <a:spcPts val="280"/>
              </a:spcBef>
            </a:pPr>
            <a:r>
              <a:rPr sz="1100" b="1" dirty="0">
                <a:latin typeface="Calibri"/>
                <a:cs typeface="Calibri"/>
              </a:rPr>
              <a:t>To </a:t>
            </a:r>
            <a:r>
              <a:rPr sz="1100" b="1" spc="-5" dirty="0">
                <a:latin typeface="Calibri"/>
                <a:cs typeface="Calibri"/>
              </a:rPr>
              <a:t>configure </a:t>
            </a:r>
            <a:r>
              <a:rPr sz="1100" b="1" dirty="0">
                <a:latin typeface="Calibri"/>
                <a:cs typeface="Calibri"/>
              </a:rPr>
              <a:t>the</a:t>
            </a:r>
            <a:r>
              <a:rPr sz="1100" b="1" spc="-65" dirty="0">
                <a:latin typeface="Calibri"/>
                <a:cs typeface="Calibri"/>
              </a:rPr>
              <a:t> </a:t>
            </a:r>
            <a:r>
              <a:rPr sz="1100" b="1" spc="-5" dirty="0">
                <a:latin typeface="Calibri"/>
                <a:cs typeface="Calibri"/>
              </a:rPr>
              <a:t>MUX  board </a:t>
            </a:r>
            <a:r>
              <a:rPr sz="1100" b="1" dirty="0">
                <a:latin typeface="Calibri"/>
                <a:cs typeface="Calibri"/>
              </a:rPr>
              <a:t>IP</a:t>
            </a:r>
            <a:r>
              <a:rPr sz="1100" b="1" spc="-55" dirty="0">
                <a:latin typeface="Calibri"/>
                <a:cs typeface="Calibri"/>
              </a:rPr>
              <a:t> </a:t>
            </a:r>
            <a:r>
              <a:rPr sz="1100" b="1" spc="-5" dirty="0">
                <a:latin typeface="Calibri"/>
                <a:cs typeface="Calibri"/>
              </a:rPr>
              <a:t>Address</a:t>
            </a:r>
            <a:endParaRPr sz="1100">
              <a:latin typeface="Calibri"/>
              <a:cs typeface="Calibri"/>
            </a:endParaRPr>
          </a:p>
        </p:txBody>
      </p:sp>
      <p:sp>
        <p:nvSpPr>
          <p:cNvPr id="7" name="object 7"/>
          <p:cNvSpPr/>
          <p:nvPr/>
        </p:nvSpPr>
        <p:spPr>
          <a:xfrm>
            <a:off x="7432675" y="3375025"/>
            <a:ext cx="1365885" cy="429895"/>
          </a:xfrm>
          <a:custGeom>
            <a:avLst/>
            <a:gdLst/>
            <a:ahLst/>
            <a:cxnLst/>
            <a:rect l="l" t="t" r="r" b="b"/>
            <a:pathLst>
              <a:path w="1365884" h="429895">
                <a:moveTo>
                  <a:pt x="0" y="429894"/>
                </a:moveTo>
                <a:lnTo>
                  <a:pt x="1365884" y="429894"/>
                </a:lnTo>
                <a:lnTo>
                  <a:pt x="1365884" y="0"/>
                </a:lnTo>
                <a:lnTo>
                  <a:pt x="0" y="0"/>
                </a:lnTo>
                <a:lnTo>
                  <a:pt x="0" y="429894"/>
                </a:lnTo>
                <a:close/>
              </a:path>
            </a:pathLst>
          </a:custGeom>
          <a:solidFill>
            <a:srgbClr val="FFFF00"/>
          </a:solidFill>
        </p:spPr>
        <p:txBody>
          <a:bodyPr wrap="square" lIns="0" tIns="0" rIns="0" bIns="0" rtlCol="0"/>
          <a:lstStyle/>
          <a:p>
            <a:endParaRPr/>
          </a:p>
        </p:txBody>
      </p:sp>
      <p:sp>
        <p:nvSpPr>
          <p:cNvPr id="8" name="object 8"/>
          <p:cNvSpPr txBox="1"/>
          <p:nvPr/>
        </p:nvSpPr>
        <p:spPr>
          <a:xfrm>
            <a:off x="7512557" y="3410600"/>
            <a:ext cx="1088390" cy="358140"/>
          </a:xfrm>
          <a:prstGeom prst="rect">
            <a:avLst/>
          </a:prstGeom>
        </p:spPr>
        <p:txBody>
          <a:bodyPr vert="horz" wrap="square" lIns="0" tIns="0" rIns="0" bIns="0" rtlCol="0">
            <a:spAutoFit/>
          </a:bodyPr>
          <a:lstStyle/>
          <a:p>
            <a:pPr marL="12700" marR="5080">
              <a:lnSpc>
                <a:spcPct val="100899"/>
              </a:lnSpc>
            </a:pPr>
            <a:r>
              <a:rPr sz="1100" b="1" dirty="0">
                <a:latin typeface="Calibri"/>
                <a:cs typeface="Calibri"/>
              </a:rPr>
              <a:t>To turn </a:t>
            </a:r>
            <a:r>
              <a:rPr sz="1100" b="1" spc="-5" dirty="0">
                <a:latin typeface="Calibri"/>
                <a:cs typeface="Calibri"/>
              </a:rPr>
              <a:t>On/Off</a:t>
            </a:r>
            <a:r>
              <a:rPr sz="1100" b="1" spc="-95" dirty="0">
                <a:latin typeface="Calibri"/>
                <a:cs typeface="Calibri"/>
              </a:rPr>
              <a:t> </a:t>
            </a:r>
            <a:r>
              <a:rPr sz="1100" b="1" spc="-5" dirty="0">
                <a:latin typeface="Calibri"/>
                <a:cs typeface="Calibri"/>
              </a:rPr>
              <a:t>DC  from </a:t>
            </a:r>
            <a:r>
              <a:rPr sz="1100" b="1" dirty="0">
                <a:latin typeface="Calibri"/>
                <a:cs typeface="Calibri"/>
              </a:rPr>
              <a:t>the</a:t>
            </a:r>
            <a:r>
              <a:rPr sz="1100" b="1" spc="-80" dirty="0">
                <a:latin typeface="Calibri"/>
                <a:cs typeface="Calibri"/>
              </a:rPr>
              <a:t> </a:t>
            </a:r>
            <a:r>
              <a:rPr sz="1100" b="1" spc="-5" dirty="0">
                <a:latin typeface="Calibri"/>
                <a:cs typeface="Calibri"/>
              </a:rPr>
              <a:t>MUX</a:t>
            </a:r>
            <a:endParaRPr sz="1100">
              <a:latin typeface="Calibri"/>
              <a:cs typeface="Calibri"/>
            </a:endParaRPr>
          </a:p>
        </p:txBody>
      </p:sp>
      <p:sp>
        <p:nvSpPr>
          <p:cNvPr id="11" name="object 11"/>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12" name="object 12"/>
          <p:cNvSpPr txBox="1">
            <a:spLocks noGrp="1"/>
          </p:cNvSpPr>
          <p:nvPr>
            <p:ph type="sldNum" sz="quarter" idx="7"/>
          </p:nvPr>
        </p:nvSpPr>
        <p:spPr>
          <a:prstGeom prst="rect">
            <a:avLst/>
          </a:prstGeom>
        </p:spPr>
        <p:txBody>
          <a:bodyPr vert="horz" wrap="square" lIns="0" tIns="13970" rIns="0" bIns="0" rtlCol="0">
            <a:spAutoFit/>
          </a:bodyPr>
          <a:lstStyle/>
          <a:p>
            <a:pPr marL="82550">
              <a:lnSpc>
                <a:spcPct val="100000"/>
              </a:lnSpc>
              <a:spcBef>
                <a:spcPts val="110"/>
              </a:spcBef>
            </a:pPr>
            <a:r>
              <a:rPr spc="-5" dirty="0"/>
              <a:t>Page</a:t>
            </a:r>
            <a:r>
              <a:rPr spc="-90" dirty="0"/>
              <a:t> </a:t>
            </a:r>
            <a:fld id="{81D60167-4931-47E6-BA6A-407CBD079E47}" type="slidenum">
              <a:rPr spc="-5" dirty="0"/>
              <a:t>76</a:t>
            </a:fld>
            <a:endParaRPr spc="-5" dirty="0"/>
          </a:p>
        </p:txBody>
      </p:sp>
      <p:sp>
        <p:nvSpPr>
          <p:cNvPr id="9" name="object 9"/>
          <p:cNvSpPr txBox="1"/>
          <p:nvPr/>
        </p:nvSpPr>
        <p:spPr>
          <a:xfrm>
            <a:off x="3131820" y="5464175"/>
            <a:ext cx="1511935" cy="431800"/>
          </a:xfrm>
          <a:prstGeom prst="rect">
            <a:avLst/>
          </a:prstGeom>
          <a:solidFill>
            <a:srgbClr val="FFFF00"/>
          </a:solidFill>
        </p:spPr>
        <p:txBody>
          <a:bodyPr vert="horz" wrap="square" lIns="0" tIns="36194" rIns="0" bIns="0" rtlCol="0">
            <a:spAutoFit/>
          </a:bodyPr>
          <a:lstStyle/>
          <a:p>
            <a:pPr marL="92075" marR="145415">
              <a:lnSpc>
                <a:spcPct val="100899"/>
              </a:lnSpc>
              <a:spcBef>
                <a:spcPts val="284"/>
              </a:spcBef>
            </a:pPr>
            <a:r>
              <a:rPr sz="1100" b="1" dirty="0">
                <a:latin typeface="Calibri"/>
                <a:cs typeface="Calibri"/>
              </a:rPr>
              <a:t>To </a:t>
            </a:r>
            <a:r>
              <a:rPr sz="1100" b="1" spc="-5" dirty="0">
                <a:latin typeface="Calibri"/>
                <a:cs typeface="Calibri"/>
              </a:rPr>
              <a:t>enable and disable  </a:t>
            </a:r>
            <a:r>
              <a:rPr sz="1100" b="1" dirty="0">
                <a:latin typeface="Calibri"/>
                <a:cs typeface="Calibri"/>
              </a:rPr>
              <a:t>the 22kHz</a:t>
            </a:r>
            <a:r>
              <a:rPr sz="1100" b="1" spc="-90" dirty="0">
                <a:latin typeface="Calibri"/>
                <a:cs typeface="Calibri"/>
              </a:rPr>
              <a:t> </a:t>
            </a:r>
            <a:r>
              <a:rPr sz="1100" b="1" spc="-5" dirty="0">
                <a:latin typeface="Calibri"/>
                <a:cs typeface="Calibri"/>
              </a:rPr>
              <a:t>tone</a:t>
            </a:r>
            <a:endParaRPr sz="1100">
              <a:latin typeface="Calibri"/>
              <a:cs typeface="Calibri"/>
            </a:endParaRPr>
          </a:p>
        </p:txBody>
      </p:sp>
      <p:sp>
        <p:nvSpPr>
          <p:cNvPr id="10" name="object 10"/>
          <p:cNvSpPr txBox="1"/>
          <p:nvPr/>
        </p:nvSpPr>
        <p:spPr>
          <a:xfrm>
            <a:off x="4883150" y="5464175"/>
            <a:ext cx="1511935" cy="431800"/>
          </a:xfrm>
          <a:prstGeom prst="rect">
            <a:avLst/>
          </a:prstGeom>
          <a:solidFill>
            <a:srgbClr val="FFFF00"/>
          </a:solidFill>
        </p:spPr>
        <p:txBody>
          <a:bodyPr vert="horz" wrap="square" lIns="0" tIns="36194" rIns="0" bIns="0" rtlCol="0">
            <a:spAutoFit/>
          </a:bodyPr>
          <a:lstStyle/>
          <a:p>
            <a:pPr marL="92075" marR="97155">
              <a:lnSpc>
                <a:spcPct val="100899"/>
              </a:lnSpc>
              <a:spcBef>
                <a:spcPts val="284"/>
              </a:spcBef>
            </a:pPr>
            <a:r>
              <a:rPr sz="1100" b="1" dirty="0">
                <a:latin typeface="Calibri"/>
                <a:cs typeface="Calibri"/>
              </a:rPr>
              <a:t>To </a:t>
            </a:r>
            <a:r>
              <a:rPr sz="1100" b="1" spc="-5" dirty="0">
                <a:latin typeface="Calibri"/>
                <a:cs typeface="Calibri"/>
              </a:rPr>
              <a:t>select between</a:t>
            </a:r>
            <a:r>
              <a:rPr sz="1100" b="1" spc="-55" dirty="0">
                <a:latin typeface="Calibri"/>
                <a:cs typeface="Calibri"/>
              </a:rPr>
              <a:t> </a:t>
            </a:r>
            <a:r>
              <a:rPr sz="1100" b="1" spc="-5" dirty="0">
                <a:latin typeface="Calibri"/>
                <a:cs typeface="Calibri"/>
              </a:rPr>
              <a:t>13V  and</a:t>
            </a:r>
            <a:r>
              <a:rPr sz="1100" b="1" spc="-90" dirty="0">
                <a:latin typeface="Calibri"/>
                <a:cs typeface="Calibri"/>
              </a:rPr>
              <a:t> </a:t>
            </a:r>
            <a:r>
              <a:rPr sz="1100" b="1" dirty="0">
                <a:latin typeface="Calibri"/>
                <a:cs typeface="Calibri"/>
              </a:rPr>
              <a:t>18V</a:t>
            </a:r>
            <a:endParaRPr sz="1100">
              <a:latin typeface="Calibri"/>
              <a:cs typeface="Calibri"/>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788534" y="1138554"/>
            <a:ext cx="3485515" cy="43751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297295" y="3783965"/>
            <a:ext cx="1176655" cy="581025"/>
          </a:xfrm>
          <a:custGeom>
            <a:avLst/>
            <a:gdLst/>
            <a:ahLst/>
            <a:cxnLst/>
            <a:rect l="l" t="t" r="r" b="b"/>
            <a:pathLst>
              <a:path w="1176654" h="581025">
                <a:moveTo>
                  <a:pt x="4444" y="505460"/>
                </a:moveTo>
                <a:lnTo>
                  <a:pt x="0" y="483235"/>
                </a:lnTo>
                <a:lnTo>
                  <a:pt x="2539" y="459105"/>
                </a:lnTo>
                <a:lnTo>
                  <a:pt x="11429" y="433070"/>
                </a:lnTo>
                <a:lnTo>
                  <a:pt x="47625" y="377825"/>
                </a:lnTo>
                <a:lnTo>
                  <a:pt x="74294" y="348615"/>
                </a:lnTo>
                <a:lnTo>
                  <a:pt x="106679" y="319405"/>
                </a:lnTo>
                <a:lnTo>
                  <a:pt x="143509" y="289560"/>
                </a:lnTo>
                <a:lnTo>
                  <a:pt x="185419" y="259715"/>
                </a:lnTo>
                <a:lnTo>
                  <a:pt x="231139" y="230505"/>
                </a:lnTo>
                <a:lnTo>
                  <a:pt x="281304" y="201295"/>
                </a:lnTo>
                <a:lnTo>
                  <a:pt x="335279" y="173355"/>
                </a:lnTo>
                <a:lnTo>
                  <a:pt x="392429" y="146050"/>
                </a:lnTo>
                <a:lnTo>
                  <a:pt x="452754" y="120015"/>
                </a:lnTo>
                <a:lnTo>
                  <a:pt x="516254" y="95250"/>
                </a:lnTo>
                <a:lnTo>
                  <a:pt x="580389" y="73025"/>
                </a:lnTo>
                <a:lnTo>
                  <a:pt x="643254" y="53340"/>
                </a:lnTo>
                <a:lnTo>
                  <a:pt x="704214" y="36830"/>
                </a:lnTo>
                <a:lnTo>
                  <a:pt x="763904" y="23495"/>
                </a:lnTo>
                <a:lnTo>
                  <a:pt x="820420" y="13335"/>
                </a:lnTo>
                <a:lnTo>
                  <a:pt x="875029" y="5715"/>
                </a:lnTo>
                <a:lnTo>
                  <a:pt x="925829" y="1270"/>
                </a:lnTo>
                <a:lnTo>
                  <a:pt x="973454" y="0"/>
                </a:lnTo>
                <a:lnTo>
                  <a:pt x="1016634" y="1270"/>
                </a:lnTo>
                <a:lnTo>
                  <a:pt x="1056004" y="5715"/>
                </a:lnTo>
                <a:lnTo>
                  <a:pt x="1119504" y="24130"/>
                </a:lnTo>
                <a:lnTo>
                  <a:pt x="1160779" y="55245"/>
                </a:lnTo>
                <a:lnTo>
                  <a:pt x="1176654" y="97790"/>
                </a:lnTo>
                <a:lnTo>
                  <a:pt x="1174114" y="121920"/>
                </a:lnTo>
                <a:lnTo>
                  <a:pt x="1149984" y="175260"/>
                </a:lnTo>
                <a:lnTo>
                  <a:pt x="1101725" y="231775"/>
                </a:lnTo>
                <a:lnTo>
                  <a:pt x="1069975" y="261620"/>
                </a:lnTo>
                <a:lnTo>
                  <a:pt x="1032509" y="291465"/>
                </a:lnTo>
                <a:lnTo>
                  <a:pt x="991234" y="320675"/>
                </a:lnTo>
                <a:lnTo>
                  <a:pt x="944879" y="350520"/>
                </a:lnTo>
                <a:lnTo>
                  <a:pt x="894714" y="379730"/>
                </a:lnTo>
                <a:lnTo>
                  <a:pt x="840739" y="407670"/>
                </a:lnTo>
                <a:lnTo>
                  <a:pt x="783589" y="434975"/>
                </a:lnTo>
                <a:lnTo>
                  <a:pt x="723264" y="461010"/>
                </a:lnTo>
                <a:lnTo>
                  <a:pt x="660400" y="485775"/>
                </a:lnTo>
                <a:lnTo>
                  <a:pt x="596264" y="508000"/>
                </a:lnTo>
                <a:lnTo>
                  <a:pt x="533400" y="527685"/>
                </a:lnTo>
                <a:lnTo>
                  <a:pt x="471804" y="543560"/>
                </a:lnTo>
                <a:lnTo>
                  <a:pt x="412750" y="557530"/>
                </a:lnTo>
                <a:lnTo>
                  <a:pt x="355600" y="567690"/>
                </a:lnTo>
                <a:lnTo>
                  <a:pt x="301625" y="575310"/>
                </a:lnTo>
                <a:lnTo>
                  <a:pt x="250189" y="579755"/>
                </a:lnTo>
                <a:lnTo>
                  <a:pt x="203200" y="581025"/>
                </a:lnTo>
                <a:lnTo>
                  <a:pt x="159384" y="579755"/>
                </a:lnTo>
                <a:lnTo>
                  <a:pt x="120650" y="574675"/>
                </a:lnTo>
                <a:lnTo>
                  <a:pt x="57150" y="556260"/>
                </a:lnTo>
                <a:lnTo>
                  <a:pt x="15875" y="525780"/>
                </a:lnTo>
                <a:lnTo>
                  <a:pt x="4444" y="505460"/>
                </a:lnTo>
                <a:close/>
              </a:path>
            </a:pathLst>
          </a:custGeom>
          <a:ln w="38100">
            <a:solidFill>
              <a:srgbClr val="FFFF00"/>
            </a:solidFill>
            <a:prstDash val="lgDash"/>
          </a:ln>
        </p:spPr>
        <p:txBody>
          <a:bodyPr wrap="square" lIns="0" tIns="0" rIns="0" bIns="0" rtlCol="0"/>
          <a:lstStyle/>
          <a:p>
            <a:endParaRPr/>
          </a:p>
        </p:txBody>
      </p:sp>
      <p:sp>
        <p:nvSpPr>
          <p:cNvPr id="4" name="object 4"/>
          <p:cNvSpPr/>
          <p:nvPr/>
        </p:nvSpPr>
        <p:spPr>
          <a:xfrm>
            <a:off x="4325620" y="3286759"/>
            <a:ext cx="2097405" cy="803275"/>
          </a:xfrm>
          <a:custGeom>
            <a:avLst/>
            <a:gdLst/>
            <a:ahLst/>
            <a:cxnLst/>
            <a:rect l="l" t="t" r="r" b="b"/>
            <a:pathLst>
              <a:path w="2097404" h="803275">
                <a:moveTo>
                  <a:pt x="2097404" y="803275"/>
                </a:moveTo>
                <a:lnTo>
                  <a:pt x="0" y="0"/>
                </a:lnTo>
              </a:path>
            </a:pathLst>
          </a:custGeom>
          <a:ln w="38100">
            <a:solidFill>
              <a:srgbClr val="FFFF00"/>
            </a:solidFill>
            <a:prstDash val="lgDash"/>
          </a:ln>
        </p:spPr>
        <p:txBody>
          <a:bodyPr wrap="square" lIns="0" tIns="0" rIns="0" bIns="0" rtlCol="0"/>
          <a:lstStyle/>
          <a:p>
            <a:endParaRPr/>
          </a:p>
        </p:txBody>
      </p:sp>
      <p:sp>
        <p:nvSpPr>
          <p:cNvPr id="5" name="object 5"/>
          <p:cNvSpPr/>
          <p:nvPr/>
        </p:nvSpPr>
        <p:spPr>
          <a:xfrm>
            <a:off x="433069" y="1558925"/>
            <a:ext cx="3780790" cy="1645920"/>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180339" y="1341755"/>
            <a:ext cx="4249420" cy="2087880"/>
          </a:xfrm>
          <a:custGeom>
            <a:avLst/>
            <a:gdLst/>
            <a:ahLst/>
            <a:cxnLst/>
            <a:rect l="l" t="t" r="r" b="b"/>
            <a:pathLst>
              <a:path w="4249420" h="2087879">
                <a:moveTo>
                  <a:pt x="0" y="347980"/>
                </a:moveTo>
                <a:lnTo>
                  <a:pt x="3175" y="300990"/>
                </a:lnTo>
                <a:lnTo>
                  <a:pt x="12700" y="255905"/>
                </a:lnTo>
                <a:lnTo>
                  <a:pt x="27305" y="212725"/>
                </a:lnTo>
                <a:lnTo>
                  <a:pt x="47625" y="172720"/>
                </a:lnTo>
                <a:lnTo>
                  <a:pt x="73025" y="135255"/>
                </a:lnTo>
                <a:lnTo>
                  <a:pt x="102235" y="102235"/>
                </a:lnTo>
                <a:lnTo>
                  <a:pt x="135890" y="72390"/>
                </a:lnTo>
                <a:lnTo>
                  <a:pt x="172720" y="47625"/>
                </a:lnTo>
                <a:lnTo>
                  <a:pt x="212725" y="27305"/>
                </a:lnTo>
                <a:lnTo>
                  <a:pt x="255905" y="12700"/>
                </a:lnTo>
                <a:lnTo>
                  <a:pt x="300990" y="3175"/>
                </a:lnTo>
                <a:lnTo>
                  <a:pt x="347980" y="0"/>
                </a:lnTo>
                <a:lnTo>
                  <a:pt x="3901440" y="0"/>
                </a:lnTo>
                <a:lnTo>
                  <a:pt x="3948430" y="3175"/>
                </a:lnTo>
                <a:lnTo>
                  <a:pt x="3993515" y="12700"/>
                </a:lnTo>
                <a:lnTo>
                  <a:pt x="4036695" y="27305"/>
                </a:lnTo>
                <a:lnTo>
                  <a:pt x="4076700" y="47625"/>
                </a:lnTo>
                <a:lnTo>
                  <a:pt x="4113530" y="72390"/>
                </a:lnTo>
                <a:lnTo>
                  <a:pt x="4147185" y="102235"/>
                </a:lnTo>
                <a:lnTo>
                  <a:pt x="4176395" y="135255"/>
                </a:lnTo>
                <a:lnTo>
                  <a:pt x="4201795" y="172720"/>
                </a:lnTo>
                <a:lnTo>
                  <a:pt x="4222115" y="212725"/>
                </a:lnTo>
                <a:lnTo>
                  <a:pt x="4236720" y="255905"/>
                </a:lnTo>
                <a:lnTo>
                  <a:pt x="4246245" y="300990"/>
                </a:lnTo>
                <a:lnTo>
                  <a:pt x="4249420" y="347980"/>
                </a:lnTo>
                <a:lnTo>
                  <a:pt x="4249420" y="1739900"/>
                </a:lnTo>
                <a:lnTo>
                  <a:pt x="4246245" y="1787525"/>
                </a:lnTo>
                <a:lnTo>
                  <a:pt x="4236720" y="1832610"/>
                </a:lnTo>
                <a:lnTo>
                  <a:pt x="4222115" y="1875155"/>
                </a:lnTo>
                <a:lnTo>
                  <a:pt x="4201795" y="1915795"/>
                </a:lnTo>
                <a:lnTo>
                  <a:pt x="4176395" y="1952625"/>
                </a:lnTo>
                <a:lnTo>
                  <a:pt x="4147185" y="1986280"/>
                </a:lnTo>
                <a:lnTo>
                  <a:pt x="4113530" y="2015490"/>
                </a:lnTo>
                <a:lnTo>
                  <a:pt x="4076700" y="2040255"/>
                </a:lnTo>
                <a:lnTo>
                  <a:pt x="4036695" y="2060575"/>
                </a:lnTo>
                <a:lnTo>
                  <a:pt x="3993515" y="2075815"/>
                </a:lnTo>
                <a:lnTo>
                  <a:pt x="3948430" y="2084705"/>
                </a:lnTo>
                <a:lnTo>
                  <a:pt x="3901440" y="2087880"/>
                </a:lnTo>
                <a:lnTo>
                  <a:pt x="347980" y="2087880"/>
                </a:lnTo>
                <a:lnTo>
                  <a:pt x="300990" y="2084705"/>
                </a:lnTo>
                <a:lnTo>
                  <a:pt x="255905" y="2075815"/>
                </a:lnTo>
                <a:lnTo>
                  <a:pt x="212725" y="2060575"/>
                </a:lnTo>
                <a:lnTo>
                  <a:pt x="172720" y="2040255"/>
                </a:lnTo>
                <a:lnTo>
                  <a:pt x="135890" y="2015490"/>
                </a:lnTo>
                <a:lnTo>
                  <a:pt x="102235" y="1986280"/>
                </a:lnTo>
                <a:lnTo>
                  <a:pt x="73025" y="1952625"/>
                </a:lnTo>
                <a:lnTo>
                  <a:pt x="47625" y="1915795"/>
                </a:lnTo>
                <a:lnTo>
                  <a:pt x="27305" y="1875155"/>
                </a:lnTo>
                <a:lnTo>
                  <a:pt x="12700" y="1832610"/>
                </a:lnTo>
                <a:lnTo>
                  <a:pt x="3175" y="1787525"/>
                </a:lnTo>
                <a:lnTo>
                  <a:pt x="0" y="1739900"/>
                </a:lnTo>
                <a:lnTo>
                  <a:pt x="0" y="347980"/>
                </a:lnTo>
                <a:close/>
              </a:path>
            </a:pathLst>
          </a:custGeom>
          <a:ln w="38100">
            <a:solidFill>
              <a:srgbClr val="FFFF00"/>
            </a:solidFill>
            <a:prstDash val="lgDash"/>
          </a:ln>
        </p:spPr>
        <p:txBody>
          <a:bodyPr wrap="square" lIns="0" tIns="0" rIns="0" bIns="0" rtlCol="0"/>
          <a:lstStyle/>
          <a:p>
            <a:endParaRPr/>
          </a:p>
        </p:txBody>
      </p:sp>
      <p:sp>
        <p:nvSpPr>
          <p:cNvPr id="7" name="object 7"/>
          <p:cNvSpPr/>
          <p:nvPr/>
        </p:nvSpPr>
        <p:spPr>
          <a:xfrm>
            <a:off x="1409064" y="2852420"/>
            <a:ext cx="1515745" cy="1127760"/>
          </a:xfrm>
          <a:custGeom>
            <a:avLst/>
            <a:gdLst/>
            <a:ahLst/>
            <a:cxnLst/>
            <a:rect l="l" t="t" r="r" b="b"/>
            <a:pathLst>
              <a:path w="1515745" h="1127760">
                <a:moveTo>
                  <a:pt x="1515745" y="0"/>
                </a:moveTo>
                <a:lnTo>
                  <a:pt x="0" y="1127759"/>
                </a:lnTo>
              </a:path>
            </a:pathLst>
          </a:custGeom>
          <a:ln w="38100">
            <a:solidFill>
              <a:srgbClr val="001F5F"/>
            </a:solidFill>
          </a:ln>
        </p:spPr>
        <p:txBody>
          <a:bodyPr wrap="square" lIns="0" tIns="0" rIns="0" bIns="0" rtlCol="0"/>
          <a:lstStyle/>
          <a:p>
            <a:endParaRPr/>
          </a:p>
        </p:txBody>
      </p:sp>
      <p:sp>
        <p:nvSpPr>
          <p:cNvPr id="8" name="object 8"/>
          <p:cNvSpPr/>
          <p:nvPr/>
        </p:nvSpPr>
        <p:spPr>
          <a:xfrm>
            <a:off x="3591559" y="2818764"/>
            <a:ext cx="158750" cy="1200150"/>
          </a:xfrm>
          <a:custGeom>
            <a:avLst/>
            <a:gdLst/>
            <a:ahLst/>
            <a:cxnLst/>
            <a:rect l="l" t="t" r="r" b="b"/>
            <a:pathLst>
              <a:path w="158750" h="1200150">
                <a:moveTo>
                  <a:pt x="158750" y="0"/>
                </a:moveTo>
                <a:lnTo>
                  <a:pt x="0" y="1200150"/>
                </a:lnTo>
              </a:path>
            </a:pathLst>
          </a:custGeom>
          <a:ln w="38100">
            <a:solidFill>
              <a:srgbClr val="001F5F"/>
            </a:solidFill>
          </a:ln>
        </p:spPr>
        <p:txBody>
          <a:bodyPr wrap="square" lIns="0" tIns="0" rIns="0" bIns="0" rtlCol="0"/>
          <a:lstStyle/>
          <a:p>
            <a:endParaRPr/>
          </a:p>
        </p:txBody>
      </p:sp>
      <p:sp>
        <p:nvSpPr>
          <p:cNvPr id="9" name="object 9"/>
          <p:cNvSpPr/>
          <p:nvPr/>
        </p:nvSpPr>
        <p:spPr>
          <a:xfrm>
            <a:off x="2915285" y="4004945"/>
            <a:ext cx="1295400" cy="1184275"/>
          </a:xfrm>
          <a:prstGeom prst="rect">
            <a:avLst/>
          </a:prstGeom>
          <a:blipFill>
            <a:blip r:embed="rId4" cstate="print"/>
            <a:stretch>
              <a:fillRect/>
            </a:stretch>
          </a:blipFill>
        </p:spPr>
        <p:txBody>
          <a:bodyPr wrap="square" lIns="0" tIns="0" rIns="0" bIns="0" rtlCol="0"/>
          <a:lstStyle/>
          <a:p>
            <a:endParaRPr/>
          </a:p>
        </p:txBody>
      </p:sp>
      <p:sp>
        <p:nvSpPr>
          <p:cNvPr id="10" name="object 10"/>
          <p:cNvSpPr/>
          <p:nvPr/>
        </p:nvSpPr>
        <p:spPr>
          <a:xfrm>
            <a:off x="547369" y="3980815"/>
            <a:ext cx="1722120" cy="1691639"/>
          </a:xfrm>
          <a:prstGeom prst="rect">
            <a:avLst/>
          </a:prstGeom>
          <a:blipFill>
            <a:blip r:embed="rId5" cstate="print"/>
            <a:stretch>
              <a:fillRect/>
            </a:stretch>
          </a:blipFill>
        </p:spPr>
        <p:txBody>
          <a:bodyPr wrap="square" lIns="0" tIns="0" rIns="0" bIns="0" rtlCol="0"/>
          <a:lstStyle/>
          <a:p>
            <a:endParaRPr/>
          </a:p>
        </p:txBody>
      </p:sp>
      <p:sp>
        <p:nvSpPr>
          <p:cNvPr id="11" name="object 11"/>
          <p:cNvSpPr txBox="1">
            <a:spLocks noGrp="1"/>
          </p:cNvSpPr>
          <p:nvPr>
            <p:ph type="title"/>
          </p:nvPr>
        </p:nvSpPr>
        <p:spPr>
          <a:xfrm>
            <a:off x="691387" y="225552"/>
            <a:ext cx="3022600" cy="375920"/>
          </a:xfrm>
          <a:prstGeom prst="rect">
            <a:avLst/>
          </a:prstGeom>
        </p:spPr>
        <p:txBody>
          <a:bodyPr vert="horz" wrap="square" lIns="0" tIns="0" rIns="0" bIns="0" rtlCol="0">
            <a:spAutoFit/>
          </a:bodyPr>
          <a:lstStyle/>
          <a:p>
            <a:pPr marL="12700">
              <a:lnSpc>
                <a:spcPct val="100000"/>
              </a:lnSpc>
            </a:pPr>
            <a:r>
              <a:rPr sz="2400" b="1" spc="-5" dirty="0">
                <a:solidFill>
                  <a:srgbClr val="C0504D"/>
                </a:solidFill>
                <a:latin typeface="Arial"/>
                <a:cs typeface="Arial"/>
              </a:rPr>
              <a:t>Triển khai </a:t>
            </a:r>
            <a:r>
              <a:rPr sz="2400" b="1" spc="-10" dirty="0">
                <a:solidFill>
                  <a:srgbClr val="C0504D"/>
                </a:solidFill>
                <a:latin typeface="Arial"/>
                <a:cs typeface="Arial"/>
              </a:rPr>
              <a:t>hoạt</a:t>
            </a:r>
            <a:r>
              <a:rPr sz="2400" b="1" spc="-15" dirty="0">
                <a:solidFill>
                  <a:srgbClr val="C0504D"/>
                </a:solidFill>
                <a:latin typeface="Arial"/>
                <a:cs typeface="Arial"/>
              </a:rPr>
              <a:t> </a:t>
            </a:r>
            <a:r>
              <a:rPr sz="2400" b="1" spc="-5" dirty="0">
                <a:solidFill>
                  <a:srgbClr val="C0504D"/>
                </a:solidFill>
                <a:latin typeface="Arial"/>
                <a:cs typeface="Arial"/>
              </a:rPr>
              <a:t>động</a:t>
            </a:r>
            <a:endParaRPr sz="2400">
              <a:latin typeface="Arial"/>
              <a:cs typeface="Arial"/>
            </a:endParaRPr>
          </a:p>
        </p:txBody>
      </p:sp>
      <p:sp>
        <p:nvSpPr>
          <p:cNvPr id="15" name="object 15"/>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16" name="object 16"/>
          <p:cNvSpPr txBox="1">
            <a:spLocks noGrp="1"/>
          </p:cNvSpPr>
          <p:nvPr>
            <p:ph type="sldNum" sz="quarter" idx="7"/>
          </p:nvPr>
        </p:nvSpPr>
        <p:spPr>
          <a:prstGeom prst="rect">
            <a:avLst/>
          </a:prstGeom>
        </p:spPr>
        <p:txBody>
          <a:bodyPr vert="horz" wrap="square" lIns="0" tIns="13970" rIns="0" bIns="0" rtlCol="0">
            <a:spAutoFit/>
          </a:bodyPr>
          <a:lstStyle/>
          <a:p>
            <a:pPr marL="82550">
              <a:lnSpc>
                <a:spcPct val="100000"/>
              </a:lnSpc>
              <a:spcBef>
                <a:spcPts val="110"/>
              </a:spcBef>
            </a:pPr>
            <a:r>
              <a:rPr spc="-5" dirty="0"/>
              <a:t>Page</a:t>
            </a:r>
            <a:r>
              <a:rPr spc="-90" dirty="0"/>
              <a:t> </a:t>
            </a:r>
            <a:fld id="{81D60167-4931-47E6-BA6A-407CBD079E47}" type="slidenum">
              <a:rPr spc="-5" dirty="0"/>
              <a:t>77</a:t>
            </a:fld>
            <a:endParaRPr spc="-5" dirty="0"/>
          </a:p>
        </p:txBody>
      </p:sp>
      <p:sp>
        <p:nvSpPr>
          <p:cNvPr id="12" name="object 12"/>
          <p:cNvSpPr txBox="1"/>
          <p:nvPr/>
        </p:nvSpPr>
        <p:spPr>
          <a:xfrm>
            <a:off x="763016" y="791717"/>
            <a:ext cx="4486275" cy="315595"/>
          </a:xfrm>
          <a:prstGeom prst="rect">
            <a:avLst/>
          </a:prstGeom>
        </p:spPr>
        <p:txBody>
          <a:bodyPr vert="horz" wrap="square" lIns="0" tIns="0" rIns="0" bIns="0" rtlCol="0">
            <a:spAutoFit/>
          </a:bodyPr>
          <a:lstStyle/>
          <a:p>
            <a:pPr marL="12700">
              <a:lnSpc>
                <a:spcPct val="100000"/>
              </a:lnSpc>
              <a:tabLst>
                <a:tab pos="421005" algn="l"/>
              </a:tabLst>
            </a:pPr>
            <a:r>
              <a:rPr sz="2000" dirty="0">
                <a:latin typeface="Arial"/>
                <a:cs typeface="Arial"/>
              </a:rPr>
              <a:t>1.	</a:t>
            </a:r>
            <a:r>
              <a:rPr sz="2000" spc="-5" dirty="0">
                <a:latin typeface="Arial"/>
                <a:cs typeface="Arial"/>
              </a:rPr>
              <a:t>Thực </a:t>
            </a:r>
            <a:r>
              <a:rPr sz="2000" dirty="0">
                <a:latin typeface="Arial"/>
                <a:cs typeface="Arial"/>
              </a:rPr>
              <a:t>hiện </a:t>
            </a:r>
            <a:r>
              <a:rPr sz="2000" spc="-5" dirty="0">
                <a:latin typeface="Arial"/>
                <a:cs typeface="Arial"/>
              </a:rPr>
              <a:t>các </a:t>
            </a:r>
            <a:r>
              <a:rPr sz="2000" dirty="0">
                <a:latin typeface="Arial"/>
                <a:cs typeface="Arial"/>
              </a:rPr>
              <a:t>bước </a:t>
            </a:r>
            <a:r>
              <a:rPr sz="2000" spc="-5" dirty="0">
                <a:latin typeface="Arial"/>
                <a:cs typeface="Arial"/>
              </a:rPr>
              <a:t>như hình</a:t>
            </a:r>
            <a:r>
              <a:rPr sz="2000" spc="-25" dirty="0">
                <a:latin typeface="Arial"/>
                <a:cs typeface="Arial"/>
              </a:rPr>
              <a:t> </a:t>
            </a:r>
            <a:r>
              <a:rPr sz="2000" dirty="0">
                <a:latin typeface="Arial"/>
                <a:cs typeface="Arial"/>
              </a:rPr>
              <a:t>dưới.</a:t>
            </a:r>
            <a:endParaRPr sz="2000">
              <a:latin typeface="Arial"/>
              <a:cs typeface="Arial"/>
            </a:endParaRPr>
          </a:p>
        </p:txBody>
      </p:sp>
      <p:sp>
        <p:nvSpPr>
          <p:cNvPr id="13" name="object 13"/>
          <p:cNvSpPr txBox="1"/>
          <p:nvPr/>
        </p:nvSpPr>
        <p:spPr>
          <a:xfrm>
            <a:off x="2812033" y="5263641"/>
            <a:ext cx="1474470" cy="279400"/>
          </a:xfrm>
          <a:prstGeom prst="rect">
            <a:avLst/>
          </a:prstGeom>
          <a:solidFill>
            <a:srgbClr val="B0C1DB"/>
          </a:solidFill>
        </p:spPr>
        <p:txBody>
          <a:bodyPr vert="horz" wrap="square" lIns="0" tIns="0" rIns="0" bIns="0" rtlCol="0">
            <a:spAutoFit/>
          </a:bodyPr>
          <a:lstStyle/>
          <a:p>
            <a:pPr marL="103505">
              <a:lnSpc>
                <a:spcPts val="2075"/>
              </a:lnSpc>
            </a:pPr>
            <a:r>
              <a:rPr sz="1800" b="1" dirty="0">
                <a:latin typeface="Calibri"/>
                <a:cs typeface="Calibri"/>
              </a:rPr>
              <a:t>Analog</a:t>
            </a:r>
            <a:r>
              <a:rPr sz="1800" b="1" spc="-95" dirty="0">
                <a:latin typeface="Calibri"/>
                <a:cs typeface="Calibri"/>
              </a:rPr>
              <a:t> </a:t>
            </a:r>
            <a:r>
              <a:rPr sz="1800" b="1" spc="-5" dirty="0">
                <a:latin typeface="Calibri"/>
                <a:cs typeface="Calibri"/>
              </a:rPr>
              <a:t>Phone</a:t>
            </a:r>
            <a:endParaRPr sz="1800">
              <a:latin typeface="Calibri"/>
              <a:cs typeface="Calibri"/>
            </a:endParaRPr>
          </a:p>
        </p:txBody>
      </p:sp>
      <p:sp>
        <p:nvSpPr>
          <p:cNvPr id="14" name="object 14"/>
          <p:cNvSpPr txBox="1"/>
          <p:nvPr/>
        </p:nvSpPr>
        <p:spPr>
          <a:xfrm>
            <a:off x="1024432" y="5737555"/>
            <a:ext cx="754380" cy="279400"/>
          </a:xfrm>
          <a:prstGeom prst="rect">
            <a:avLst/>
          </a:prstGeom>
          <a:solidFill>
            <a:srgbClr val="B0C1DB"/>
          </a:solidFill>
        </p:spPr>
        <p:txBody>
          <a:bodyPr vert="horz" wrap="square" lIns="0" tIns="0" rIns="0" bIns="0" rtlCol="0">
            <a:spAutoFit/>
          </a:bodyPr>
          <a:lstStyle/>
          <a:p>
            <a:pPr marL="103505">
              <a:lnSpc>
                <a:spcPts val="2075"/>
              </a:lnSpc>
            </a:pPr>
            <a:r>
              <a:rPr sz="1800" b="1" spc="-5" dirty="0">
                <a:latin typeface="Calibri"/>
                <a:cs typeface="Calibri"/>
              </a:rPr>
              <a:t>Tablet</a:t>
            </a:r>
            <a:endParaRPr sz="1800">
              <a:latin typeface="Calibri"/>
              <a:cs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765175" y="2277110"/>
            <a:ext cx="7857490" cy="26974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43788" y="874014"/>
            <a:ext cx="5749925" cy="894715"/>
          </a:xfrm>
          <a:prstGeom prst="rect">
            <a:avLst/>
          </a:prstGeom>
        </p:spPr>
        <p:txBody>
          <a:bodyPr vert="horz" wrap="square" lIns="0" tIns="0" rIns="0" bIns="0" rtlCol="0">
            <a:spAutoFit/>
          </a:bodyPr>
          <a:lstStyle/>
          <a:p>
            <a:pPr marL="469900" indent="-457200">
              <a:lnSpc>
                <a:spcPct val="100000"/>
              </a:lnSpc>
              <a:buAutoNum type="arabicPeriod" startAt="2"/>
              <a:tabLst>
                <a:tab pos="469900" algn="l"/>
                <a:tab pos="470534" algn="l"/>
              </a:tabLst>
            </a:pPr>
            <a:r>
              <a:rPr sz="2000" dirty="0">
                <a:latin typeface="Arial"/>
                <a:cs typeface="Arial"/>
              </a:rPr>
              <a:t>Mở </a:t>
            </a:r>
            <a:r>
              <a:rPr sz="2000" spc="-5" dirty="0">
                <a:latin typeface="Arial"/>
                <a:cs typeface="Arial"/>
              </a:rPr>
              <a:t>nguồn điện cho thiết</a:t>
            </a:r>
            <a:r>
              <a:rPr sz="2000" spc="-20" dirty="0">
                <a:latin typeface="Arial"/>
                <a:cs typeface="Arial"/>
              </a:rPr>
              <a:t> </a:t>
            </a:r>
            <a:r>
              <a:rPr sz="2000" spc="-5" dirty="0">
                <a:latin typeface="Arial"/>
                <a:cs typeface="Arial"/>
              </a:rPr>
              <a:t>bị</a:t>
            </a:r>
            <a:r>
              <a:rPr sz="1800" spc="-5" dirty="0">
                <a:latin typeface="Calibri"/>
                <a:cs typeface="Calibri"/>
              </a:rPr>
              <a:t>.</a:t>
            </a:r>
            <a:endParaRPr sz="1800">
              <a:latin typeface="Calibri"/>
              <a:cs typeface="Calibri"/>
            </a:endParaRPr>
          </a:p>
          <a:p>
            <a:pPr>
              <a:lnSpc>
                <a:spcPct val="100000"/>
              </a:lnSpc>
              <a:spcBef>
                <a:spcPts val="30"/>
              </a:spcBef>
              <a:buFont typeface="Arial"/>
              <a:buAutoNum type="arabicPeriod" startAt="2"/>
            </a:pPr>
            <a:endParaRPr sz="1850">
              <a:latin typeface="Times New Roman"/>
              <a:cs typeface="Times New Roman"/>
            </a:endParaRPr>
          </a:p>
          <a:p>
            <a:pPr marL="469900" indent="-457200">
              <a:lnSpc>
                <a:spcPct val="100000"/>
              </a:lnSpc>
              <a:buAutoNum type="arabicPeriod" startAt="2"/>
              <a:tabLst>
                <a:tab pos="469900" algn="l"/>
                <a:tab pos="470534" algn="l"/>
              </a:tabLst>
            </a:pPr>
            <a:r>
              <a:rPr sz="2000" dirty="0">
                <a:latin typeface="Arial"/>
                <a:cs typeface="Arial"/>
              </a:rPr>
              <a:t>Khởi </a:t>
            </a:r>
            <a:r>
              <a:rPr sz="2000" spc="-5" dirty="0">
                <a:latin typeface="Arial"/>
                <a:cs typeface="Arial"/>
              </a:rPr>
              <a:t>dộng phần </a:t>
            </a:r>
            <a:r>
              <a:rPr sz="2000" dirty="0">
                <a:latin typeface="Arial"/>
                <a:cs typeface="Arial"/>
              </a:rPr>
              <a:t>mềm </a:t>
            </a:r>
            <a:r>
              <a:rPr sz="2000" spc="-5" dirty="0">
                <a:latin typeface="Arial"/>
                <a:cs typeface="Arial"/>
              </a:rPr>
              <a:t>iSite </a:t>
            </a:r>
            <a:r>
              <a:rPr sz="2000" dirty="0">
                <a:latin typeface="Arial"/>
                <a:cs typeface="Arial"/>
              </a:rPr>
              <a:t>trên máy </a:t>
            </a:r>
            <a:r>
              <a:rPr sz="2000" spc="-5" dirty="0">
                <a:latin typeface="Arial"/>
                <a:cs typeface="Arial"/>
              </a:rPr>
              <a:t>tính</a:t>
            </a:r>
            <a:r>
              <a:rPr sz="2000" spc="-20" dirty="0">
                <a:latin typeface="Arial"/>
                <a:cs typeface="Arial"/>
              </a:rPr>
              <a:t> </a:t>
            </a:r>
            <a:r>
              <a:rPr sz="2000" dirty="0">
                <a:latin typeface="Arial"/>
                <a:cs typeface="Arial"/>
              </a:rPr>
              <a:t>bảng.</a:t>
            </a:r>
            <a:endParaRPr sz="20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13970" rIns="0" bIns="0" rtlCol="0">
            <a:spAutoFit/>
          </a:bodyPr>
          <a:lstStyle/>
          <a:p>
            <a:pPr marL="82550">
              <a:lnSpc>
                <a:spcPct val="100000"/>
              </a:lnSpc>
              <a:spcBef>
                <a:spcPts val="110"/>
              </a:spcBef>
            </a:pPr>
            <a:r>
              <a:rPr spc="-5" dirty="0"/>
              <a:t>Page</a:t>
            </a:r>
            <a:r>
              <a:rPr spc="-90" dirty="0"/>
              <a:t> </a:t>
            </a:r>
            <a:fld id="{81D60167-4931-47E6-BA6A-407CBD079E47}" type="slidenum">
              <a:rPr spc="-5" dirty="0"/>
              <a:t>78</a:t>
            </a:fld>
            <a:endParaRPr spc="-5"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43200" y="1917064"/>
            <a:ext cx="3619500" cy="302260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14248" y="597255"/>
            <a:ext cx="7250430" cy="918210"/>
          </a:xfrm>
          <a:prstGeom prst="rect">
            <a:avLst/>
          </a:prstGeom>
        </p:spPr>
        <p:txBody>
          <a:bodyPr vert="horz" wrap="square" lIns="0" tIns="0" rIns="0" bIns="0" rtlCol="0">
            <a:spAutoFit/>
          </a:bodyPr>
          <a:lstStyle/>
          <a:p>
            <a:pPr marL="469900" marR="5080" indent="-457834" algn="just">
              <a:lnSpc>
                <a:spcPct val="99300"/>
              </a:lnSpc>
            </a:pPr>
            <a:r>
              <a:rPr sz="2000" dirty="0"/>
              <a:t>4. </a:t>
            </a:r>
            <a:r>
              <a:rPr sz="2000" spc="-25" dirty="0"/>
              <a:t>Nhập đúng </a:t>
            </a:r>
            <a:r>
              <a:rPr sz="2000" spc="-20" dirty="0"/>
              <a:t>địa chỉ </a:t>
            </a:r>
            <a:r>
              <a:rPr sz="2000" dirty="0"/>
              <a:t>IP </a:t>
            </a:r>
            <a:r>
              <a:rPr sz="2000" spc="-5" dirty="0"/>
              <a:t>và </a:t>
            </a:r>
            <a:r>
              <a:rPr sz="2000" dirty="0"/>
              <a:t>Password cho </a:t>
            </a:r>
            <a:r>
              <a:rPr sz="2000" spc="-5" dirty="0"/>
              <a:t>modem. </a:t>
            </a:r>
            <a:r>
              <a:rPr sz="2000" dirty="0"/>
              <a:t>Địa chỉ IP </a:t>
            </a:r>
            <a:r>
              <a:rPr sz="2000" spc="-10" dirty="0"/>
              <a:t>và  </a:t>
            </a:r>
            <a:r>
              <a:rPr sz="2000" dirty="0"/>
              <a:t>mật khẩu </a:t>
            </a:r>
            <a:r>
              <a:rPr sz="2000" spc="-5" dirty="0"/>
              <a:t>được biết từ </a:t>
            </a:r>
            <a:r>
              <a:rPr sz="2000" dirty="0"/>
              <a:t>nhà điều ành. </a:t>
            </a:r>
            <a:r>
              <a:rPr sz="2000" spc="-5" dirty="0"/>
              <a:t>Đăng nhập </a:t>
            </a:r>
            <a:r>
              <a:rPr sz="2000" dirty="0"/>
              <a:t>“Admin” và  nhấp</a:t>
            </a:r>
            <a:r>
              <a:rPr sz="2000" spc="-125" dirty="0"/>
              <a:t> </a:t>
            </a:r>
            <a:r>
              <a:rPr sz="2000" dirty="0"/>
              <a:t>OK.</a:t>
            </a:r>
            <a:endParaRPr sz="2000"/>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13970" rIns="0" bIns="0" rtlCol="0">
            <a:spAutoFit/>
          </a:bodyPr>
          <a:lstStyle/>
          <a:p>
            <a:pPr marL="82550">
              <a:lnSpc>
                <a:spcPct val="100000"/>
              </a:lnSpc>
              <a:spcBef>
                <a:spcPts val="110"/>
              </a:spcBef>
            </a:pPr>
            <a:r>
              <a:rPr spc="-5" dirty="0"/>
              <a:t>Page</a:t>
            </a:r>
            <a:r>
              <a:rPr spc="-90" dirty="0"/>
              <a:t> </a:t>
            </a:r>
            <a:fld id="{81D60167-4931-47E6-BA6A-407CBD079E47}" type="slidenum">
              <a:rPr spc="-5" dirty="0"/>
              <a:t>79</a:t>
            </a:fld>
            <a:endParaRPr spc="-5"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193675"/>
            <a:ext cx="6096635" cy="565213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43559" y="6365192"/>
            <a:ext cx="2955290" cy="38798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4" name="object 4"/>
          <p:cNvSpPr txBox="1"/>
          <p:nvPr/>
        </p:nvSpPr>
        <p:spPr>
          <a:xfrm>
            <a:off x="8184642" y="6299317"/>
            <a:ext cx="439420" cy="257175"/>
          </a:xfrm>
          <a:prstGeom prst="rect">
            <a:avLst/>
          </a:prstGeom>
        </p:spPr>
        <p:txBody>
          <a:bodyPr vert="horz" wrap="square" lIns="0" tIns="93345" rIns="0" bIns="0" rtlCol="0">
            <a:spAutoFit/>
          </a:bodyPr>
          <a:lstStyle/>
          <a:p>
            <a:pPr marL="12700">
              <a:lnSpc>
                <a:spcPct val="100000"/>
              </a:lnSpc>
              <a:spcBef>
                <a:spcPts val="735"/>
              </a:spcBef>
            </a:pPr>
            <a:r>
              <a:rPr sz="1000" spc="-5" dirty="0">
                <a:solidFill>
                  <a:srgbClr val="6E6D6D"/>
                </a:solidFill>
                <a:latin typeface="Arial"/>
                <a:cs typeface="Arial"/>
              </a:rPr>
              <a:t>Page</a:t>
            </a:r>
            <a:r>
              <a:rPr sz="1000" spc="-95" dirty="0">
                <a:solidFill>
                  <a:srgbClr val="6E6D6D"/>
                </a:solidFill>
                <a:latin typeface="Arial"/>
                <a:cs typeface="Arial"/>
              </a:rPr>
              <a:t> </a:t>
            </a:r>
            <a:fld id="{81D60167-4931-47E6-BA6A-407CBD079E47}" type="slidenum">
              <a:rPr sz="1000" spc="-5" dirty="0">
                <a:solidFill>
                  <a:srgbClr val="6E6D6D"/>
                </a:solidFill>
                <a:latin typeface="Arial"/>
                <a:cs typeface="Arial"/>
              </a:rPr>
              <a:t>8</a:t>
            </a:fld>
            <a:endParaRPr sz="1000">
              <a:latin typeface="Arial"/>
              <a:cs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12035" y="836930"/>
            <a:ext cx="388619" cy="38862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7235825" y="902335"/>
            <a:ext cx="426720" cy="323214"/>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346960" y="1574164"/>
            <a:ext cx="4225924" cy="4469764"/>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714248" y="597255"/>
            <a:ext cx="7481570" cy="918210"/>
          </a:xfrm>
          <a:prstGeom prst="rect">
            <a:avLst/>
          </a:prstGeom>
        </p:spPr>
        <p:txBody>
          <a:bodyPr vert="horz" wrap="square" lIns="0" tIns="0" rIns="0" bIns="0" rtlCol="0">
            <a:spAutoFit/>
          </a:bodyPr>
          <a:lstStyle/>
          <a:p>
            <a:pPr marL="469900" marR="5080" indent="-457834" algn="just">
              <a:lnSpc>
                <a:spcPct val="99300"/>
              </a:lnSpc>
            </a:pPr>
            <a:r>
              <a:rPr sz="2000" dirty="0"/>
              <a:t>5. Trong cây </a:t>
            </a:r>
            <a:r>
              <a:rPr sz="2000" spc="-5" dirty="0"/>
              <a:t>hiển </a:t>
            </a:r>
            <a:r>
              <a:rPr sz="2000" dirty="0"/>
              <a:t>thị </a:t>
            </a:r>
            <a:r>
              <a:rPr sz="2000" spc="-5" dirty="0"/>
              <a:t>iSite, </a:t>
            </a:r>
            <a:r>
              <a:rPr sz="2000" dirty="0"/>
              <a:t>nhấp phải vào </a:t>
            </a:r>
            <a:r>
              <a:rPr sz="2000" b="1" spc="-5" dirty="0">
                <a:latin typeface="Arial"/>
                <a:cs typeface="Arial"/>
              </a:rPr>
              <a:t>Remote </a:t>
            </a:r>
            <a:r>
              <a:rPr sz="2000" dirty="0"/>
              <a:t>và chọn </a:t>
            </a:r>
            <a:r>
              <a:rPr sz="2000" b="1" dirty="0">
                <a:latin typeface="Arial"/>
                <a:cs typeface="Arial"/>
              </a:rPr>
              <a:t>Align  Antenna Antenna Pointing</a:t>
            </a:r>
            <a:r>
              <a:rPr sz="2000" dirty="0"/>
              <a:t>. </a:t>
            </a:r>
            <a:r>
              <a:rPr sz="2000" spc="-15" dirty="0"/>
              <a:t>Lần lượt, </a:t>
            </a:r>
            <a:r>
              <a:rPr sz="2000" spc="-5" dirty="0"/>
              <a:t>nhấp </a:t>
            </a:r>
            <a:r>
              <a:rPr sz="2000" dirty="0"/>
              <a:t>vào </a:t>
            </a:r>
            <a:r>
              <a:rPr sz="2000" spc="-5" dirty="0"/>
              <a:t>icon  </a:t>
            </a:r>
            <a:r>
              <a:rPr sz="2000" dirty="0"/>
              <a:t>trong </a:t>
            </a:r>
            <a:r>
              <a:rPr sz="2000" spc="-5" dirty="0"/>
              <a:t>thanh công </a:t>
            </a:r>
            <a:r>
              <a:rPr sz="2000" dirty="0"/>
              <a:t>cụ. Hộp </a:t>
            </a:r>
            <a:r>
              <a:rPr sz="2000" spc="-5" dirty="0"/>
              <a:t>thoại Antenna </a:t>
            </a:r>
            <a:r>
              <a:rPr sz="2000" dirty="0"/>
              <a:t>Pointing </a:t>
            </a:r>
            <a:r>
              <a:rPr sz="2000" spc="-5" dirty="0"/>
              <a:t>xuất</a:t>
            </a:r>
            <a:r>
              <a:rPr sz="2000" spc="-60" dirty="0"/>
              <a:t> </a:t>
            </a:r>
            <a:r>
              <a:rPr sz="2000" dirty="0"/>
              <a:t>hiện.</a:t>
            </a:r>
            <a:endParaRPr sz="20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82550">
              <a:lnSpc>
                <a:spcPts val="1120"/>
              </a:lnSpc>
            </a:pPr>
            <a:r>
              <a:rPr spc="-5" dirty="0"/>
              <a:t>Page</a:t>
            </a:r>
            <a:r>
              <a:rPr spc="-90" dirty="0"/>
              <a:t> </a:t>
            </a:r>
            <a:fld id="{81D60167-4931-47E6-BA6A-407CBD079E47}" type="slidenum">
              <a:rPr spc="-5" dirty="0"/>
              <a:t>80</a:t>
            </a:fld>
            <a:endParaRPr spc="-5"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53995" y="2334895"/>
            <a:ext cx="4025264" cy="3568065"/>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691387" y="442468"/>
            <a:ext cx="7921625" cy="1830705"/>
          </a:xfrm>
          <a:prstGeom prst="rect">
            <a:avLst/>
          </a:prstGeom>
        </p:spPr>
        <p:txBody>
          <a:bodyPr vert="horz" wrap="square" lIns="0" tIns="0" rIns="0" bIns="0" rtlCol="0">
            <a:spAutoFit/>
          </a:bodyPr>
          <a:lstStyle/>
          <a:p>
            <a:pPr marL="469900" marR="5080" indent="-457200" algn="just">
              <a:lnSpc>
                <a:spcPct val="99500"/>
              </a:lnSpc>
              <a:buFont typeface="Arial"/>
              <a:buAutoNum type="arabicPeriod" startAt="6"/>
              <a:tabLst>
                <a:tab pos="470534" algn="l"/>
              </a:tabLst>
            </a:pPr>
            <a:r>
              <a:rPr sz="2000" dirty="0">
                <a:latin typeface="Arial"/>
                <a:cs typeface="Arial"/>
              </a:rPr>
              <a:t>Trên </a:t>
            </a:r>
            <a:r>
              <a:rPr sz="2000" spc="-5" dirty="0">
                <a:latin typeface="Arial"/>
                <a:cs typeface="Arial"/>
              </a:rPr>
              <a:t>bảng </a:t>
            </a:r>
            <a:r>
              <a:rPr sz="2000" b="1" spc="-5" dirty="0">
                <a:latin typeface="Arial"/>
                <a:cs typeface="Arial"/>
              </a:rPr>
              <a:t>Look </a:t>
            </a:r>
            <a:r>
              <a:rPr sz="2000" b="1" dirty="0">
                <a:latin typeface="Arial"/>
                <a:cs typeface="Arial"/>
              </a:rPr>
              <a:t>Angle </a:t>
            </a:r>
            <a:r>
              <a:rPr sz="2000" b="1" spc="-5" dirty="0">
                <a:latin typeface="Arial"/>
                <a:cs typeface="Arial"/>
              </a:rPr>
              <a:t>Calculator </a:t>
            </a:r>
            <a:r>
              <a:rPr sz="2000" dirty="0">
                <a:latin typeface="Arial"/>
                <a:cs typeface="Arial"/>
              </a:rPr>
              <a:t>, các tham </a:t>
            </a:r>
            <a:r>
              <a:rPr sz="2000" spc="5" dirty="0">
                <a:latin typeface="Arial"/>
                <a:cs typeface="Arial"/>
              </a:rPr>
              <a:t>số </a:t>
            </a:r>
            <a:r>
              <a:rPr sz="2000" dirty="0">
                <a:latin typeface="Arial"/>
                <a:cs typeface="Arial"/>
              </a:rPr>
              <a:t>kinh độ sẽ </a:t>
            </a:r>
            <a:r>
              <a:rPr sz="2000" spc="-5" dirty="0">
                <a:latin typeface="Arial"/>
                <a:cs typeface="Arial"/>
              </a:rPr>
              <a:t>được  </a:t>
            </a:r>
            <a:r>
              <a:rPr sz="2000" dirty="0">
                <a:latin typeface="Arial"/>
                <a:cs typeface="Arial"/>
              </a:rPr>
              <a:t>nhập cho bạn </a:t>
            </a:r>
            <a:r>
              <a:rPr sz="2000" spc="-5" dirty="0">
                <a:latin typeface="Arial"/>
                <a:cs typeface="Arial"/>
              </a:rPr>
              <a:t>trong </a:t>
            </a:r>
            <a:r>
              <a:rPr sz="2000" b="1" spc="-5" dirty="0">
                <a:latin typeface="Arial"/>
                <a:cs typeface="Arial"/>
              </a:rPr>
              <a:t>Spacecraft Position</a:t>
            </a:r>
            <a:r>
              <a:rPr sz="2000" spc="-5" dirty="0">
                <a:latin typeface="Arial"/>
                <a:cs typeface="Arial"/>
              </a:rPr>
              <a:t>. Nếu </a:t>
            </a:r>
            <a:r>
              <a:rPr sz="2000" dirty="0">
                <a:latin typeface="Arial"/>
                <a:cs typeface="Arial"/>
              </a:rPr>
              <a:t>không, nhập giá </a:t>
            </a:r>
            <a:r>
              <a:rPr sz="2000" spc="-5" dirty="0">
                <a:latin typeface="Arial"/>
                <a:cs typeface="Arial"/>
              </a:rPr>
              <a:t>trị  </a:t>
            </a:r>
            <a:r>
              <a:rPr sz="2000" dirty="0">
                <a:latin typeface="Arial"/>
                <a:cs typeface="Arial"/>
              </a:rPr>
              <a:t>kinh độ </a:t>
            </a:r>
            <a:r>
              <a:rPr sz="2000" spc="-5" dirty="0">
                <a:latin typeface="Arial"/>
                <a:cs typeface="Arial"/>
              </a:rPr>
              <a:t>thích </a:t>
            </a:r>
            <a:r>
              <a:rPr sz="2000" spc="5" dirty="0">
                <a:latin typeface="Arial"/>
                <a:cs typeface="Arial"/>
              </a:rPr>
              <a:t>hợp </a:t>
            </a:r>
            <a:r>
              <a:rPr sz="2000" dirty="0">
                <a:latin typeface="Arial"/>
                <a:cs typeface="Arial"/>
              </a:rPr>
              <a:t>cho </a:t>
            </a:r>
            <a:r>
              <a:rPr sz="2000" spc="-5" dirty="0">
                <a:latin typeface="Arial"/>
                <a:cs typeface="Arial"/>
              </a:rPr>
              <a:t>vệ </a:t>
            </a:r>
            <a:r>
              <a:rPr sz="2000" dirty="0">
                <a:latin typeface="Arial"/>
                <a:cs typeface="Arial"/>
              </a:rPr>
              <a:t>tinh mà bạn đang </a:t>
            </a:r>
            <a:r>
              <a:rPr sz="2000" spc="-5" dirty="0">
                <a:latin typeface="Arial"/>
                <a:cs typeface="Arial"/>
              </a:rPr>
              <a:t>sử dụng. </a:t>
            </a:r>
            <a:r>
              <a:rPr sz="2000" b="1" spc="-25" dirty="0">
                <a:latin typeface="Arial"/>
                <a:cs typeface="Arial"/>
              </a:rPr>
              <a:t>Chú </a:t>
            </a:r>
            <a:r>
              <a:rPr sz="2000" b="1" dirty="0">
                <a:latin typeface="Arial"/>
                <a:cs typeface="Arial"/>
              </a:rPr>
              <a:t>ý </a:t>
            </a:r>
            <a:r>
              <a:rPr sz="2000" b="1" spc="-25" dirty="0">
                <a:latin typeface="Arial"/>
                <a:cs typeface="Arial"/>
              </a:rPr>
              <a:t>tới  </a:t>
            </a:r>
            <a:r>
              <a:rPr sz="2000" b="1" spc="-30" dirty="0">
                <a:latin typeface="Arial"/>
                <a:cs typeface="Arial"/>
              </a:rPr>
              <a:t>góc</a:t>
            </a:r>
            <a:r>
              <a:rPr sz="2000" b="1" spc="-160" dirty="0">
                <a:latin typeface="Arial"/>
                <a:cs typeface="Arial"/>
              </a:rPr>
              <a:t> </a:t>
            </a:r>
            <a:r>
              <a:rPr sz="2000" b="1" spc="-35" dirty="0">
                <a:latin typeface="Arial"/>
                <a:cs typeface="Arial"/>
              </a:rPr>
              <a:t>nhìn.</a:t>
            </a:r>
            <a:endParaRPr sz="2000">
              <a:latin typeface="Arial"/>
              <a:cs typeface="Arial"/>
            </a:endParaRPr>
          </a:p>
          <a:p>
            <a:pPr>
              <a:lnSpc>
                <a:spcPct val="100000"/>
              </a:lnSpc>
              <a:spcBef>
                <a:spcPts val="20"/>
              </a:spcBef>
              <a:buAutoNum type="arabicPeriod" startAt="6"/>
            </a:pPr>
            <a:endParaRPr sz="2050">
              <a:latin typeface="Times New Roman"/>
              <a:cs typeface="Times New Roman"/>
            </a:endParaRPr>
          </a:p>
          <a:p>
            <a:pPr marL="469900" indent="-457200">
              <a:lnSpc>
                <a:spcPct val="100000"/>
              </a:lnSpc>
              <a:buAutoNum type="arabicPeriod" startAt="6"/>
              <a:tabLst>
                <a:tab pos="469900" algn="l"/>
                <a:tab pos="470534" algn="l"/>
              </a:tabLst>
            </a:pPr>
            <a:r>
              <a:rPr sz="2000" spc="-5" dirty="0">
                <a:latin typeface="Arial"/>
                <a:cs typeface="Arial"/>
              </a:rPr>
              <a:t>Nhấp vào bảng </a:t>
            </a:r>
            <a:r>
              <a:rPr sz="2000" b="1" spc="-5" dirty="0">
                <a:latin typeface="Arial"/>
                <a:cs typeface="Arial"/>
              </a:rPr>
              <a:t>Antenna</a:t>
            </a:r>
            <a:r>
              <a:rPr sz="2000" b="1" spc="20" dirty="0">
                <a:latin typeface="Arial"/>
                <a:cs typeface="Arial"/>
              </a:rPr>
              <a:t> </a:t>
            </a:r>
            <a:r>
              <a:rPr sz="2000" b="1" spc="-5" dirty="0">
                <a:latin typeface="Arial"/>
                <a:cs typeface="Arial"/>
              </a:rPr>
              <a:t>Pointing</a:t>
            </a:r>
            <a:r>
              <a:rPr sz="2000" spc="-5" dirty="0">
                <a:latin typeface="Arial"/>
                <a:cs typeface="Arial"/>
              </a:rPr>
              <a:t>.</a:t>
            </a:r>
            <a:endParaRPr sz="20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20"/>
              </a:lnSpc>
            </a:pPr>
            <a:r>
              <a:rPr spc="-5" dirty="0"/>
              <a:t>Page</a:t>
            </a:r>
            <a:r>
              <a:rPr spc="-90" dirty="0"/>
              <a:t> </a:t>
            </a:r>
            <a:fld id="{81D60167-4931-47E6-BA6A-407CBD079E47}" type="slidenum">
              <a:rPr spc="-5" dirty="0"/>
              <a:t>81</a:t>
            </a:fld>
            <a:endParaRPr spc="-5"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412364" y="1685289"/>
            <a:ext cx="4743450" cy="4204970"/>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691387" y="433323"/>
            <a:ext cx="2710180" cy="330835"/>
          </a:xfrm>
          <a:prstGeom prst="rect">
            <a:avLst/>
          </a:prstGeom>
        </p:spPr>
        <p:txBody>
          <a:bodyPr vert="horz" wrap="square" lIns="0" tIns="0" rIns="0" bIns="0" rtlCol="0">
            <a:spAutoFit/>
          </a:bodyPr>
          <a:lstStyle/>
          <a:p>
            <a:pPr marL="12700">
              <a:lnSpc>
                <a:spcPct val="100000"/>
              </a:lnSpc>
              <a:tabLst>
                <a:tab pos="469900" algn="l"/>
              </a:tabLst>
            </a:pPr>
            <a:r>
              <a:rPr sz="2000" dirty="0"/>
              <a:t>8.	</a:t>
            </a:r>
            <a:r>
              <a:rPr sz="2000" spc="-5" dirty="0"/>
              <a:t>Nhấp vào </a:t>
            </a:r>
            <a:r>
              <a:rPr sz="2000" dirty="0"/>
              <a:t>nút</a:t>
            </a:r>
            <a:r>
              <a:rPr sz="2000" spc="-55" dirty="0"/>
              <a:t> </a:t>
            </a:r>
            <a:r>
              <a:rPr sz="2000" b="1" dirty="0">
                <a:latin typeface="Arial"/>
                <a:cs typeface="Arial"/>
              </a:rPr>
              <a:t>Start</a:t>
            </a:r>
            <a:r>
              <a:rPr sz="2000" dirty="0">
                <a:latin typeface="Calibri"/>
                <a:cs typeface="Calibri"/>
              </a:rPr>
              <a:t>.</a:t>
            </a:r>
            <a:endParaRPr sz="2000">
              <a:latin typeface="Calibri"/>
              <a:cs typeface="Calibri"/>
            </a:endParaRPr>
          </a:p>
        </p:txBody>
      </p:sp>
      <p:sp>
        <p:nvSpPr>
          <p:cNvPr id="4" name="object 4"/>
          <p:cNvSpPr txBox="1"/>
          <p:nvPr/>
        </p:nvSpPr>
        <p:spPr>
          <a:xfrm>
            <a:off x="691387" y="1049273"/>
            <a:ext cx="7210425" cy="315595"/>
          </a:xfrm>
          <a:prstGeom prst="rect">
            <a:avLst/>
          </a:prstGeom>
        </p:spPr>
        <p:txBody>
          <a:bodyPr vert="horz" wrap="square" lIns="0" tIns="0" rIns="0" bIns="0" rtlCol="0">
            <a:spAutoFit/>
          </a:bodyPr>
          <a:lstStyle/>
          <a:p>
            <a:pPr marL="12700">
              <a:lnSpc>
                <a:spcPct val="100000"/>
              </a:lnSpc>
              <a:tabLst>
                <a:tab pos="469900" algn="l"/>
              </a:tabLst>
            </a:pPr>
            <a:r>
              <a:rPr sz="2000" dirty="0">
                <a:latin typeface="Arial"/>
                <a:cs typeface="Arial"/>
              </a:rPr>
              <a:t>9.	Một cảnh </a:t>
            </a:r>
            <a:r>
              <a:rPr sz="2000" spc="-5" dirty="0">
                <a:latin typeface="Arial"/>
                <a:cs typeface="Arial"/>
              </a:rPr>
              <a:t>báo xuất </a:t>
            </a:r>
            <a:r>
              <a:rPr sz="2000" dirty="0">
                <a:latin typeface="Arial"/>
                <a:cs typeface="Arial"/>
              </a:rPr>
              <a:t>hiện hỏi đã tháo </a:t>
            </a:r>
            <a:r>
              <a:rPr sz="2000" spc="-5" dirty="0">
                <a:latin typeface="Arial"/>
                <a:cs typeface="Arial"/>
              </a:rPr>
              <a:t>cáp </a:t>
            </a:r>
            <a:r>
              <a:rPr sz="2000" dirty="0">
                <a:latin typeface="Arial"/>
                <a:cs typeface="Arial"/>
              </a:rPr>
              <a:t>BUC TX. </a:t>
            </a:r>
            <a:r>
              <a:rPr sz="2000" spc="-5" dirty="0">
                <a:latin typeface="Arial"/>
                <a:cs typeface="Arial"/>
              </a:rPr>
              <a:t>Nhấp</a:t>
            </a:r>
            <a:r>
              <a:rPr sz="2000" spc="-20" dirty="0">
                <a:latin typeface="Arial"/>
                <a:cs typeface="Arial"/>
              </a:rPr>
              <a:t> </a:t>
            </a:r>
            <a:r>
              <a:rPr sz="2000" b="1" dirty="0">
                <a:latin typeface="Arial"/>
                <a:cs typeface="Arial"/>
              </a:rPr>
              <a:t>OK</a:t>
            </a:r>
            <a:r>
              <a:rPr sz="2000" dirty="0">
                <a:latin typeface="Arial"/>
                <a:cs typeface="Arial"/>
              </a:rPr>
              <a:t>.</a:t>
            </a:r>
            <a:endParaRPr sz="2000">
              <a:latin typeface="Arial"/>
              <a:cs typeface="Arial"/>
            </a:endParaRPr>
          </a:p>
        </p:txBody>
      </p:sp>
      <p:sp>
        <p:nvSpPr>
          <p:cNvPr id="5" name="object 5"/>
          <p:cNvSpPr txBox="1"/>
          <p:nvPr/>
        </p:nvSpPr>
        <p:spPr>
          <a:xfrm>
            <a:off x="543559" y="5940247"/>
            <a:ext cx="2955290" cy="403225"/>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6" name="object 6"/>
          <p:cNvSpPr txBox="1"/>
          <p:nvPr/>
        </p:nvSpPr>
        <p:spPr>
          <a:xfrm>
            <a:off x="8114538" y="5982411"/>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82</a:t>
            </a:r>
            <a:endParaRPr sz="1000">
              <a:latin typeface="Arial"/>
              <a:cs typeface="Aria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24685" y="1494789"/>
            <a:ext cx="5688965" cy="3726179"/>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1907539" y="3141979"/>
            <a:ext cx="5142865" cy="2268220"/>
          </a:xfrm>
          <a:custGeom>
            <a:avLst/>
            <a:gdLst/>
            <a:ahLst/>
            <a:cxnLst/>
            <a:rect l="l" t="t" r="r" b="b"/>
            <a:pathLst>
              <a:path w="5142865" h="2268220">
                <a:moveTo>
                  <a:pt x="792480" y="0"/>
                </a:moveTo>
                <a:lnTo>
                  <a:pt x="701040" y="89535"/>
                </a:lnTo>
                <a:lnTo>
                  <a:pt x="737235" y="101600"/>
                </a:lnTo>
                <a:lnTo>
                  <a:pt x="0" y="2247900"/>
                </a:lnTo>
                <a:lnTo>
                  <a:pt x="36195" y="2259965"/>
                </a:lnTo>
                <a:lnTo>
                  <a:pt x="773430" y="114300"/>
                </a:lnTo>
                <a:lnTo>
                  <a:pt x="807369" y="114300"/>
                </a:lnTo>
                <a:lnTo>
                  <a:pt x="803275" y="83820"/>
                </a:lnTo>
                <a:lnTo>
                  <a:pt x="792480" y="0"/>
                </a:lnTo>
                <a:close/>
              </a:path>
              <a:path w="5142865" h="2268220">
                <a:moveTo>
                  <a:pt x="807369" y="114300"/>
                </a:moveTo>
                <a:lnTo>
                  <a:pt x="773430" y="114300"/>
                </a:lnTo>
                <a:lnTo>
                  <a:pt x="808990" y="126365"/>
                </a:lnTo>
                <a:lnTo>
                  <a:pt x="807369" y="114300"/>
                </a:lnTo>
                <a:close/>
              </a:path>
              <a:path w="5142865" h="2268220">
                <a:moveTo>
                  <a:pt x="5113655" y="575945"/>
                </a:moveTo>
                <a:lnTo>
                  <a:pt x="5031105" y="673735"/>
                </a:lnTo>
                <a:lnTo>
                  <a:pt x="5068570" y="682625"/>
                </a:lnTo>
                <a:lnTo>
                  <a:pt x="4692015" y="2259965"/>
                </a:lnTo>
                <a:lnTo>
                  <a:pt x="4728845" y="2268220"/>
                </a:lnTo>
                <a:lnTo>
                  <a:pt x="5105400" y="691515"/>
                </a:lnTo>
                <a:lnTo>
                  <a:pt x="5140681" y="691515"/>
                </a:lnTo>
                <a:lnTo>
                  <a:pt x="5133975" y="664210"/>
                </a:lnTo>
                <a:lnTo>
                  <a:pt x="5113655" y="575945"/>
                </a:lnTo>
                <a:close/>
              </a:path>
              <a:path w="5142865" h="2268220">
                <a:moveTo>
                  <a:pt x="5140681" y="691515"/>
                </a:moveTo>
                <a:lnTo>
                  <a:pt x="5105400" y="691515"/>
                </a:lnTo>
                <a:lnTo>
                  <a:pt x="5142865" y="700405"/>
                </a:lnTo>
                <a:lnTo>
                  <a:pt x="5140681" y="691515"/>
                </a:lnTo>
                <a:close/>
              </a:path>
            </a:pathLst>
          </a:custGeom>
          <a:solidFill>
            <a:srgbClr val="FFFF00"/>
          </a:solidFill>
        </p:spPr>
        <p:txBody>
          <a:bodyPr wrap="square" lIns="0" tIns="0" rIns="0" bIns="0" rtlCol="0"/>
          <a:lstStyle/>
          <a:p>
            <a:endParaRPr/>
          </a:p>
        </p:txBody>
      </p:sp>
      <p:sp>
        <p:nvSpPr>
          <p:cNvPr id="4" name="object 4"/>
          <p:cNvSpPr txBox="1">
            <a:spLocks noGrp="1"/>
          </p:cNvSpPr>
          <p:nvPr>
            <p:ph type="title"/>
          </p:nvPr>
        </p:nvSpPr>
        <p:spPr>
          <a:xfrm>
            <a:off x="691387" y="443077"/>
            <a:ext cx="7486650" cy="913765"/>
          </a:xfrm>
          <a:prstGeom prst="rect">
            <a:avLst/>
          </a:prstGeom>
        </p:spPr>
        <p:txBody>
          <a:bodyPr vert="horz" wrap="square" lIns="0" tIns="0" rIns="0" bIns="0" rtlCol="0">
            <a:spAutoFit/>
          </a:bodyPr>
          <a:lstStyle/>
          <a:p>
            <a:pPr marL="469900" marR="5080" indent="-457834">
              <a:lnSpc>
                <a:spcPct val="98800"/>
              </a:lnSpc>
            </a:pPr>
            <a:r>
              <a:rPr sz="2000" dirty="0"/>
              <a:t>10. Nới </a:t>
            </a:r>
            <a:r>
              <a:rPr sz="2000" spc="-5" dirty="0"/>
              <a:t>lỏng </a:t>
            </a:r>
            <a:r>
              <a:rPr sz="2000" dirty="0"/>
              <a:t>nút Elevation Locking </a:t>
            </a:r>
            <a:r>
              <a:rPr sz="2000" spc="-5" dirty="0"/>
              <a:t>Knob. Ấn </a:t>
            </a:r>
            <a:r>
              <a:rPr sz="2000" dirty="0"/>
              <a:t>nút Elevation </a:t>
            </a:r>
            <a:r>
              <a:rPr sz="2000" spc="-5" dirty="0"/>
              <a:t>để </a:t>
            </a:r>
            <a:r>
              <a:rPr sz="2000" dirty="0"/>
              <a:t>điều  </a:t>
            </a:r>
            <a:r>
              <a:rPr sz="2000" spc="-5" dirty="0"/>
              <a:t>chỉnh thô. Quay </a:t>
            </a:r>
            <a:r>
              <a:rPr sz="2000" dirty="0"/>
              <a:t>núm Elevation </a:t>
            </a:r>
            <a:r>
              <a:rPr sz="2000" spc="-5" dirty="0"/>
              <a:t>Fine </a:t>
            </a:r>
            <a:r>
              <a:rPr sz="2000" spc="-15" dirty="0"/>
              <a:t>Tuning </a:t>
            </a:r>
            <a:r>
              <a:rPr sz="2000" spc="-10" dirty="0"/>
              <a:t>để </a:t>
            </a:r>
            <a:r>
              <a:rPr sz="2000" dirty="0"/>
              <a:t>tinh chỉnh </a:t>
            </a:r>
            <a:r>
              <a:rPr sz="2000" spc="-5" dirty="0"/>
              <a:t>góc  ngẩng.</a:t>
            </a:r>
            <a:endParaRPr sz="200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82550">
              <a:lnSpc>
                <a:spcPct val="100000"/>
              </a:lnSpc>
              <a:spcBef>
                <a:spcPts val="15"/>
              </a:spcBef>
            </a:pPr>
            <a:r>
              <a:rPr spc="-5" dirty="0"/>
              <a:t>Page</a:t>
            </a:r>
            <a:r>
              <a:rPr spc="-90" dirty="0"/>
              <a:t> </a:t>
            </a:r>
            <a:fld id="{81D60167-4931-47E6-BA6A-407CBD079E47}" type="slidenum">
              <a:rPr spc="-5" dirty="0"/>
              <a:t>83</a:t>
            </a:fld>
            <a:endParaRPr spc="-5" dirty="0"/>
          </a:p>
        </p:txBody>
      </p:sp>
      <p:sp>
        <p:nvSpPr>
          <p:cNvPr id="5" name="object 5"/>
          <p:cNvSpPr txBox="1"/>
          <p:nvPr/>
        </p:nvSpPr>
        <p:spPr>
          <a:xfrm>
            <a:off x="733044" y="5435803"/>
            <a:ext cx="2289175" cy="291465"/>
          </a:xfrm>
          <a:prstGeom prst="rect">
            <a:avLst/>
          </a:prstGeom>
          <a:solidFill>
            <a:srgbClr val="FFFF00"/>
          </a:solidFill>
        </p:spPr>
        <p:txBody>
          <a:bodyPr vert="horz" wrap="square" lIns="0" tIns="0" rIns="0" bIns="0" rtlCol="0">
            <a:spAutoFit/>
          </a:bodyPr>
          <a:lstStyle/>
          <a:p>
            <a:pPr marL="91440">
              <a:lnSpc>
                <a:spcPts val="2075"/>
              </a:lnSpc>
            </a:pPr>
            <a:r>
              <a:rPr sz="1800" b="1" spc="-5" dirty="0">
                <a:latin typeface="Calibri"/>
                <a:cs typeface="Calibri"/>
              </a:rPr>
              <a:t>Elevation Locking</a:t>
            </a:r>
            <a:r>
              <a:rPr sz="1800" b="1" spc="-135" dirty="0">
                <a:latin typeface="Calibri"/>
                <a:cs typeface="Calibri"/>
              </a:rPr>
              <a:t> </a:t>
            </a:r>
            <a:r>
              <a:rPr sz="1800" b="1" dirty="0">
                <a:latin typeface="Calibri"/>
                <a:cs typeface="Calibri"/>
              </a:rPr>
              <a:t>Knob</a:t>
            </a:r>
            <a:endParaRPr sz="1800">
              <a:latin typeface="Calibri"/>
              <a:cs typeface="Calibri"/>
            </a:endParaRPr>
          </a:p>
        </p:txBody>
      </p:sp>
      <p:sp>
        <p:nvSpPr>
          <p:cNvPr id="6" name="object 6"/>
          <p:cNvSpPr txBox="1"/>
          <p:nvPr/>
        </p:nvSpPr>
        <p:spPr>
          <a:xfrm>
            <a:off x="5206872" y="5435803"/>
            <a:ext cx="2823210" cy="291465"/>
          </a:xfrm>
          <a:prstGeom prst="rect">
            <a:avLst/>
          </a:prstGeom>
          <a:solidFill>
            <a:srgbClr val="FFFF00"/>
          </a:solidFill>
        </p:spPr>
        <p:txBody>
          <a:bodyPr vert="horz" wrap="square" lIns="0" tIns="1270" rIns="0" bIns="0" rtlCol="0">
            <a:spAutoFit/>
          </a:bodyPr>
          <a:lstStyle/>
          <a:p>
            <a:pPr>
              <a:lnSpc>
                <a:spcPct val="100000"/>
              </a:lnSpc>
              <a:spcBef>
                <a:spcPts val="10"/>
              </a:spcBef>
            </a:pPr>
            <a:r>
              <a:rPr sz="1800" b="1" spc="-5" dirty="0">
                <a:latin typeface="Calibri"/>
                <a:cs typeface="Calibri"/>
              </a:rPr>
              <a:t>Elevation Fine </a:t>
            </a:r>
            <a:r>
              <a:rPr sz="1800" b="1" spc="-20" dirty="0">
                <a:latin typeface="Calibri"/>
                <a:cs typeface="Calibri"/>
              </a:rPr>
              <a:t>Tuning</a:t>
            </a:r>
            <a:r>
              <a:rPr sz="1800" b="1" spc="-155" dirty="0">
                <a:latin typeface="Calibri"/>
                <a:cs typeface="Calibri"/>
              </a:rPr>
              <a:t> </a:t>
            </a:r>
            <a:r>
              <a:rPr sz="1800" b="1" dirty="0">
                <a:latin typeface="Calibri"/>
                <a:cs typeface="Calibri"/>
              </a:rPr>
              <a:t>Knob</a:t>
            </a:r>
            <a:endParaRPr sz="1800">
              <a:latin typeface="Calibri"/>
              <a:cs typeface="Calibri"/>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436234" y="1469389"/>
            <a:ext cx="3561715" cy="29673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51459" y="1177925"/>
            <a:ext cx="5060950" cy="3602990"/>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640329" y="3482975"/>
            <a:ext cx="764540" cy="1683385"/>
          </a:xfrm>
          <a:custGeom>
            <a:avLst/>
            <a:gdLst/>
            <a:ahLst/>
            <a:cxnLst/>
            <a:rect l="l" t="t" r="r" b="b"/>
            <a:pathLst>
              <a:path w="764539" h="1683385">
                <a:moveTo>
                  <a:pt x="69850" y="97154"/>
                </a:moveTo>
                <a:lnTo>
                  <a:pt x="34925" y="112395"/>
                </a:lnTo>
                <a:lnTo>
                  <a:pt x="729615" y="1683385"/>
                </a:lnTo>
                <a:lnTo>
                  <a:pt x="764540" y="1667510"/>
                </a:lnTo>
                <a:lnTo>
                  <a:pt x="69850" y="97154"/>
                </a:lnTo>
                <a:close/>
              </a:path>
              <a:path w="764539" h="1683385">
                <a:moveTo>
                  <a:pt x="6350" y="0"/>
                </a:moveTo>
                <a:lnTo>
                  <a:pt x="0" y="127635"/>
                </a:lnTo>
                <a:lnTo>
                  <a:pt x="34925" y="112395"/>
                </a:lnTo>
                <a:lnTo>
                  <a:pt x="27305" y="95250"/>
                </a:lnTo>
                <a:lnTo>
                  <a:pt x="62230" y="79375"/>
                </a:lnTo>
                <a:lnTo>
                  <a:pt x="102234" y="79375"/>
                </a:lnTo>
                <a:lnTo>
                  <a:pt x="6350" y="0"/>
                </a:lnTo>
                <a:close/>
              </a:path>
              <a:path w="764539" h="1683385">
                <a:moveTo>
                  <a:pt x="62230" y="79375"/>
                </a:moveTo>
                <a:lnTo>
                  <a:pt x="27305" y="95250"/>
                </a:lnTo>
                <a:lnTo>
                  <a:pt x="34925" y="112395"/>
                </a:lnTo>
                <a:lnTo>
                  <a:pt x="69850" y="97154"/>
                </a:lnTo>
                <a:lnTo>
                  <a:pt x="62230" y="79375"/>
                </a:lnTo>
                <a:close/>
              </a:path>
              <a:path w="764539" h="1683385">
                <a:moveTo>
                  <a:pt x="102234" y="79375"/>
                </a:moveTo>
                <a:lnTo>
                  <a:pt x="62230" y="79375"/>
                </a:lnTo>
                <a:lnTo>
                  <a:pt x="69850" y="97154"/>
                </a:lnTo>
                <a:lnTo>
                  <a:pt x="104775" y="81279"/>
                </a:lnTo>
                <a:lnTo>
                  <a:pt x="102234" y="79375"/>
                </a:lnTo>
                <a:close/>
              </a:path>
            </a:pathLst>
          </a:custGeom>
          <a:solidFill>
            <a:srgbClr val="FFFF00"/>
          </a:solidFill>
        </p:spPr>
        <p:txBody>
          <a:bodyPr wrap="square" lIns="0" tIns="0" rIns="0" bIns="0" rtlCol="0"/>
          <a:lstStyle/>
          <a:p>
            <a:endParaRPr/>
          </a:p>
        </p:txBody>
      </p:sp>
      <p:sp>
        <p:nvSpPr>
          <p:cNvPr id="5" name="object 5"/>
          <p:cNvSpPr txBox="1"/>
          <p:nvPr/>
        </p:nvSpPr>
        <p:spPr>
          <a:xfrm>
            <a:off x="2499614" y="5201158"/>
            <a:ext cx="1746885"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Elevation</a:t>
            </a:r>
            <a:r>
              <a:rPr sz="1800" b="1" spc="-65" dirty="0">
                <a:latin typeface="Calibri"/>
                <a:cs typeface="Calibri"/>
              </a:rPr>
              <a:t> </a:t>
            </a:r>
            <a:r>
              <a:rPr sz="1800" b="1" spc="-5" dirty="0">
                <a:latin typeface="Calibri"/>
                <a:cs typeface="Calibri"/>
              </a:rPr>
              <a:t>Button</a:t>
            </a:r>
            <a:endParaRPr sz="1800">
              <a:latin typeface="Calibri"/>
              <a:cs typeface="Calibri"/>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1905" rIns="0" bIns="0" rtlCol="0">
            <a:spAutoFit/>
          </a:bodyPr>
          <a:lstStyle/>
          <a:p>
            <a:pPr marL="82550">
              <a:lnSpc>
                <a:spcPct val="100000"/>
              </a:lnSpc>
              <a:spcBef>
                <a:spcPts val="15"/>
              </a:spcBef>
            </a:pPr>
            <a:r>
              <a:rPr spc="-5" dirty="0"/>
              <a:t>Page</a:t>
            </a:r>
            <a:r>
              <a:rPr spc="-90" dirty="0"/>
              <a:t> </a:t>
            </a:r>
            <a:fld id="{81D60167-4931-47E6-BA6A-407CBD079E47}" type="slidenum">
              <a:rPr spc="-5" dirty="0"/>
              <a:t>84</a:t>
            </a:fld>
            <a:endParaRPr spc="-5"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4970" y="1112519"/>
            <a:ext cx="5182870" cy="33972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3239135" y="2925445"/>
            <a:ext cx="1168400" cy="2280920"/>
          </a:xfrm>
          <a:custGeom>
            <a:avLst/>
            <a:gdLst/>
            <a:ahLst/>
            <a:cxnLst/>
            <a:rect l="l" t="t" r="r" b="b"/>
            <a:pathLst>
              <a:path w="1168400" h="2280920">
                <a:moveTo>
                  <a:pt x="68579" y="93344"/>
                </a:moveTo>
                <a:lnTo>
                  <a:pt x="34925" y="110489"/>
                </a:lnTo>
                <a:lnTo>
                  <a:pt x="1134744" y="2280919"/>
                </a:lnTo>
                <a:lnTo>
                  <a:pt x="1168400" y="2263774"/>
                </a:lnTo>
                <a:lnTo>
                  <a:pt x="68579" y="93344"/>
                </a:lnTo>
                <a:close/>
              </a:path>
              <a:path w="1168400" h="2280920">
                <a:moveTo>
                  <a:pt x="0" y="0"/>
                </a:moveTo>
                <a:lnTo>
                  <a:pt x="634" y="127634"/>
                </a:lnTo>
                <a:lnTo>
                  <a:pt x="34925" y="110489"/>
                </a:lnTo>
                <a:lnTo>
                  <a:pt x="26035" y="93344"/>
                </a:lnTo>
                <a:lnTo>
                  <a:pt x="60325" y="76200"/>
                </a:lnTo>
                <a:lnTo>
                  <a:pt x="102869" y="76200"/>
                </a:lnTo>
                <a:lnTo>
                  <a:pt x="0" y="0"/>
                </a:lnTo>
                <a:close/>
              </a:path>
              <a:path w="1168400" h="2280920">
                <a:moveTo>
                  <a:pt x="60325" y="76200"/>
                </a:moveTo>
                <a:lnTo>
                  <a:pt x="26035" y="93344"/>
                </a:lnTo>
                <a:lnTo>
                  <a:pt x="34925" y="110489"/>
                </a:lnTo>
                <a:lnTo>
                  <a:pt x="68579" y="93344"/>
                </a:lnTo>
                <a:lnTo>
                  <a:pt x="60325" y="76200"/>
                </a:lnTo>
                <a:close/>
              </a:path>
              <a:path w="1168400" h="2280920">
                <a:moveTo>
                  <a:pt x="102235" y="76200"/>
                </a:moveTo>
                <a:lnTo>
                  <a:pt x="60325" y="76200"/>
                </a:lnTo>
                <a:lnTo>
                  <a:pt x="68579" y="93344"/>
                </a:lnTo>
                <a:lnTo>
                  <a:pt x="102235" y="76200"/>
                </a:lnTo>
                <a:close/>
              </a:path>
            </a:pathLst>
          </a:custGeom>
          <a:solidFill>
            <a:srgbClr val="FFFF00"/>
          </a:solidFill>
        </p:spPr>
        <p:txBody>
          <a:bodyPr wrap="square" lIns="0" tIns="0" rIns="0" bIns="0" rtlCol="0"/>
          <a:lstStyle/>
          <a:p>
            <a:endParaRPr/>
          </a:p>
        </p:txBody>
      </p:sp>
      <p:sp>
        <p:nvSpPr>
          <p:cNvPr id="4" name="object 4"/>
          <p:cNvSpPr/>
          <p:nvPr/>
        </p:nvSpPr>
        <p:spPr>
          <a:xfrm>
            <a:off x="5765165" y="1458594"/>
            <a:ext cx="3162300" cy="2753994"/>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39700" rIns="0" bIns="0" rtlCol="0">
            <a:spAutoFit/>
          </a:bodyPr>
          <a:lstStyle/>
          <a:p>
            <a:pPr marL="704215" marR="5080" indent="-457834">
              <a:lnSpc>
                <a:spcPts val="2310"/>
              </a:lnSpc>
            </a:pPr>
            <a:r>
              <a:rPr sz="2000" dirty="0"/>
              <a:t>11. Nới </a:t>
            </a:r>
            <a:r>
              <a:rPr sz="2000" spc="-5" dirty="0"/>
              <a:t>lỏng khóa </a:t>
            </a:r>
            <a:r>
              <a:rPr sz="2000" dirty="0"/>
              <a:t>Azimuth </a:t>
            </a:r>
            <a:r>
              <a:rPr sz="2000" spc="-5" dirty="0"/>
              <a:t>Locking </a:t>
            </a:r>
            <a:r>
              <a:rPr sz="2000" dirty="0"/>
              <a:t>Knob. Di chuyển </a:t>
            </a:r>
            <a:r>
              <a:rPr sz="2000" spc="-5" dirty="0"/>
              <a:t>mặt </a:t>
            </a:r>
            <a:r>
              <a:rPr sz="2000" dirty="0"/>
              <a:t>phản </a:t>
            </a:r>
            <a:r>
              <a:rPr sz="2000" spc="-5" dirty="0"/>
              <a:t>xạ </a:t>
            </a:r>
            <a:r>
              <a:rPr sz="2000" dirty="0"/>
              <a:t>để  </a:t>
            </a:r>
            <a:r>
              <a:rPr sz="2000" spc="-5" dirty="0"/>
              <a:t>thực hiện điều chỉnh thô và tinh</a:t>
            </a:r>
            <a:r>
              <a:rPr sz="2000" spc="40" dirty="0"/>
              <a:t> </a:t>
            </a:r>
            <a:r>
              <a:rPr sz="2000" spc="-5" dirty="0"/>
              <a:t>chỉnh</a:t>
            </a:r>
            <a:r>
              <a:rPr sz="1100" spc="-5" dirty="0"/>
              <a:t>.</a:t>
            </a:r>
            <a:endParaRPr sz="110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82550">
              <a:lnSpc>
                <a:spcPct val="100000"/>
              </a:lnSpc>
              <a:spcBef>
                <a:spcPts val="15"/>
              </a:spcBef>
            </a:pPr>
            <a:r>
              <a:rPr spc="-5" dirty="0"/>
              <a:t>Page</a:t>
            </a:r>
            <a:r>
              <a:rPr spc="-90" dirty="0"/>
              <a:t> </a:t>
            </a:r>
            <a:fld id="{81D60167-4931-47E6-BA6A-407CBD079E47}" type="slidenum">
              <a:rPr spc="-5" dirty="0"/>
              <a:t>85</a:t>
            </a:fld>
            <a:endParaRPr spc="-5" dirty="0"/>
          </a:p>
        </p:txBody>
      </p:sp>
      <p:sp>
        <p:nvSpPr>
          <p:cNvPr id="6" name="object 6"/>
          <p:cNvSpPr txBox="1"/>
          <p:nvPr/>
        </p:nvSpPr>
        <p:spPr>
          <a:xfrm>
            <a:off x="3286378" y="5225541"/>
            <a:ext cx="2260600"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Azimuth Locking</a:t>
            </a:r>
            <a:r>
              <a:rPr sz="1800" b="1" spc="-60" dirty="0">
                <a:latin typeface="Calibri"/>
                <a:cs typeface="Calibri"/>
              </a:rPr>
              <a:t> </a:t>
            </a:r>
            <a:r>
              <a:rPr sz="1800" b="1" dirty="0">
                <a:latin typeface="Calibri"/>
                <a:cs typeface="Calibri"/>
              </a:rPr>
              <a:t>Knob</a:t>
            </a:r>
            <a:endParaRPr sz="1800">
              <a:latin typeface="Calibri"/>
              <a:cs typeface="Calibri"/>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5134" y="1257300"/>
            <a:ext cx="5586730" cy="2597150"/>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54629" y="2134235"/>
            <a:ext cx="690245" cy="2278380"/>
          </a:xfrm>
          <a:custGeom>
            <a:avLst/>
            <a:gdLst/>
            <a:ahLst/>
            <a:cxnLst/>
            <a:rect l="l" t="t" r="r" b="b"/>
            <a:pathLst>
              <a:path w="690245" h="2278379">
                <a:moveTo>
                  <a:pt x="616584" y="104775"/>
                </a:moveTo>
                <a:lnTo>
                  <a:pt x="0" y="2267585"/>
                </a:lnTo>
                <a:lnTo>
                  <a:pt x="36830" y="2278379"/>
                </a:lnTo>
                <a:lnTo>
                  <a:pt x="653415" y="115569"/>
                </a:lnTo>
                <a:lnTo>
                  <a:pt x="616584" y="104775"/>
                </a:lnTo>
                <a:close/>
              </a:path>
              <a:path w="690245" h="2278379">
                <a:moveTo>
                  <a:pt x="682624" y="86360"/>
                </a:moveTo>
                <a:lnTo>
                  <a:pt x="621665" y="86360"/>
                </a:lnTo>
                <a:lnTo>
                  <a:pt x="658494" y="97154"/>
                </a:lnTo>
                <a:lnTo>
                  <a:pt x="653415" y="115569"/>
                </a:lnTo>
                <a:lnTo>
                  <a:pt x="690244" y="125729"/>
                </a:lnTo>
                <a:lnTo>
                  <a:pt x="682624" y="86360"/>
                </a:lnTo>
                <a:close/>
              </a:path>
              <a:path w="690245" h="2278379">
                <a:moveTo>
                  <a:pt x="621665" y="86360"/>
                </a:moveTo>
                <a:lnTo>
                  <a:pt x="616584" y="104775"/>
                </a:lnTo>
                <a:lnTo>
                  <a:pt x="653415" y="115569"/>
                </a:lnTo>
                <a:lnTo>
                  <a:pt x="658494" y="97154"/>
                </a:lnTo>
                <a:lnTo>
                  <a:pt x="621665" y="86360"/>
                </a:lnTo>
                <a:close/>
              </a:path>
              <a:path w="690245" h="2278379">
                <a:moveTo>
                  <a:pt x="666115" y="0"/>
                </a:moveTo>
                <a:lnTo>
                  <a:pt x="579755" y="94614"/>
                </a:lnTo>
                <a:lnTo>
                  <a:pt x="616584" y="104775"/>
                </a:lnTo>
                <a:lnTo>
                  <a:pt x="621665" y="86360"/>
                </a:lnTo>
                <a:lnTo>
                  <a:pt x="682624" y="86360"/>
                </a:lnTo>
                <a:lnTo>
                  <a:pt x="666115" y="0"/>
                </a:lnTo>
                <a:close/>
              </a:path>
            </a:pathLst>
          </a:custGeom>
          <a:solidFill>
            <a:srgbClr val="FFFF00"/>
          </a:solidFill>
        </p:spPr>
        <p:txBody>
          <a:bodyPr wrap="square" lIns="0" tIns="0" rIns="0" bIns="0" rtlCol="0"/>
          <a:lstStyle/>
          <a:p>
            <a:endParaRPr/>
          </a:p>
        </p:txBody>
      </p:sp>
      <p:sp>
        <p:nvSpPr>
          <p:cNvPr id="4" name="object 4"/>
          <p:cNvSpPr/>
          <p:nvPr/>
        </p:nvSpPr>
        <p:spPr>
          <a:xfrm>
            <a:off x="6050279" y="3540125"/>
            <a:ext cx="2920364" cy="2058670"/>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152399" rIns="0" bIns="0" rtlCol="0">
            <a:spAutoFit/>
          </a:bodyPr>
          <a:lstStyle/>
          <a:p>
            <a:pPr marL="704215" marR="5080" indent="-457834">
              <a:lnSpc>
                <a:spcPts val="2290"/>
              </a:lnSpc>
            </a:pPr>
            <a:r>
              <a:rPr sz="2000" dirty="0"/>
              <a:t>12. Nới </a:t>
            </a:r>
            <a:r>
              <a:rPr sz="2000" spc="-5" dirty="0"/>
              <a:t>lỏng </a:t>
            </a:r>
            <a:r>
              <a:rPr sz="2000" dirty="0"/>
              <a:t>nút Polarization Locking </a:t>
            </a:r>
            <a:r>
              <a:rPr sz="2000" spc="-5" dirty="0"/>
              <a:t>Knob. </a:t>
            </a:r>
            <a:r>
              <a:rPr sz="2000" dirty="0"/>
              <a:t>Di chuyển </a:t>
            </a:r>
            <a:r>
              <a:rPr sz="2000" spc="-5" dirty="0"/>
              <a:t>Feed </a:t>
            </a:r>
            <a:r>
              <a:rPr sz="2000" dirty="0"/>
              <a:t>để điều  </a:t>
            </a:r>
            <a:r>
              <a:rPr sz="2000" spc="-5" dirty="0"/>
              <a:t>chỉnh và </a:t>
            </a:r>
            <a:r>
              <a:rPr sz="2000" dirty="0"/>
              <a:t>khóa nó </a:t>
            </a:r>
            <a:r>
              <a:rPr sz="2000" spc="-5" dirty="0"/>
              <a:t>tại </a:t>
            </a:r>
            <a:r>
              <a:rPr sz="2000" spc="-10" dirty="0"/>
              <a:t>vị </a:t>
            </a:r>
            <a:r>
              <a:rPr sz="2000" dirty="0"/>
              <a:t>trí</a:t>
            </a:r>
            <a:r>
              <a:rPr sz="2000" spc="-25" dirty="0"/>
              <a:t> </a:t>
            </a:r>
            <a:r>
              <a:rPr sz="2000" dirty="0"/>
              <a:t>đó</a:t>
            </a:r>
            <a:r>
              <a:rPr sz="1100" dirty="0"/>
              <a:t>.</a:t>
            </a:r>
            <a:endParaRPr sz="1100"/>
          </a:p>
        </p:txBody>
      </p:sp>
      <p:sp>
        <p:nvSpPr>
          <p:cNvPr id="7" name="object 7"/>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8" name="object 8"/>
          <p:cNvSpPr txBox="1">
            <a:spLocks noGrp="1"/>
          </p:cNvSpPr>
          <p:nvPr>
            <p:ph type="sldNum" sz="quarter" idx="7"/>
          </p:nvPr>
        </p:nvSpPr>
        <p:spPr>
          <a:prstGeom prst="rect">
            <a:avLst/>
          </a:prstGeom>
        </p:spPr>
        <p:txBody>
          <a:bodyPr vert="horz" wrap="square" lIns="0" tIns="1905" rIns="0" bIns="0" rtlCol="0">
            <a:spAutoFit/>
          </a:bodyPr>
          <a:lstStyle/>
          <a:p>
            <a:pPr marL="82550">
              <a:lnSpc>
                <a:spcPct val="100000"/>
              </a:lnSpc>
              <a:spcBef>
                <a:spcPts val="15"/>
              </a:spcBef>
            </a:pPr>
            <a:r>
              <a:rPr spc="-5" dirty="0"/>
              <a:t>Page</a:t>
            </a:r>
            <a:r>
              <a:rPr spc="-90" dirty="0"/>
              <a:t> </a:t>
            </a:r>
            <a:fld id="{81D60167-4931-47E6-BA6A-407CBD079E47}" type="slidenum">
              <a:rPr spc="-5" dirty="0"/>
              <a:t>86</a:t>
            </a:fld>
            <a:endParaRPr spc="-5" dirty="0"/>
          </a:p>
        </p:txBody>
      </p:sp>
      <p:sp>
        <p:nvSpPr>
          <p:cNvPr id="6" name="object 6"/>
          <p:cNvSpPr txBox="1"/>
          <p:nvPr/>
        </p:nvSpPr>
        <p:spPr>
          <a:xfrm>
            <a:off x="1454150" y="4422013"/>
            <a:ext cx="2600325" cy="279400"/>
          </a:xfrm>
          <a:prstGeom prst="rect">
            <a:avLst/>
          </a:prstGeom>
          <a:solidFill>
            <a:srgbClr val="FFFF00"/>
          </a:solidFill>
        </p:spPr>
        <p:txBody>
          <a:bodyPr vert="horz" wrap="square" lIns="0" tIns="0" rIns="0" bIns="0" rtlCol="0">
            <a:spAutoFit/>
          </a:bodyPr>
          <a:lstStyle/>
          <a:p>
            <a:pPr marL="103505">
              <a:lnSpc>
                <a:spcPts val="2075"/>
              </a:lnSpc>
            </a:pPr>
            <a:r>
              <a:rPr sz="1800" b="1" spc="-5" dirty="0">
                <a:latin typeface="Calibri"/>
                <a:cs typeface="Calibri"/>
              </a:rPr>
              <a:t>Polarization Locking</a:t>
            </a:r>
            <a:r>
              <a:rPr sz="1800" b="1" spc="-30" dirty="0">
                <a:latin typeface="Calibri"/>
                <a:cs typeface="Calibri"/>
              </a:rPr>
              <a:t> </a:t>
            </a:r>
            <a:r>
              <a:rPr sz="1800" b="1" spc="-5" dirty="0">
                <a:latin typeface="Calibri"/>
                <a:cs typeface="Calibri"/>
              </a:rPr>
              <a:t>Knob</a:t>
            </a:r>
            <a:endParaRPr sz="1800">
              <a:latin typeface="Calibri"/>
              <a:cs typeface="Calibri"/>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76529" y="2235835"/>
            <a:ext cx="8931910" cy="184086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14248" y="454304"/>
            <a:ext cx="8035925" cy="1530350"/>
          </a:xfrm>
          <a:prstGeom prst="rect">
            <a:avLst/>
          </a:prstGeom>
        </p:spPr>
        <p:txBody>
          <a:bodyPr vert="horz" wrap="square" lIns="0" tIns="0" rIns="0" bIns="0" rtlCol="0">
            <a:spAutoFit/>
          </a:bodyPr>
          <a:lstStyle/>
          <a:p>
            <a:pPr marL="469900" marR="5080" indent="-457834">
              <a:lnSpc>
                <a:spcPct val="99700"/>
              </a:lnSpc>
            </a:pPr>
            <a:r>
              <a:rPr sz="2000" dirty="0"/>
              <a:t>13. </a:t>
            </a:r>
            <a:r>
              <a:rPr sz="2000" spc="-5" dirty="0"/>
              <a:t>Thực </a:t>
            </a:r>
            <a:r>
              <a:rPr sz="2000" dirty="0"/>
              <a:t>hiện </a:t>
            </a:r>
            <a:r>
              <a:rPr sz="2000" spc="-5" dirty="0"/>
              <a:t>tinh chỉnh </a:t>
            </a:r>
            <a:r>
              <a:rPr sz="2000" dirty="0"/>
              <a:t>chỉ </a:t>
            </a:r>
            <a:r>
              <a:rPr sz="2000" spc="-5" dirty="0"/>
              <a:t>hướng </a:t>
            </a:r>
            <a:r>
              <a:rPr sz="2000" spc="-15" dirty="0"/>
              <a:t>anten.Bạn </a:t>
            </a:r>
            <a:r>
              <a:rPr sz="2000" spc="-30" dirty="0"/>
              <a:t>sẽ </a:t>
            </a:r>
            <a:r>
              <a:rPr sz="2000" spc="-45" dirty="0"/>
              <a:t>thử </a:t>
            </a:r>
            <a:r>
              <a:rPr sz="2000" spc="-40" dirty="0"/>
              <a:t>khóa </a:t>
            </a:r>
            <a:r>
              <a:rPr sz="2000" spc="-45" dirty="0"/>
              <a:t>sóng mang  </a:t>
            </a:r>
            <a:r>
              <a:rPr sz="2000" spc="-50" dirty="0"/>
              <a:t>xuống </a:t>
            </a:r>
            <a:r>
              <a:rPr sz="2000" spc="-45" dirty="0"/>
              <a:t>vào mạng </a:t>
            </a:r>
            <a:r>
              <a:rPr sz="2000" spc="-40" dirty="0"/>
              <a:t>của </a:t>
            </a:r>
            <a:r>
              <a:rPr sz="2000" spc="-45" dirty="0"/>
              <a:t>bạn, </a:t>
            </a:r>
            <a:r>
              <a:rPr sz="2000" dirty="0"/>
              <a:t>bằng </a:t>
            </a:r>
            <a:r>
              <a:rPr sz="2000" spc="-5" dirty="0"/>
              <a:t>cách quét </a:t>
            </a:r>
            <a:r>
              <a:rPr sz="2000" dirty="0"/>
              <a:t>anten ở </a:t>
            </a:r>
            <a:r>
              <a:rPr sz="2000" spc="-5" dirty="0"/>
              <a:t>góc </a:t>
            </a:r>
            <a:r>
              <a:rPr sz="2000" dirty="0"/>
              <a:t>phương </a:t>
            </a:r>
            <a:r>
              <a:rPr sz="2000" spc="-5" dirty="0"/>
              <a:t>vị</a:t>
            </a:r>
            <a:r>
              <a:rPr sz="2000" spc="-325" dirty="0"/>
              <a:t> </a:t>
            </a:r>
            <a:r>
              <a:rPr sz="2000" dirty="0"/>
              <a:t>và  góc </a:t>
            </a:r>
            <a:r>
              <a:rPr sz="2000" spc="-5" dirty="0"/>
              <a:t>ngẩng </a:t>
            </a:r>
            <a:r>
              <a:rPr sz="2000" spc="-10" dirty="0"/>
              <a:t>để </a:t>
            </a:r>
            <a:r>
              <a:rPr sz="2000" spc="-5" dirty="0"/>
              <a:t>tìm </a:t>
            </a:r>
            <a:r>
              <a:rPr sz="2000" dirty="0"/>
              <a:t>kiếm giá </a:t>
            </a:r>
            <a:r>
              <a:rPr sz="2000" spc="-5" dirty="0"/>
              <a:t>trị </a:t>
            </a:r>
            <a:r>
              <a:rPr sz="2000" dirty="0"/>
              <a:t>trong </a:t>
            </a:r>
            <a:r>
              <a:rPr sz="2000" spc="-5" dirty="0"/>
              <a:t>phạm </a:t>
            </a:r>
            <a:r>
              <a:rPr sz="2000" dirty="0"/>
              <a:t>vi </a:t>
            </a:r>
            <a:r>
              <a:rPr sz="2000" spc="-5" dirty="0"/>
              <a:t>12đến 24voltsDC.Đọc  giá </a:t>
            </a:r>
            <a:r>
              <a:rPr sz="2000" spc="-10" dirty="0"/>
              <a:t>trị trong phạm vi hiển </a:t>
            </a:r>
            <a:r>
              <a:rPr sz="2000" spc="-5" dirty="0"/>
              <a:t>thị </a:t>
            </a:r>
            <a:r>
              <a:rPr sz="2000" spc="-10" dirty="0"/>
              <a:t>chỉ </a:t>
            </a:r>
            <a:r>
              <a:rPr sz="2000" spc="-5" dirty="0"/>
              <a:t>ra </a:t>
            </a:r>
            <a:r>
              <a:rPr sz="2000" spc="-10" dirty="0"/>
              <a:t>bạn đã khóa thành công chính  xác vệ tinh</a:t>
            </a:r>
            <a:r>
              <a:rPr sz="2000" spc="-125" dirty="0"/>
              <a:t> </a:t>
            </a:r>
            <a:r>
              <a:rPr sz="2000" dirty="0"/>
              <a:t>.</a:t>
            </a:r>
            <a:endParaRPr sz="2000"/>
          </a:p>
        </p:txBody>
      </p:sp>
      <p:sp>
        <p:nvSpPr>
          <p:cNvPr id="4" name="object 4"/>
          <p:cNvSpPr txBox="1"/>
          <p:nvPr/>
        </p:nvSpPr>
        <p:spPr>
          <a:xfrm>
            <a:off x="543559" y="6576059"/>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5" name="object 5"/>
          <p:cNvSpPr txBox="1"/>
          <p:nvPr/>
        </p:nvSpPr>
        <p:spPr>
          <a:xfrm>
            <a:off x="8114538" y="6618223"/>
            <a:ext cx="41275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age</a:t>
            </a:r>
            <a:r>
              <a:rPr sz="1000" spc="-90" dirty="0">
                <a:solidFill>
                  <a:srgbClr val="6E6D6D"/>
                </a:solidFill>
                <a:latin typeface="Arial"/>
                <a:cs typeface="Arial"/>
              </a:rPr>
              <a:t> </a:t>
            </a:r>
            <a:r>
              <a:rPr sz="1000" spc="-5" dirty="0">
                <a:solidFill>
                  <a:srgbClr val="6E6D6D"/>
                </a:solidFill>
                <a:latin typeface="Arial"/>
                <a:cs typeface="Arial"/>
              </a:rPr>
              <a:t>87</a:t>
            </a:r>
            <a:endParaRPr sz="1000">
              <a:latin typeface="Arial"/>
              <a:cs typeface="Arial"/>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1829" y="188595"/>
            <a:ext cx="5175250" cy="5433059"/>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764407" y="5685738"/>
            <a:ext cx="1706880" cy="298450"/>
          </a:xfrm>
          <a:prstGeom prst="rect">
            <a:avLst/>
          </a:prstGeom>
        </p:spPr>
        <p:txBody>
          <a:bodyPr vert="horz" wrap="square" lIns="0" tIns="0" rIns="0" bIns="0" rtlCol="0">
            <a:spAutoFit/>
          </a:bodyPr>
          <a:lstStyle/>
          <a:p>
            <a:pPr marL="12700">
              <a:lnSpc>
                <a:spcPct val="100000"/>
              </a:lnSpc>
            </a:pPr>
            <a:r>
              <a:rPr sz="1800" b="1" spc="-5" dirty="0">
                <a:latin typeface="Calibri"/>
                <a:cs typeface="Calibri"/>
              </a:rPr>
              <a:t>KH</a:t>
            </a:r>
            <a:r>
              <a:rPr sz="1800" b="1" spc="-5" dirty="0">
                <a:latin typeface="Arial"/>
                <a:cs typeface="Arial"/>
              </a:rPr>
              <a:t>Ô</a:t>
            </a:r>
            <a:r>
              <a:rPr sz="1800" b="1" spc="-5" dirty="0">
                <a:latin typeface="Calibri"/>
                <a:cs typeface="Calibri"/>
              </a:rPr>
              <a:t>NG T</a:t>
            </a:r>
            <a:r>
              <a:rPr sz="1800" b="1" spc="-5" dirty="0">
                <a:latin typeface="Arial"/>
                <a:cs typeface="Arial"/>
              </a:rPr>
              <a:t>Í</a:t>
            </a:r>
            <a:r>
              <a:rPr sz="1800" b="1" spc="-5" dirty="0">
                <a:latin typeface="Calibri"/>
                <a:cs typeface="Calibri"/>
              </a:rPr>
              <a:t>N</a:t>
            </a:r>
            <a:r>
              <a:rPr sz="1800" b="1" spc="-65" dirty="0">
                <a:latin typeface="Calibri"/>
                <a:cs typeface="Calibri"/>
              </a:rPr>
              <a:t> </a:t>
            </a:r>
            <a:r>
              <a:rPr sz="1800" b="1" spc="-5" dirty="0">
                <a:latin typeface="Calibri"/>
                <a:cs typeface="Calibri"/>
              </a:rPr>
              <a:t>HI</a:t>
            </a:r>
            <a:r>
              <a:rPr sz="1800" b="1" spc="-5" dirty="0">
                <a:latin typeface="Arial"/>
                <a:cs typeface="Arial"/>
              </a:rPr>
              <a:t>Ệ</a:t>
            </a:r>
            <a:r>
              <a:rPr sz="1800" b="1" spc="-5" dirty="0">
                <a:latin typeface="Calibri"/>
                <a:cs typeface="Calibri"/>
              </a:rPr>
              <a:t>U</a:t>
            </a:r>
            <a:endParaRPr sz="1800">
              <a:latin typeface="Calibri"/>
              <a:cs typeface="Calibri"/>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88</a:t>
            </a:fld>
            <a:endParaRPr spc="-5"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79929" y="117475"/>
            <a:ext cx="5239385" cy="550037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627246" y="5685738"/>
            <a:ext cx="2068195" cy="298450"/>
          </a:xfrm>
          <a:prstGeom prst="rect">
            <a:avLst/>
          </a:prstGeom>
        </p:spPr>
        <p:txBody>
          <a:bodyPr vert="horz" wrap="square" lIns="0" tIns="0" rIns="0" bIns="0" rtlCol="0">
            <a:spAutoFit/>
          </a:bodyPr>
          <a:lstStyle/>
          <a:p>
            <a:pPr marL="12700">
              <a:lnSpc>
                <a:spcPct val="100000"/>
              </a:lnSpc>
            </a:pPr>
            <a:r>
              <a:rPr sz="1800" b="1" spc="-5" dirty="0">
                <a:latin typeface="Calibri"/>
                <a:cs typeface="Calibri"/>
              </a:rPr>
              <a:t>PH</a:t>
            </a:r>
            <a:r>
              <a:rPr sz="1800" b="1" spc="-5" dirty="0">
                <a:latin typeface="Arial"/>
                <a:cs typeface="Arial"/>
              </a:rPr>
              <a:t>Á</a:t>
            </a:r>
            <a:r>
              <a:rPr sz="1800" b="1" spc="-5" dirty="0">
                <a:latin typeface="Calibri"/>
                <a:cs typeface="Calibri"/>
              </a:rPr>
              <a:t>T HI</a:t>
            </a:r>
            <a:r>
              <a:rPr sz="1800" b="1" spc="-5" dirty="0">
                <a:latin typeface="Arial"/>
                <a:cs typeface="Arial"/>
              </a:rPr>
              <a:t>Ệ</a:t>
            </a:r>
            <a:r>
              <a:rPr sz="1800" b="1" spc="-5" dirty="0">
                <a:latin typeface="Calibri"/>
                <a:cs typeface="Calibri"/>
              </a:rPr>
              <a:t>N T</a:t>
            </a:r>
            <a:r>
              <a:rPr sz="1800" b="1" spc="-5" dirty="0">
                <a:latin typeface="Arial"/>
                <a:cs typeface="Arial"/>
              </a:rPr>
              <a:t>Í</a:t>
            </a:r>
            <a:r>
              <a:rPr sz="1800" b="1" spc="-5" dirty="0">
                <a:latin typeface="Calibri"/>
                <a:cs typeface="Calibri"/>
              </a:rPr>
              <a:t>N</a:t>
            </a:r>
            <a:r>
              <a:rPr sz="1800" b="1" spc="-55" dirty="0">
                <a:latin typeface="Calibri"/>
                <a:cs typeface="Calibri"/>
              </a:rPr>
              <a:t> </a:t>
            </a:r>
            <a:r>
              <a:rPr sz="1800" b="1" spc="-5" dirty="0">
                <a:latin typeface="Calibri"/>
                <a:cs typeface="Calibri"/>
              </a:rPr>
              <a:t>HI</a:t>
            </a:r>
            <a:r>
              <a:rPr sz="1800" b="1" spc="-5" dirty="0">
                <a:latin typeface="Arial"/>
                <a:cs typeface="Arial"/>
              </a:rPr>
              <a:t>Ệ</a:t>
            </a:r>
            <a:r>
              <a:rPr sz="1800" b="1" spc="-5" dirty="0">
                <a:latin typeface="Calibri"/>
                <a:cs typeface="Calibri"/>
              </a:rPr>
              <a:t>U</a:t>
            </a:r>
            <a:endParaRPr sz="1800">
              <a:latin typeface="Calibri"/>
              <a:cs typeface="Calibri"/>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82550">
              <a:lnSpc>
                <a:spcPts val="1105"/>
              </a:lnSpc>
            </a:pPr>
            <a:r>
              <a:rPr spc="-5" dirty="0"/>
              <a:t>Page</a:t>
            </a:r>
            <a:r>
              <a:rPr spc="-90" dirty="0"/>
              <a:t> </a:t>
            </a:r>
            <a:fld id="{81D60167-4931-47E6-BA6A-407CBD079E47}" type="slidenum">
              <a:rPr spc="-5" dirty="0"/>
              <a:t>89</a:t>
            </a:fld>
            <a:endParaRPr spc="-5"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456691" y="309880"/>
            <a:ext cx="5810250" cy="815975"/>
          </a:xfrm>
          <a:prstGeom prst="rect">
            <a:avLst/>
          </a:prstGeom>
        </p:spPr>
        <p:txBody>
          <a:bodyPr vert="horz" wrap="square" lIns="0" tIns="0" rIns="0" bIns="0" rtlCol="0">
            <a:spAutoFit/>
          </a:bodyPr>
          <a:lstStyle/>
          <a:p>
            <a:pPr marL="12700" marR="5080">
              <a:lnSpc>
                <a:spcPts val="3220"/>
              </a:lnSpc>
            </a:pPr>
            <a:r>
              <a:rPr sz="2800" u="heavy" spc="-705" dirty="0">
                <a:solidFill>
                  <a:srgbClr val="C0504D"/>
                </a:solidFill>
                <a:latin typeface="Times New Roman"/>
                <a:cs typeface="Times New Roman"/>
              </a:rPr>
              <a:t> </a:t>
            </a:r>
            <a:r>
              <a:rPr sz="2800" b="1" u="heavy" spc="-5" dirty="0">
                <a:solidFill>
                  <a:srgbClr val="C0504D"/>
                </a:solidFill>
                <a:latin typeface="Arial"/>
                <a:cs typeface="Arial"/>
              </a:rPr>
              <a:t>Chương 3 – </a:t>
            </a:r>
            <a:r>
              <a:rPr sz="2800" b="1" u="heavy" spc="-10" dirty="0">
                <a:solidFill>
                  <a:srgbClr val="C0504D"/>
                </a:solidFill>
                <a:latin typeface="Arial"/>
                <a:cs typeface="Arial"/>
              </a:rPr>
              <a:t>Chức </a:t>
            </a:r>
            <a:r>
              <a:rPr sz="2800" b="1" u="heavy" spc="-5" dirty="0">
                <a:solidFill>
                  <a:srgbClr val="C0504D"/>
                </a:solidFill>
                <a:latin typeface="Arial"/>
                <a:cs typeface="Arial"/>
              </a:rPr>
              <a:t>năng cơ </a:t>
            </a:r>
            <a:r>
              <a:rPr sz="2800" b="1" u="heavy" dirty="0">
                <a:solidFill>
                  <a:srgbClr val="C0504D"/>
                </a:solidFill>
                <a:latin typeface="Arial"/>
                <a:cs typeface="Arial"/>
              </a:rPr>
              <a:t>bản hệ  </a:t>
            </a:r>
            <a:r>
              <a:rPr sz="2800" b="1" u="heavy" spc="-5" dirty="0">
                <a:solidFill>
                  <a:srgbClr val="C0504D"/>
                </a:solidFill>
                <a:latin typeface="Arial"/>
                <a:cs typeface="Arial"/>
              </a:rPr>
              <a:t>thống </a:t>
            </a:r>
            <a:r>
              <a:rPr sz="2800" b="1" u="heavy" dirty="0">
                <a:solidFill>
                  <a:srgbClr val="C0504D"/>
                </a:solidFill>
                <a:latin typeface="Arial"/>
                <a:cs typeface="Arial"/>
              </a:rPr>
              <a:t>phụ </a:t>
            </a:r>
            <a:r>
              <a:rPr sz="2800" b="1" u="heavy" spc="-5" dirty="0">
                <a:solidFill>
                  <a:srgbClr val="C0504D"/>
                </a:solidFill>
                <a:latin typeface="Arial"/>
                <a:cs typeface="Arial"/>
              </a:rPr>
              <a:t>mang</a:t>
            </a:r>
            <a:r>
              <a:rPr sz="2800" b="1" u="heavy" spc="-55" dirty="0">
                <a:solidFill>
                  <a:srgbClr val="C0504D"/>
                </a:solidFill>
                <a:latin typeface="Arial"/>
                <a:cs typeface="Arial"/>
              </a:rPr>
              <a:t> </a:t>
            </a:r>
            <a:r>
              <a:rPr sz="2800" b="1" u="heavy" spc="-5" dirty="0">
                <a:solidFill>
                  <a:srgbClr val="C0504D"/>
                </a:solidFill>
                <a:latin typeface="Arial"/>
                <a:cs typeface="Arial"/>
              </a:rPr>
              <a:t>vác</a:t>
            </a:r>
            <a:endParaRPr sz="2800">
              <a:latin typeface="Arial"/>
              <a:cs typeface="Arial"/>
            </a:endParaRPr>
          </a:p>
        </p:txBody>
      </p:sp>
      <p:sp>
        <p:nvSpPr>
          <p:cNvPr id="3" name="object 3"/>
          <p:cNvSpPr txBox="1"/>
          <p:nvPr/>
        </p:nvSpPr>
        <p:spPr>
          <a:xfrm>
            <a:off x="456691" y="1433321"/>
            <a:ext cx="8075295" cy="3495040"/>
          </a:xfrm>
          <a:prstGeom prst="rect">
            <a:avLst/>
          </a:prstGeom>
        </p:spPr>
        <p:txBody>
          <a:bodyPr vert="horz" wrap="square" lIns="0" tIns="0" rIns="0" bIns="0" rtlCol="0">
            <a:spAutoFit/>
          </a:bodyPr>
          <a:lstStyle/>
          <a:p>
            <a:pPr marL="12700">
              <a:lnSpc>
                <a:spcPct val="100000"/>
              </a:lnSpc>
            </a:pPr>
            <a:r>
              <a:rPr sz="2000" dirty="0">
                <a:solidFill>
                  <a:srgbClr val="C00000"/>
                </a:solidFill>
                <a:latin typeface="Arial"/>
                <a:cs typeface="Arial"/>
              </a:rPr>
              <a:t>Feed </a:t>
            </a:r>
            <a:r>
              <a:rPr sz="2000" spc="-5" dirty="0">
                <a:solidFill>
                  <a:srgbClr val="C00000"/>
                </a:solidFill>
                <a:latin typeface="Arial"/>
                <a:cs typeface="Arial"/>
              </a:rPr>
              <a:t>Horn </a:t>
            </a:r>
            <a:r>
              <a:rPr sz="2000" b="1" spc="-5" dirty="0">
                <a:solidFill>
                  <a:srgbClr val="C00000"/>
                </a:solidFill>
                <a:latin typeface="Arial"/>
                <a:cs typeface="Arial"/>
              </a:rPr>
              <a:t>(loa </a:t>
            </a:r>
            <a:r>
              <a:rPr sz="2000" b="1" dirty="0">
                <a:solidFill>
                  <a:srgbClr val="C00000"/>
                </a:solidFill>
                <a:latin typeface="Arial"/>
                <a:cs typeface="Arial"/>
              </a:rPr>
              <a:t>tiếp</a:t>
            </a:r>
            <a:r>
              <a:rPr sz="2000" b="1" spc="80" dirty="0">
                <a:solidFill>
                  <a:srgbClr val="C00000"/>
                </a:solidFill>
                <a:latin typeface="Arial"/>
                <a:cs typeface="Arial"/>
              </a:rPr>
              <a:t> </a:t>
            </a:r>
            <a:r>
              <a:rPr sz="2000" b="1" spc="-5" dirty="0">
                <a:solidFill>
                  <a:srgbClr val="C00000"/>
                </a:solidFill>
                <a:latin typeface="Arial"/>
                <a:cs typeface="Arial"/>
              </a:rPr>
              <a:t>sóng)</a:t>
            </a:r>
            <a:endParaRPr sz="2000">
              <a:latin typeface="Arial"/>
              <a:cs typeface="Arial"/>
            </a:endParaRPr>
          </a:p>
          <a:p>
            <a:pPr marL="12700" marR="5080">
              <a:lnSpc>
                <a:spcPts val="2300"/>
              </a:lnSpc>
              <a:spcBef>
                <a:spcPts val="1480"/>
              </a:spcBef>
            </a:pPr>
            <a:r>
              <a:rPr sz="2000" spc="-5" dirty="0">
                <a:latin typeface="Arial"/>
                <a:cs typeface="Arial"/>
              </a:rPr>
              <a:t>Dùng </a:t>
            </a:r>
            <a:r>
              <a:rPr sz="2000" dirty="0">
                <a:latin typeface="Arial"/>
                <a:cs typeface="Arial"/>
              </a:rPr>
              <a:t>để </a:t>
            </a:r>
            <a:r>
              <a:rPr sz="2000" spc="-5" dirty="0">
                <a:latin typeface="Arial"/>
                <a:cs typeface="Arial"/>
              </a:rPr>
              <a:t>truyền tải sóng vô tuyến </a:t>
            </a:r>
            <a:r>
              <a:rPr sz="2000" dirty="0">
                <a:latin typeface="Arial"/>
                <a:cs typeface="Arial"/>
              </a:rPr>
              <a:t>giữa máy phát </a:t>
            </a:r>
            <a:r>
              <a:rPr sz="2000" spc="-5" dirty="0">
                <a:latin typeface="Arial"/>
                <a:cs typeface="Arial"/>
              </a:rPr>
              <a:t>và/hoặc </a:t>
            </a:r>
            <a:r>
              <a:rPr sz="2000" dirty="0">
                <a:latin typeface="Arial"/>
                <a:cs typeface="Arial"/>
              </a:rPr>
              <a:t>máy thu và bộ  phản </a:t>
            </a:r>
            <a:r>
              <a:rPr sz="2000" spc="-5" dirty="0">
                <a:latin typeface="Arial"/>
                <a:cs typeface="Arial"/>
              </a:rPr>
              <a:t>xạ</a:t>
            </a:r>
            <a:r>
              <a:rPr sz="2000" spc="-90" dirty="0">
                <a:latin typeface="Arial"/>
                <a:cs typeface="Arial"/>
              </a:rPr>
              <a:t> </a:t>
            </a:r>
            <a:r>
              <a:rPr sz="2000" dirty="0">
                <a:latin typeface="Arial"/>
                <a:cs typeface="Arial"/>
              </a:rPr>
              <a:t>parabôn.</a:t>
            </a:r>
            <a:endParaRPr sz="2000">
              <a:latin typeface="Arial"/>
              <a:cs typeface="Arial"/>
            </a:endParaRPr>
          </a:p>
          <a:p>
            <a:pPr>
              <a:lnSpc>
                <a:spcPct val="100000"/>
              </a:lnSpc>
              <a:spcBef>
                <a:spcPts val="10"/>
              </a:spcBef>
            </a:pPr>
            <a:endParaRPr sz="2450">
              <a:latin typeface="Times New Roman"/>
              <a:cs typeface="Times New Roman"/>
            </a:endParaRPr>
          </a:p>
          <a:p>
            <a:pPr marL="83820">
              <a:lnSpc>
                <a:spcPct val="100000"/>
              </a:lnSpc>
              <a:spcBef>
                <a:spcPts val="5"/>
              </a:spcBef>
            </a:pPr>
            <a:r>
              <a:rPr sz="2000" b="1" dirty="0">
                <a:solidFill>
                  <a:srgbClr val="C0504D"/>
                </a:solidFill>
                <a:latin typeface="Arial"/>
                <a:cs typeface="Arial"/>
              </a:rPr>
              <a:t>OMT</a:t>
            </a:r>
            <a:endParaRPr sz="2000">
              <a:latin typeface="Arial"/>
              <a:cs typeface="Arial"/>
            </a:endParaRPr>
          </a:p>
          <a:p>
            <a:pPr marL="83820" marR="444500">
              <a:lnSpc>
                <a:spcPts val="2330"/>
              </a:lnSpc>
              <a:spcBef>
                <a:spcPts val="1420"/>
              </a:spcBef>
            </a:pPr>
            <a:r>
              <a:rPr sz="2000" dirty="0">
                <a:latin typeface="Arial"/>
                <a:cs typeface="Arial"/>
              </a:rPr>
              <a:t>Điều khiển </a:t>
            </a:r>
            <a:r>
              <a:rPr sz="2000" spc="-5" dirty="0">
                <a:latin typeface="Arial"/>
                <a:cs typeface="Arial"/>
              </a:rPr>
              <a:t>hoặc </a:t>
            </a:r>
            <a:r>
              <a:rPr sz="2000" dirty="0">
                <a:latin typeface="Arial"/>
                <a:cs typeface="Arial"/>
              </a:rPr>
              <a:t>để kết </a:t>
            </a:r>
            <a:r>
              <a:rPr sz="2000" spc="-5" dirty="0">
                <a:latin typeface="Arial"/>
                <a:cs typeface="Arial"/>
              </a:rPr>
              <a:t>hợp </a:t>
            </a:r>
            <a:r>
              <a:rPr sz="2000" dirty="0">
                <a:latin typeface="Arial"/>
                <a:cs typeface="Arial"/>
              </a:rPr>
              <a:t>hoặc </a:t>
            </a:r>
            <a:r>
              <a:rPr sz="2000" spc="-5" dirty="0">
                <a:latin typeface="Arial"/>
                <a:cs typeface="Arial"/>
              </a:rPr>
              <a:t>tách hai </a:t>
            </a:r>
            <a:r>
              <a:rPr sz="2000" dirty="0">
                <a:latin typeface="Arial"/>
                <a:cs typeface="Arial"/>
              </a:rPr>
              <a:t>đường </a:t>
            </a:r>
            <a:r>
              <a:rPr sz="2000" spc="-5" dirty="0">
                <a:latin typeface="Arial"/>
                <a:cs typeface="Arial"/>
              </a:rPr>
              <a:t>tín </a:t>
            </a:r>
            <a:r>
              <a:rPr sz="2000" dirty="0">
                <a:latin typeface="Arial"/>
                <a:cs typeface="Arial"/>
              </a:rPr>
              <a:t>hiệu </a:t>
            </a:r>
            <a:r>
              <a:rPr sz="2000" spc="-5" dirty="0">
                <a:latin typeface="Arial"/>
                <a:cs typeface="Arial"/>
              </a:rPr>
              <a:t>sóng cực  </a:t>
            </a:r>
            <a:r>
              <a:rPr sz="2000" dirty="0">
                <a:latin typeface="Arial"/>
                <a:cs typeface="Arial"/>
              </a:rPr>
              <a:t>ngắn </a:t>
            </a:r>
            <a:r>
              <a:rPr sz="2000" spc="-5" dirty="0">
                <a:latin typeface="Arial"/>
                <a:cs typeface="Arial"/>
              </a:rPr>
              <a:t>trực giao </a:t>
            </a:r>
            <a:r>
              <a:rPr sz="2000" dirty="0">
                <a:latin typeface="Arial"/>
                <a:cs typeface="Arial"/>
              </a:rPr>
              <a:t>phân</a:t>
            </a:r>
            <a:r>
              <a:rPr sz="2000" spc="-60" dirty="0">
                <a:latin typeface="Arial"/>
                <a:cs typeface="Arial"/>
              </a:rPr>
              <a:t> </a:t>
            </a:r>
            <a:r>
              <a:rPr sz="2000" dirty="0">
                <a:latin typeface="Arial"/>
                <a:cs typeface="Arial"/>
              </a:rPr>
              <a:t>cực</a:t>
            </a:r>
            <a:r>
              <a:rPr sz="2000" dirty="0">
                <a:latin typeface="Calibri"/>
                <a:cs typeface="Calibri"/>
              </a:rPr>
              <a:t>.</a:t>
            </a:r>
            <a:endParaRPr sz="2000">
              <a:latin typeface="Calibri"/>
              <a:cs typeface="Calibri"/>
            </a:endParaRPr>
          </a:p>
          <a:p>
            <a:pPr marL="83820">
              <a:lnSpc>
                <a:spcPct val="100000"/>
              </a:lnSpc>
              <a:spcBef>
                <a:spcPts val="1565"/>
              </a:spcBef>
            </a:pPr>
            <a:r>
              <a:rPr sz="2000" b="1" spc="5" dirty="0">
                <a:solidFill>
                  <a:srgbClr val="C00000"/>
                </a:solidFill>
                <a:latin typeface="Arial"/>
                <a:cs typeface="Arial"/>
              </a:rPr>
              <a:t>Bộ </a:t>
            </a:r>
            <a:r>
              <a:rPr sz="2000" b="1" dirty="0">
                <a:solidFill>
                  <a:srgbClr val="C00000"/>
                </a:solidFill>
                <a:latin typeface="Arial"/>
                <a:cs typeface="Arial"/>
              </a:rPr>
              <a:t>phản</a:t>
            </a:r>
            <a:r>
              <a:rPr sz="2000" b="1" spc="-105" dirty="0">
                <a:solidFill>
                  <a:srgbClr val="C00000"/>
                </a:solidFill>
                <a:latin typeface="Arial"/>
                <a:cs typeface="Arial"/>
              </a:rPr>
              <a:t> </a:t>
            </a:r>
            <a:r>
              <a:rPr sz="2000" b="1" spc="-10" dirty="0">
                <a:solidFill>
                  <a:srgbClr val="C00000"/>
                </a:solidFill>
                <a:latin typeface="Arial"/>
                <a:cs typeface="Arial"/>
              </a:rPr>
              <a:t>xạ</a:t>
            </a:r>
            <a:endParaRPr sz="2000">
              <a:latin typeface="Arial"/>
              <a:cs typeface="Arial"/>
            </a:endParaRPr>
          </a:p>
          <a:p>
            <a:pPr marL="12700">
              <a:lnSpc>
                <a:spcPct val="100000"/>
              </a:lnSpc>
              <a:spcBef>
                <a:spcPts val="1270"/>
              </a:spcBef>
            </a:pPr>
            <a:r>
              <a:rPr sz="2000" dirty="0">
                <a:latin typeface="Arial"/>
                <a:cs typeface="Arial"/>
              </a:rPr>
              <a:t>Thiết bị phản </a:t>
            </a:r>
            <a:r>
              <a:rPr sz="2000" spc="-5" dirty="0">
                <a:latin typeface="Arial"/>
                <a:cs typeface="Arial"/>
              </a:rPr>
              <a:t>xạ </a:t>
            </a:r>
            <a:r>
              <a:rPr sz="2000" dirty="0">
                <a:latin typeface="Arial"/>
                <a:cs typeface="Arial"/>
              </a:rPr>
              <a:t>sóng </a:t>
            </a:r>
            <a:r>
              <a:rPr sz="2000" spc="-5" dirty="0">
                <a:latin typeface="Arial"/>
                <a:cs typeface="Arial"/>
              </a:rPr>
              <a:t>điệnt</a:t>
            </a:r>
            <a:r>
              <a:rPr sz="2000" spc="-85" dirty="0">
                <a:latin typeface="Arial"/>
                <a:cs typeface="Arial"/>
              </a:rPr>
              <a:t> </a:t>
            </a:r>
            <a:r>
              <a:rPr sz="2000" spc="-5" dirty="0">
                <a:latin typeface="Arial"/>
                <a:cs typeface="Arial"/>
              </a:rPr>
              <a:t>từ</a:t>
            </a:r>
            <a:endParaRPr sz="2000">
              <a:latin typeface="Arial"/>
              <a:cs typeface="Arial"/>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41829" y="117475"/>
            <a:ext cx="5213350" cy="547116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543559" y="5685738"/>
            <a:ext cx="5567680" cy="808355"/>
          </a:xfrm>
          <a:prstGeom prst="rect">
            <a:avLst/>
          </a:prstGeom>
        </p:spPr>
        <p:txBody>
          <a:bodyPr vert="horz" wrap="square" lIns="0" tIns="0" rIns="0" bIns="0" rtlCol="0">
            <a:spAutoFit/>
          </a:bodyPr>
          <a:lstStyle/>
          <a:p>
            <a:pPr marL="2759075">
              <a:lnSpc>
                <a:spcPct val="100000"/>
              </a:lnSpc>
            </a:pPr>
            <a:r>
              <a:rPr sz="1800" b="1" dirty="0">
                <a:latin typeface="Arial"/>
                <a:cs typeface="Arial"/>
              </a:rPr>
              <a:t>SÓNG </a:t>
            </a:r>
            <a:r>
              <a:rPr sz="1800" b="1" spc="-10" dirty="0">
                <a:latin typeface="Arial"/>
                <a:cs typeface="Arial"/>
              </a:rPr>
              <a:t>MANG </a:t>
            </a:r>
            <a:r>
              <a:rPr sz="1800" b="1" spc="-5" dirty="0">
                <a:latin typeface="Arial"/>
                <a:cs typeface="Arial"/>
              </a:rPr>
              <a:t>ĐƯỢ</a:t>
            </a:r>
            <a:r>
              <a:rPr sz="1800" b="1" spc="-5" dirty="0">
                <a:latin typeface="Calibri"/>
                <a:cs typeface="Calibri"/>
              </a:rPr>
              <a:t>C</a:t>
            </a:r>
            <a:r>
              <a:rPr sz="1800" b="1" spc="-145" dirty="0">
                <a:latin typeface="Calibri"/>
                <a:cs typeface="Calibri"/>
              </a:rPr>
              <a:t> </a:t>
            </a:r>
            <a:r>
              <a:rPr sz="1800" b="1" dirty="0">
                <a:latin typeface="Calibri"/>
                <a:cs typeface="Calibri"/>
              </a:rPr>
              <a:t>KH</a:t>
            </a:r>
            <a:r>
              <a:rPr sz="1800" b="1" dirty="0">
                <a:latin typeface="Arial"/>
                <a:cs typeface="Arial"/>
              </a:rPr>
              <a:t>Ó</a:t>
            </a:r>
            <a:r>
              <a:rPr sz="1800" b="1" dirty="0">
                <a:latin typeface="Calibri"/>
                <a:cs typeface="Calibri"/>
              </a:rPr>
              <a:t>A</a:t>
            </a:r>
            <a:endParaRPr sz="1800">
              <a:latin typeface="Calibri"/>
              <a:cs typeface="Calibri"/>
            </a:endParaRPr>
          </a:p>
          <a:p>
            <a:pPr marL="12700">
              <a:lnSpc>
                <a:spcPct val="100000"/>
              </a:lnSpc>
              <a:spcBef>
                <a:spcPts val="1030"/>
              </a:spcBef>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4" name="object 4"/>
          <p:cNvSpPr txBox="1"/>
          <p:nvPr/>
        </p:nvSpPr>
        <p:spPr>
          <a:xfrm>
            <a:off x="8114538" y="6133287"/>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90</a:t>
            </a:r>
            <a:endParaRPr sz="1000">
              <a:latin typeface="Arial"/>
              <a:cs typeface="Arial"/>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908175" y="106679"/>
            <a:ext cx="5290820" cy="555498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3430651" y="5678119"/>
            <a:ext cx="2299970" cy="285115"/>
          </a:xfrm>
          <a:prstGeom prst="rect">
            <a:avLst/>
          </a:prstGeom>
        </p:spPr>
        <p:txBody>
          <a:bodyPr vert="horz" wrap="square" lIns="0" tIns="0" rIns="0" bIns="0" rtlCol="0">
            <a:spAutoFit/>
          </a:bodyPr>
          <a:lstStyle/>
          <a:p>
            <a:pPr marL="12700">
              <a:lnSpc>
                <a:spcPct val="100000"/>
              </a:lnSpc>
            </a:pPr>
            <a:r>
              <a:rPr sz="1800" b="1" spc="-5" dirty="0">
                <a:latin typeface="Arial"/>
                <a:cs typeface="Arial"/>
              </a:rPr>
              <a:t>ANTENNA </a:t>
            </a:r>
            <a:r>
              <a:rPr sz="1800" b="1" dirty="0">
                <a:latin typeface="Arial"/>
                <a:cs typeface="Arial"/>
              </a:rPr>
              <a:t>ĐẠT</a:t>
            </a:r>
            <a:r>
              <a:rPr sz="1800" b="1" spc="-65" dirty="0">
                <a:latin typeface="Arial"/>
                <a:cs typeface="Arial"/>
              </a:rPr>
              <a:t> </a:t>
            </a:r>
            <a:r>
              <a:rPr sz="1800" b="1" spc="-5" dirty="0">
                <a:latin typeface="Arial"/>
                <a:cs typeface="Arial"/>
              </a:rPr>
              <a:t>ĐỈNH</a:t>
            </a:r>
            <a:endParaRPr sz="1800">
              <a:latin typeface="Arial"/>
              <a:cs typeface="Arial"/>
            </a:endParaRPr>
          </a:p>
        </p:txBody>
      </p:sp>
      <p:sp>
        <p:nvSpPr>
          <p:cNvPr id="4" name="object 4"/>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39"/>
              </a:spcBef>
            </a:pPr>
            <a:r>
              <a:rPr sz="1000" spc="-5" dirty="0"/>
              <a:t>Co-Confidential</a:t>
            </a:r>
            <a:endParaRPr sz="1000"/>
          </a:p>
        </p:txBody>
      </p:sp>
      <p:sp>
        <p:nvSpPr>
          <p:cNvPr id="5" name="object 5"/>
          <p:cNvSpPr txBox="1"/>
          <p:nvPr/>
        </p:nvSpPr>
        <p:spPr>
          <a:xfrm>
            <a:off x="8114538" y="6284077"/>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91</a:t>
            </a:r>
            <a:endParaRPr sz="1000">
              <a:latin typeface="Arial"/>
              <a:cs typeface="Arial"/>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691387" y="440944"/>
            <a:ext cx="7668895" cy="304800"/>
          </a:xfrm>
          <a:prstGeom prst="rect">
            <a:avLst/>
          </a:prstGeom>
        </p:spPr>
        <p:txBody>
          <a:bodyPr vert="horz" wrap="square" lIns="0" tIns="0" rIns="0" bIns="0" rtlCol="0">
            <a:spAutoFit/>
          </a:bodyPr>
          <a:lstStyle/>
          <a:p>
            <a:pPr marL="12700">
              <a:lnSpc>
                <a:spcPct val="100000"/>
              </a:lnSpc>
              <a:tabLst>
                <a:tab pos="539750" algn="l"/>
              </a:tabLst>
            </a:pPr>
            <a:r>
              <a:rPr sz="2000" dirty="0"/>
              <a:t>14.	Điều </a:t>
            </a:r>
            <a:r>
              <a:rPr sz="2000" spc="-5" dirty="0"/>
              <a:t>chỉnh </a:t>
            </a:r>
            <a:r>
              <a:rPr sz="2000" spc="-10" dirty="0"/>
              <a:t>an </a:t>
            </a:r>
            <a:r>
              <a:rPr sz="2000" spc="-5" dirty="0"/>
              <a:t>ten </a:t>
            </a:r>
            <a:r>
              <a:rPr sz="2000" dirty="0"/>
              <a:t>cho </a:t>
            </a:r>
            <a:r>
              <a:rPr sz="2000" spc="-5" dirty="0"/>
              <a:t>đến </a:t>
            </a:r>
            <a:r>
              <a:rPr sz="2000" dirty="0"/>
              <a:t>khi giá </a:t>
            </a:r>
            <a:r>
              <a:rPr sz="2000" spc="-5" dirty="0"/>
              <a:t>trị </a:t>
            </a:r>
            <a:r>
              <a:rPr sz="2000" dirty="0"/>
              <a:t>cường </a:t>
            </a:r>
            <a:r>
              <a:rPr sz="2000" spc="-10" dirty="0"/>
              <a:t>độ </a:t>
            </a:r>
            <a:r>
              <a:rPr sz="2000" spc="-5" dirty="0"/>
              <a:t>tín </a:t>
            </a:r>
            <a:r>
              <a:rPr sz="2000" dirty="0"/>
              <a:t>hiệu lớn</a:t>
            </a:r>
            <a:r>
              <a:rPr sz="2000" spc="55" dirty="0"/>
              <a:t> </a:t>
            </a:r>
            <a:r>
              <a:rPr sz="2000" spc="-5" dirty="0"/>
              <a:t>nhất</a:t>
            </a:r>
            <a:endParaRPr sz="2000"/>
          </a:p>
        </p:txBody>
      </p:sp>
      <p:sp>
        <p:nvSpPr>
          <p:cNvPr id="6" name="object 6"/>
          <p:cNvSpPr txBox="1"/>
          <p:nvPr/>
        </p:nvSpPr>
        <p:spPr>
          <a:xfrm>
            <a:off x="543559" y="6282895"/>
            <a:ext cx="899160" cy="387985"/>
          </a:xfrm>
          <a:prstGeom prst="rect">
            <a:avLst/>
          </a:prstGeom>
        </p:spPr>
        <p:txBody>
          <a:bodyPr vert="horz" wrap="square" lIns="0" tIns="0" rIns="0" bIns="0" rtlCol="0">
            <a:spAutoFit/>
          </a:bodyPr>
          <a:lstStyle/>
          <a:p>
            <a:pPr marL="12700">
              <a:lnSpc>
                <a:spcPts val="1310"/>
              </a:lnSpc>
            </a:pPr>
            <a:r>
              <a:rPr sz="1200" spc="-5" dirty="0">
                <a:solidFill>
                  <a:srgbClr val="6E6D6D"/>
                </a:solidFill>
                <a:latin typeface="Arial"/>
                <a:cs typeface="Arial"/>
              </a:rPr>
              <a:t>Systems)</a:t>
            </a:r>
            <a:endParaRPr sz="1200">
              <a:latin typeface="Arial"/>
              <a:cs typeface="Arial"/>
            </a:endParaRPr>
          </a:p>
          <a:p>
            <a:pPr marL="12700">
              <a:lnSpc>
                <a:spcPct val="100000"/>
              </a:lnSpc>
              <a:spcBef>
                <a:spcPts val="450"/>
              </a:spcBef>
            </a:pPr>
            <a:r>
              <a:rPr sz="1000" spc="-5" dirty="0">
                <a:solidFill>
                  <a:srgbClr val="6E6D6D"/>
                </a:solidFill>
                <a:latin typeface="Arial"/>
                <a:cs typeface="Arial"/>
              </a:rPr>
              <a:t>Co-Confidential</a:t>
            </a:r>
            <a:endParaRPr sz="1000">
              <a:latin typeface="Arial"/>
              <a:cs typeface="Arial"/>
            </a:endParaRPr>
          </a:p>
        </p:txBody>
      </p:sp>
      <p:sp>
        <p:nvSpPr>
          <p:cNvPr id="3" name="object 3"/>
          <p:cNvSpPr txBox="1"/>
          <p:nvPr/>
        </p:nvSpPr>
        <p:spPr>
          <a:xfrm>
            <a:off x="691387" y="1049273"/>
            <a:ext cx="8077834" cy="3357879"/>
          </a:xfrm>
          <a:prstGeom prst="rect">
            <a:avLst/>
          </a:prstGeom>
        </p:spPr>
        <p:txBody>
          <a:bodyPr vert="horz" wrap="square" lIns="0" tIns="0" rIns="0" bIns="0" rtlCol="0">
            <a:spAutoFit/>
          </a:bodyPr>
          <a:lstStyle/>
          <a:p>
            <a:pPr marL="469900" indent="-457200">
              <a:lnSpc>
                <a:spcPct val="100000"/>
              </a:lnSpc>
              <a:buAutoNum type="arabicPeriod" startAt="15"/>
              <a:tabLst>
                <a:tab pos="470534" algn="l"/>
              </a:tabLst>
            </a:pPr>
            <a:r>
              <a:rPr sz="2000" dirty="0">
                <a:latin typeface="Arial"/>
                <a:cs typeface="Arial"/>
              </a:rPr>
              <a:t>Khi đã </a:t>
            </a:r>
            <a:r>
              <a:rPr sz="2000" spc="-5" dirty="0">
                <a:latin typeface="Arial"/>
                <a:cs typeface="Arial"/>
              </a:rPr>
              <a:t>trỏ </a:t>
            </a:r>
            <a:r>
              <a:rPr sz="2000" dirty="0">
                <a:latin typeface="Arial"/>
                <a:cs typeface="Arial"/>
              </a:rPr>
              <a:t>được </a:t>
            </a:r>
            <a:r>
              <a:rPr sz="2000" spc="-5" dirty="0">
                <a:latin typeface="Arial"/>
                <a:cs typeface="Arial"/>
              </a:rPr>
              <a:t>vệ </a:t>
            </a:r>
            <a:r>
              <a:rPr sz="2000" dirty="0">
                <a:latin typeface="Arial"/>
                <a:cs typeface="Arial"/>
              </a:rPr>
              <a:t>tinh, </a:t>
            </a:r>
            <a:r>
              <a:rPr sz="2000" spc="-5" dirty="0">
                <a:latin typeface="Arial"/>
                <a:cs typeface="Arial"/>
              </a:rPr>
              <a:t>bạn </a:t>
            </a:r>
            <a:r>
              <a:rPr sz="2000" dirty="0">
                <a:latin typeface="Arial"/>
                <a:cs typeface="Arial"/>
              </a:rPr>
              <a:t>có thể thoát khỏi </a:t>
            </a:r>
            <a:r>
              <a:rPr sz="2000" spc="-5" dirty="0">
                <a:latin typeface="Arial"/>
                <a:cs typeface="Arial"/>
              </a:rPr>
              <a:t>phần mềm</a:t>
            </a:r>
            <a:r>
              <a:rPr sz="2000" spc="-35" dirty="0">
                <a:latin typeface="Arial"/>
                <a:cs typeface="Arial"/>
              </a:rPr>
              <a:t> </a:t>
            </a:r>
            <a:r>
              <a:rPr sz="2000" spc="-5" dirty="0">
                <a:latin typeface="Arial"/>
                <a:cs typeface="Arial"/>
              </a:rPr>
              <a:t>iSite.</a:t>
            </a:r>
            <a:endParaRPr sz="2000">
              <a:latin typeface="Arial"/>
              <a:cs typeface="Arial"/>
            </a:endParaRPr>
          </a:p>
          <a:p>
            <a:pPr>
              <a:lnSpc>
                <a:spcPct val="100000"/>
              </a:lnSpc>
              <a:spcBef>
                <a:spcPts val="40"/>
              </a:spcBef>
              <a:buFont typeface="Arial"/>
              <a:buAutoNum type="arabicPeriod" startAt="15"/>
            </a:pPr>
            <a:endParaRPr sz="2050">
              <a:latin typeface="Times New Roman"/>
              <a:cs typeface="Times New Roman"/>
            </a:endParaRPr>
          </a:p>
          <a:p>
            <a:pPr marL="469900" indent="-457200">
              <a:lnSpc>
                <a:spcPct val="100000"/>
              </a:lnSpc>
              <a:buAutoNum type="arabicPeriod" startAt="15"/>
              <a:tabLst>
                <a:tab pos="470534" algn="l"/>
              </a:tabLst>
            </a:pPr>
            <a:r>
              <a:rPr sz="2000" dirty="0">
                <a:latin typeface="Arial"/>
                <a:cs typeface="Arial"/>
              </a:rPr>
              <a:t>Kết nối cáp </a:t>
            </a:r>
            <a:r>
              <a:rPr sz="2000" spc="-5" dirty="0">
                <a:latin typeface="Arial"/>
                <a:cs typeface="Arial"/>
              </a:rPr>
              <a:t>BUC </a:t>
            </a:r>
            <a:r>
              <a:rPr sz="2000" dirty="0">
                <a:latin typeface="Arial"/>
                <a:cs typeface="Arial"/>
              </a:rPr>
              <a:t>Tx và khởi </a:t>
            </a:r>
            <a:r>
              <a:rPr sz="2000" spc="-5" dirty="0">
                <a:latin typeface="Arial"/>
                <a:cs typeface="Arial"/>
              </a:rPr>
              <a:t>động lại thiết </a:t>
            </a:r>
            <a:r>
              <a:rPr sz="2000" dirty="0">
                <a:latin typeface="Arial"/>
                <a:cs typeface="Arial"/>
              </a:rPr>
              <a:t>bị Manpack</a:t>
            </a:r>
            <a:r>
              <a:rPr sz="2000" spc="-175" dirty="0">
                <a:latin typeface="Arial"/>
                <a:cs typeface="Arial"/>
              </a:rPr>
              <a:t> </a:t>
            </a:r>
            <a:r>
              <a:rPr sz="2000" dirty="0">
                <a:latin typeface="Arial"/>
                <a:cs typeface="Arial"/>
              </a:rPr>
              <a:t>.</a:t>
            </a:r>
            <a:endParaRPr sz="2000">
              <a:latin typeface="Arial"/>
              <a:cs typeface="Arial"/>
            </a:endParaRPr>
          </a:p>
          <a:p>
            <a:pPr>
              <a:lnSpc>
                <a:spcPct val="100000"/>
              </a:lnSpc>
              <a:spcBef>
                <a:spcPts val="15"/>
              </a:spcBef>
              <a:buFont typeface="Arial"/>
              <a:buAutoNum type="arabicPeriod" startAt="15"/>
            </a:pPr>
            <a:endParaRPr sz="2150">
              <a:latin typeface="Times New Roman"/>
              <a:cs typeface="Times New Roman"/>
            </a:endParaRPr>
          </a:p>
          <a:p>
            <a:pPr marL="469900" marR="5080" indent="-457200" algn="just">
              <a:lnSpc>
                <a:spcPts val="2390"/>
              </a:lnSpc>
              <a:buAutoNum type="arabicPeriod" startAt="15"/>
              <a:tabLst>
                <a:tab pos="470534" algn="l"/>
              </a:tabLst>
            </a:pPr>
            <a:r>
              <a:rPr sz="2000" dirty="0">
                <a:latin typeface="Arial"/>
                <a:cs typeface="Arial"/>
              </a:rPr>
              <a:t>Khi thiết bị Manpack được khởi động lại </a:t>
            </a:r>
            <a:r>
              <a:rPr sz="2000" spc="-5" dirty="0">
                <a:latin typeface="Arial"/>
                <a:cs typeface="Arial"/>
              </a:rPr>
              <a:t>tất </a:t>
            </a:r>
            <a:r>
              <a:rPr sz="2000" dirty="0">
                <a:latin typeface="Arial"/>
                <a:cs typeface="Arial"/>
              </a:rPr>
              <a:t>cả các đèn </a:t>
            </a:r>
            <a:r>
              <a:rPr sz="2000" spc="-5" dirty="0">
                <a:latin typeface="Arial"/>
                <a:cs typeface="Arial"/>
              </a:rPr>
              <a:t>LED đều  </a:t>
            </a:r>
            <a:r>
              <a:rPr sz="2000" dirty="0">
                <a:latin typeface="Arial"/>
                <a:cs typeface="Arial"/>
              </a:rPr>
              <a:t>sáng, người dùng có </a:t>
            </a:r>
            <a:r>
              <a:rPr sz="2000" spc="-5" dirty="0">
                <a:latin typeface="Arial"/>
                <a:cs typeface="Arial"/>
              </a:rPr>
              <a:t>thể </a:t>
            </a:r>
            <a:r>
              <a:rPr sz="2000" dirty="0">
                <a:latin typeface="Arial"/>
                <a:cs typeface="Arial"/>
              </a:rPr>
              <a:t>bắt đầu </a:t>
            </a:r>
            <a:r>
              <a:rPr sz="2000" spc="-5" dirty="0">
                <a:latin typeface="Arial"/>
                <a:cs typeface="Arial"/>
              </a:rPr>
              <a:t>sử dụng </a:t>
            </a:r>
            <a:r>
              <a:rPr sz="2000" dirty="0">
                <a:latin typeface="Arial"/>
                <a:cs typeface="Arial"/>
              </a:rPr>
              <a:t>các dịch </a:t>
            </a:r>
            <a:r>
              <a:rPr sz="2000" spc="-5" dirty="0">
                <a:latin typeface="Arial"/>
                <a:cs typeface="Arial"/>
              </a:rPr>
              <a:t>vụ trên  </a:t>
            </a:r>
            <a:r>
              <a:rPr sz="2000" dirty="0">
                <a:latin typeface="Arial"/>
                <a:cs typeface="Arial"/>
              </a:rPr>
              <a:t>Manpack </a:t>
            </a:r>
            <a:r>
              <a:rPr sz="2000" spc="-5" dirty="0">
                <a:latin typeface="Arial"/>
                <a:cs typeface="Arial"/>
              </a:rPr>
              <a:t>như </a:t>
            </a:r>
            <a:r>
              <a:rPr sz="2000" dirty="0">
                <a:latin typeface="Arial"/>
                <a:cs typeface="Arial"/>
              </a:rPr>
              <a:t>truyền hình hội nghi, dịch </a:t>
            </a:r>
            <a:r>
              <a:rPr sz="2000" spc="-5" dirty="0">
                <a:latin typeface="Arial"/>
                <a:cs typeface="Arial"/>
              </a:rPr>
              <a:t>vụ </a:t>
            </a:r>
            <a:r>
              <a:rPr sz="2000" dirty="0">
                <a:latin typeface="Arial"/>
                <a:cs typeface="Arial"/>
              </a:rPr>
              <a:t>gọi thoại và truyền tập  tin.</a:t>
            </a:r>
            <a:endParaRPr sz="2000">
              <a:latin typeface="Arial"/>
              <a:cs typeface="Arial"/>
            </a:endParaRPr>
          </a:p>
          <a:p>
            <a:pPr>
              <a:lnSpc>
                <a:spcPct val="100000"/>
              </a:lnSpc>
              <a:spcBef>
                <a:spcPts val="50"/>
              </a:spcBef>
              <a:buFont typeface="Arial"/>
              <a:buAutoNum type="arabicPeriod" startAt="15"/>
            </a:pPr>
            <a:endParaRPr sz="2050">
              <a:latin typeface="Times New Roman"/>
              <a:cs typeface="Times New Roman"/>
            </a:endParaRPr>
          </a:p>
          <a:p>
            <a:pPr marL="469900" marR="596265" indent="-457200">
              <a:lnSpc>
                <a:spcPts val="2390"/>
              </a:lnSpc>
              <a:spcBef>
                <a:spcPts val="5"/>
              </a:spcBef>
              <a:buAutoNum type="arabicPeriod" startAt="15"/>
              <a:tabLst>
                <a:tab pos="470534" algn="l"/>
                <a:tab pos="5243830" algn="l"/>
              </a:tabLst>
            </a:pPr>
            <a:r>
              <a:rPr sz="2000" dirty="0">
                <a:latin typeface="Arial"/>
                <a:cs typeface="Arial"/>
              </a:rPr>
              <a:t>Lưu ý rằng </a:t>
            </a:r>
            <a:r>
              <a:rPr sz="2000" spc="-5" dirty="0">
                <a:latin typeface="Arial"/>
                <a:cs typeface="Arial"/>
              </a:rPr>
              <a:t>số lượng của các </a:t>
            </a:r>
            <a:r>
              <a:rPr sz="2000" dirty="0">
                <a:latin typeface="Arial"/>
                <a:cs typeface="Arial"/>
              </a:rPr>
              <a:t>dịch</a:t>
            </a:r>
            <a:r>
              <a:rPr sz="2000" spc="40" dirty="0">
                <a:latin typeface="Arial"/>
                <a:cs typeface="Arial"/>
              </a:rPr>
              <a:t> </a:t>
            </a:r>
            <a:r>
              <a:rPr sz="2000" spc="-5" dirty="0">
                <a:latin typeface="Arial"/>
                <a:cs typeface="Arial"/>
              </a:rPr>
              <a:t>vụ</a:t>
            </a:r>
            <a:r>
              <a:rPr sz="2000" dirty="0">
                <a:latin typeface="Arial"/>
                <a:cs typeface="Arial"/>
              </a:rPr>
              <a:t> trên	Manpack</a:t>
            </a:r>
            <a:r>
              <a:rPr sz="2000" spc="-50" dirty="0">
                <a:latin typeface="Arial"/>
                <a:cs typeface="Arial"/>
              </a:rPr>
              <a:t> </a:t>
            </a:r>
            <a:r>
              <a:rPr sz="2000" spc="-5" dirty="0">
                <a:latin typeface="Arial"/>
                <a:cs typeface="Arial"/>
              </a:rPr>
              <a:t>được</a:t>
            </a:r>
            <a:r>
              <a:rPr sz="2000" spc="-35" dirty="0">
                <a:latin typeface="Arial"/>
                <a:cs typeface="Arial"/>
              </a:rPr>
              <a:t> </a:t>
            </a:r>
            <a:r>
              <a:rPr sz="2000" spc="-5" dirty="0">
                <a:latin typeface="Arial"/>
                <a:cs typeface="Arial"/>
              </a:rPr>
              <a:t>dựa </a:t>
            </a:r>
            <a:r>
              <a:rPr sz="2000" dirty="0">
                <a:latin typeface="Arial"/>
                <a:cs typeface="Arial"/>
              </a:rPr>
              <a:t> trên </a:t>
            </a:r>
            <a:r>
              <a:rPr sz="2000" spc="-5" dirty="0">
                <a:latin typeface="Arial"/>
                <a:cs typeface="Arial"/>
              </a:rPr>
              <a:t>băng thông của</a:t>
            </a:r>
            <a:r>
              <a:rPr sz="2000" spc="-40" dirty="0">
                <a:latin typeface="Arial"/>
                <a:cs typeface="Arial"/>
              </a:rPr>
              <a:t> </a:t>
            </a:r>
            <a:r>
              <a:rPr sz="2000" dirty="0">
                <a:latin typeface="Arial"/>
                <a:cs typeface="Arial"/>
              </a:rPr>
              <a:t>mạng.</a:t>
            </a:r>
            <a:endParaRPr sz="2000">
              <a:latin typeface="Arial"/>
              <a:cs typeface="Arial"/>
            </a:endParaRPr>
          </a:p>
        </p:txBody>
      </p:sp>
      <p:sp>
        <p:nvSpPr>
          <p:cNvPr id="4" name="object 4"/>
          <p:cNvSpPr txBox="1"/>
          <p:nvPr/>
        </p:nvSpPr>
        <p:spPr>
          <a:xfrm>
            <a:off x="543559" y="6092647"/>
            <a:ext cx="2317750" cy="194310"/>
          </a:xfrm>
          <a:prstGeom prst="rect">
            <a:avLst/>
          </a:prstGeom>
        </p:spPr>
        <p:txBody>
          <a:bodyPr vert="horz" wrap="square" lIns="0" tIns="0" rIns="0" bIns="0" rtlCol="0">
            <a:spAutoFit/>
          </a:bodyPr>
          <a:lstStyle/>
          <a:p>
            <a:pPr marL="12700">
              <a:lnSpc>
                <a:spcPct val="100000"/>
              </a:lnSpc>
            </a:pPr>
            <a:r>
              <a:rPr sz="1100" spc="-5" dirty="0">
                <a:latin typeface="Arial"/>
                <a:cs typeface="Arial"/>
              </a:rPr>
              <a:t>j</a:t>
            </a:r>
            <a:r>
              <a:rPr sz="1200" spc="-5" dirty="0">
                <a:solidFill>
                  <a:srgbClr val="6E6D6D"/>
                </a:solidFill>
                <a:latin typeface="Arial"/>
                <a:cs typeface="Arial"/>
              </a:rPr>
              <a:t>ST Electronics (Satcom </a:t>
            </a:r>
            <a:r>
              <a:rPr sz="1200" dirty="0">
                <a:solidFill>
                  <a:srgbClr val="6E6D6D"/>
                </a:solidFill>
                <a:latin typeface="Arial"/>
                <a:cs typeface="Arial"/>
              </a:rPr>
              <a:t>&amp;</a:t>
            </a:r>
            <a:r>
              <a:rPr sz="1200" spc="-5" dirty="0">
                <a:solidFill>
                  <a:srgbClr val="6E6D6D"/>
                </a:solidFill>
                <a:latin typeface="Arial"/>
                <a:cs typeface="Arial"/>
              </a:rPr>
              <a:t> Sensor</a:t>
            </a:r>
            <a:endParaRPr sz="1200">
              <a:latin typeface="Arial"/>
              <a:cs typeface="Arial"/>
            </a:endParaRPr>
          </a:p>
        </p:txBody>
      </p:sp>
      <p:sp>
        <p:nvSpPr>
          <p:cNvPr id="5" name="object 5"/>
          <p:cNvSpPr txBox="1"/>
          <p:nvPr/>
        </p:nvSpPr>
        <p:spPr>
          <a:xfrm>
            <a:off x="8114538" y="6134811"/>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92</a:t>
            </a:r>
            <a:endParaRPr sz="1000">
              <a:latin typeface="Arial"/>
              <a:cs typeface="Aria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0" rIns="0" bIns="0" rtlCol="0">
            <a:spAutoFit/>
          </a:bodyPr>
          <a:lstStyle/>
          <a:p>
            <a:pPr marL="102235">
              <a:lnSpc>
                <a:spcPct val="100000"/>
              </a:lnSpc>
            </a:pPr>
            <a:r>
              <a:rPr sz="2800" u="heavy" spc="-705" dirty="0">
                <a:solidFill>
                  <a:srgbClr val="C0504D"/>
                </a:solidFill>
                <a:latin typeface="Times New Roman"/>
                <a:cs typeface="Times New Roman"/>
              </a:rPr>
              <a:t> </a:t>
            </a:r>
            <a:r>
              <a:rPr sz="2800" b="1" u="heavy" spc="-5" dirty="0">
                <a:solidFill>
                  <a:srgbClr val="C0504D"/>
                </a:solidFill>
                <a:latin typeface="Arial"/>
                <a:cs typeface="Arial"/>
              </a:rPr>
              <a:t>Chương 8 – </a:t>
            </a:r>
            <a:r>
              <a:rPr sz="2800" b="1" u="heavy" spc="-10" dirty="0">
                <a:solidFill>
                  <a:srgbClr val="C0504D"/>
                </a:solidFill>
                <a:latin typeface="Arial"/>
                <a:cs typeface="Arial"/>
              </a:rPr>
              <a:t>Thực </a:t>
            </a:r>
            <a:r>
              <a:rPr sz="2800" b="1" u="heavy" spc="-5" dirty="0">
                <a:solidFill>
                  <a:srgbClr val="C0504D"/>
                </a:solidFill>
                <a:latin typeface="Arial"/>
                <a:cs typeface="Arial"/>
              </a:rPr>
              <a:t>hành </a:t>
            </a:r>
            <a:r>
              <a:rPr sz="2800" b="1" u="heavy" dirty="0">
                <a:solidFill>
                  <a:srgbClr val="C0504D"/>
                </a:solidFill>
                <a:latin typeface="Arial"/>
                <a:cs typeface="Arial"/>
              </a:rPr>
              <a:t>bảo </a:t>
            </a:r>
            <a:r>
              <a:rPr sz="2800" b="1" u="heavy" spc="-5" dirty="0">
                <a:solidFill>
                  <a:srgbClr val="C0504D"/>
                </a:solidFill>
                <a:latin typeface="Arial"/>
                <a:cs typeface="Arial"/>
              </a:rPr>
              <a:t>trì bảo</a:t>
            </a:r>
            <a:r>
              <a:rPr sz="2800" b="1" u="heavy" spc="35" dirty="0">
                <a:solidFill>
                  <a:srgbClr val="C0504D"/>
                </a:solidFill>
                <a:latin typeface="Arial"/>
                <a:cs typeface="Arial"/>
              </a:rPr>
              <a:t> </a:t>
            </a:r>
            <a:r>
              <a:rPr sz="2800" b="1" u="heavy" spc="-5" dirty="0">
                <a:solidFill>
                  <a:srgbClr val="C0504D"/>
                </a:solidFill>
                <a:latin typeface="Arial"/>
                <a:cs typeface="Arial"/>
              </a:rPr>
              <a:t>dưỡng</a:t>
            </a:r>
            <a:endParaRPr sz="2800">
              <a:latin typeface="Arial"/>
              <a:cs typeface="Arial"/>
            </a:endParaRPr>
          </a:p>
        </p:txBody>
      </p:sp>
      <p:sp>
        <p:nvSpPr>
          <p:cNvPr id="3" name="object 3"/>
          <p:cNvSpPr/>
          <p:nvPr/>
        </p:nvSpPr>
        <p:spPr>
          <a:xfrm>
            <a:off x="559308" y="1905635"/>
            <a:ext cx="420623" cy="310896"/>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559308" y="2231770"/>
            <a:ext cx="338328" cy="256032"/>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9308" y="3053207"/>
            <a:ext cx="338328" cy="256032"/>
          </a:xfrm>
          <a:prstGeom prst="rect">
            <a:avLst/>
          </a:prstGeom>
          <a:blipFill>
            <a:blip r:embed="rId3" cstate="print"/>
            <a:stretch>
              <a:fillRect/>
            </a:stretch>
          </a:blipFill>
        </p:spPr>
        <p:txBody>
          <a:bodyPr wrap="square" lIns="0" tIns="0" rIns="0" bIns="0" rtlCol="0"/>
          <a:lstStyle/>
          <a:p>
            <a:endParaRPr/>
          </a:p>
        </p:txBody>
      </p:sp>
      <p:sp>
        <p:nvSpPr>
          <p:cNvPr id="6" name="object 6"/>
          <p:cNvSpPr/>
          <p:nvPr/>
        </p:nvSpPr>
        <p:spPr>
          <a:xfrm>
            <a:off x="559308" y="3602101"/>
            <a:ext cx="338328" cy="256031"/>
          </a:xfrm>
          <a:prstGeom prst="rect">
            <a:avLst/>
          </a:prstGeom>
          <a:blipFill>
            <a:blip r:embed="rId3" cstate="print"/>
            <a:stretch>
              <a:fillRect/>
            </a:stretch>
          </a:blipFill>
        </p:spPr>
        <p:txBody>
          <a:bodyPr wrap="square" lIns="0" tIns="0" rIns="0" bIns="0" rtlCol="0"/>
          <a:lstStyle/>
          <a:p>
            <a:endParaRPr/>
          </a:p>
        </p:txBody>
      </p:sp>
      <p:sp>
        <p:nvSpPr>
          <p:cNvPr id="7" name="object 7"/>
          <p:cNvSpPr/>
          <p:nvPr/>
        </p:nvSpPr>
        <p:spPr>
          <a:xfrm>
            <a:off x="559308" y="4423536"/>
            <a:ext cx="338328" cy="256031"/>
          </a:xfrm>
          <a:prstGeom prst="rect">
            <a:avLst/>
          </a:prstGeom>
          <a:blipFill>
            <a:blip r:embed="rId3" cstate="print"/>
            <a:stretch>
              <a:fillRect/>
            </a:stretch>
          </a:blipFill>
        </p:spPr>
        <p:txBody>
          <a:bodyPr wrap="square" lIns="0" tIns="0" rIns="0" bIns="0" rtlCol="0"/>
          <a:lstStyle/>
          <a:p>
            <a:endParaRPr/>
          </a:p>
        </p:txBody>
      </p:sp>
      <p:sp>
        <p:nvSpPr>
          <p:cNvPr id="8" name="object 8"/>
          <p:cNvSpPr/>
          <p:nvPr/>
        </p:nvSpPr>
        <p:spPr>
          <a:xfrm>
            <a:off x="559308" y="5248402"/>
            <a:ext cx="338328" cy="256031"/>
          </a:xfrm>
          <a:prstGeom prst="rect">
            <a:avLst/>
          </a:prstGeom>
          <a:blipFill>
            <a:blip r:embed="rId3" cstate="print"/>
            <a:stretch>
              <a:fillRect/>
            </a:stretch>
          </a:blipFill>
        </p:spPr>
        <p:txBody>
          <a:bodyPr wrap="square" lIns="0" tIns="0" rIns="0" bIns="0" rtlCol="0"/>
          <a:lstStyle/>
          <a:p>
            <a:endParaRPr/>
          </a:p>
        </p:txBody>
      </p:sp>
      <p:sp>
        <p:nvSpPr>
          <p:cNvPr id="9" name="object 9"/>
          <p:cNvSpPr txBox="1"/>
          <p:nvPr/>
        </p:nvSpPr>
        <p:spPr>
          <a:xfrm>
            <a:off x="546608" y="960881"/>
            <a:ext cx="7112000" cy="4563110"/>
          </a:xfrm>
          <a:prstGeom prst="rect">
            <a:avLst/>
          </a:prstGeom>
        </p:spPr>
        <p:txBody>
          <a:bodyPr vert="horz" wrap="square" lIns="0" tIns="0" rIns="0" bIns="0" rtlCol="0">
            <a:spAutoFit/>
          </a:bodyPr>
          <a:lstStyle/>
          <a:p>
            <a:pPr marL="12700" marR="409575">
              <a:lnSpc>
                <a:spcPts val="2620"/>
              </a:lnSpc>
            </a:pPr>
            <a:r>
              <a:rPr sz="2200" spc="-5" dirty="0">
                <a:solidFill>
                  <a:srgbClr val="575757"/>
                </a:solidFill>
                <a:latin typeface="Arial"/>
                <a:cs typeface="Arial"/>
              </a:rPr>
              <a:t>Thực hành bảo trì </a:t>
            </a:r>
            <a:r>
              <a:rPr sz="2200" dirty="0">
                <a:solidFill>
                  <a:srgbClr val="575757"/>
                </a:solidFill>
                <a:latin typeface="Arial"/>
                <a:cs typeface="Arial"/>
              </a:rPr>
              <a:t>giải </a:t>
            </a:r>
            <a:r>
              <a:rPr sz="2200" spc="-5" dirty="0">
                <a:solidFill>
                  <a:srgbClr val="575757"/>
                </a:solidFill>
                <a:latin typeface="Arial"/>
                <a:cs typeface="Arial"/>
              </a:rPr>
              <a:t>thích về qui trình </a:t>
            </a:r>
            <a:r>
              <a:rPr sz="2200" dirty="0">
                <a:solidFill>
                  <a:srgbClr val="575757"/>
                </a:solidFill>
                <a:latin typeface="Arial"/>
                <a:cs typeface="Arial"/>
              </a:rPr>
              <a:t>bảo </a:t>
            </a:r>
            <a:r>
              <a:rPr sz="2200" spc="-5" dirty="0">
                <a:solidFill>
                  <a:srgbClr val="575757"/>
                </a:solidFill>
                <a:latin typeface="Arial"/>
                <a:cs typeface="Arial"/>
              </a:rPr>
              <a:t>trì mức O  cho </a:t>
            </a:r>
            <a:r>
              <a:rPr sz="2200" dirty="0">
                <a:solidFill>
                  <a:srgbClr val="575757"/>
                </a:solidFill>
                <a:latin typeface="Arial"/>
                <a:cs typeface="Arial"/>
              </a:rPr>
              <a:t>hệ </a:t>
            </a:r>
            <a:r>
              <a:rPr sz="2200" spc="-5" dirty="0">
                <a:solidFill>
                  <a:srgbClr val="575757"/>
                </a:solidFill>
                <a:latin typeface="Arial"/>
                <a:cs typeface="Arial"/>
              </a:rPr>
              <a:t>thống</a:t>
            </a:r>
            <a:r>
              <a:rPr sz="2200" spc="-85" dirty="0">
                <a:solidFill>
                  <a:srgbClr val="575757"/>
                </a:solidFill>
                <a:latin typeface="Arial"/>
                <a:cs typeface="Arial"/>
              </a:rPr>
              <a:t> </a:t>
            </a:r>
            <a:r>
              <a:rPr sz="2200" dirty="0">
                <a:solidFill>
                  <a:srgbClr val="575757"/>
                </a:solidFill>
                <a:latin typeface="Arial"/>
                <a:cs typeface="Arial"/>
              </a:rPr>
              <a:t>Manpack.</a:t>
            </a:r>
            <a:endParaRPr sz="2200">
              <a:latin typeface="Arial"/>
              <a:cs typeface="Arial"/>
            </a:endParaRPr>
          </a:p>
          <a:p>
            <a:pPr marL="355600">
              <a:lnSpc>
                <a:spcPts val="2630"/>
              </a:lnSpc>
              <a:spcBef>
                <a:spcPts val="1970"/>
              </a:spcBef>
            </a:pPr>
            <a:r>
              <a:rPr sz="2200" b="1" spc="-5" dirty="0">
                <a:solidFill>
                  <a:srgbClr val="575757"/>
                </a:solidFill>
                <a:latin typeface="Calibri"/>
                <a:cs typeface="Calibri"/>
              </a:rPr>
              <a:t>BUC</a:t>
            </a:r>
            <a:endParaRPr sz="2200">
              <a:latin typeface="Calibri"/>
              <a:cs typeface="Calibri"/>
            </a:endParaRPr>
          </a:p>
          <a:p>
            <a:pPr marL="355600" marR="5080">
              <a:lnSpc>
                <a:spcPts val="2150"/>
              </a:lnSpc>
              <a:spcBef>
                <a:spcPts val="70"/>
              </a:spcBef>
            </a:pPr>
            <a:r>
              <a:rPr sz="1800" dirty="0">
                <a:latin typeface="Calibri"/>
                <a:cs typeface="Calibri"/>
              </a:rPr>
              <a:t>Đảm bảo </a:t>
            </a:r>
            <a:r>
              <a:rPr sz="1800" spc="-5" dirty="0">
                <a:latin typeface="Calibri"/>
                <a:cs typeface="Calibri"/>
              </a:rPr>
              <a:t>rằng BUC được </a:t>
            </a:r>
            <a:r>
              <a:rPr sz="1800" dirty="0">
                <a:latin typeface="Calibri"/>
                <a:cs typeface="Calibri"/>
              </a:rPr>
              <a:t>gắn chắc vào thân </a:t>
            </a:r>
            <a:r>
              <a:rPr sz="1800" spc="-5" dirty="0">
                <a:latin typeface="Calibri"/>
                <a:cs typeface="Calibri"/>
              </a:rPr>
              <a:t>chính anten Manpack do </a:t>
            </a:r>
            <a:r>
              <a:rPr sz="1800" dirty="0">
                <a:latin typeface="Calibri"/>
                <a:cs typeface="Calibri"/>
              </a:rPr>
              <a:t>vậy  không có </a:t>
            </a:r>
            <a:r>
              <a:rPr sz="1800" spc="-5" dirty="0">
                <a:latin typeface="Calibri"/>
                <a:cs typeface="Calibri"/>
              </a:rPr>
              <a:t>dò</a:t>
            </a:r>
            <a:r>
              <a:rPr sz="1800" spc="-95" dirty="0">
                <a:latin typeface="Calibri"/>
                <a:cs typeface="Calibri"/>
              </a:rPr>
              <a:t> </a:t>
            </a:r>
            <a:r>
              <a:rPr sz="1800" spc="-5" dirty="0">
                <a:latin typeface="Calibri"/>
                <a:cs typeface="Calibri"/>
              </a:rPr>
              <a:t>RF.</a:t>
            </a:r>
            <a:endParaRPr sz="1800">
              <a:latin typeface="Calibri"/>
              <a:cs typeface="Calibri"/>
            </a:endParaRPr>
          </a:p>
          <a:p>
            <a:pPr>
              <a:lnSpc>
                <a:spcPct val="100000"/>
              </a:lnSpc>
              <a:spcBef>
                <a:spcPts val="20"/>
              </a:spcBef>
            </a:pPr>
            <a:endParaRPr sz="1800">
              <a:latin typeface="Times New Roman"/>
              <a:cs typeface="Times New Roman"/>
            </a:endParaRPr>
          </a:p>
          <a:p>
            <a:pPr marL="355600">
              <a:lnSpc>
                <a:spcPct val="100000"/>
              </a:lnSpc>
            </a:pPr>
            <a:r>
              <a:rPr sz="1800" spc="-5" dirty="0">
                <a:latin typeface="Calibri"/>
                <a:cs typeface="Calibri"/>
              </a:rPr>
              <a:t>Ki</a:t>
            </a:r>
            <a:r>
              <a:rPr sz="1800" spc="-5" dirty="0">
                <a:latin typeface="Arial"/>
                <a:cs typeface="Arial"/>
              </a:rPr>
              <a:t>ể</a:t>
            </a:r>
            <a:r>
              <a:rPr sz="1800" spc="-5" dirty="0">
                <a:latin typeface="Calibri"/>
                <a:cs typeface="Calibri"/>
              </a:rPr>
              <a:t>m </a:t>
            </a:r>
            <a:r>
              <a:rPr sz="1800" dirty="0">
                <a:latin typeface="Calibri"/>
                <a:cs typeface="Calibri"/>
              </a:rPr>
              <a:t>tra b</a:t>
            </a:r>
            <a:r>
              <a:rPr sz="1800" dirty="0">
                <a:latin typeface="Arial"/>
                <a:cs typeface="Arial"/>
              </a:rPr>
              <a:t>ụ</a:t>
            </a:r>
            <a:r>
              <a:rPr sz="1800" dirty="0">
                <a:latin typeface="Calibri"/>
                <a:cs typeface="Calibri"/>
              </a:rPr>
              <a:t>i </a:t>
            </a:r>
            <a:r>
              <a:rPr sz="1800" spc="-5" dirty="0">
                <a:latin typeface="Calibri"/>
                <a:cs typeface="Calibri"/>
              </a:rPr>
              <a:t>c</a:t>
            </a:r>
            <a:r>
              <a:rPr sz="1800" spc="-5" dirty="0">
                <a:latin typeface="Arial"/>
                <a:cs typeface="Arial"/>
              </a:rPr>
              <a:t>ủ</a:t>
            </a:r>
            <a:r>
              <a:rPr sz="1800" spc="-5" dirty="0">
                <a:latin typeface="Calibri"/>
                <a:cs typeface="Calibri"/>
              </a:rPr>
              <a:t>a qu</a:t>
            </a:r>
            <a:r>
              <a:rPr sz="1800" spc="-5" dirty="0">
                <a:latin typeface="Arial"/>
                <a:cs typeface="Arial"/>
              </a:rPr>
              <a:t>ạ</a:t>
            </a:r>
            <a:r>
              <a:rPr sz="1800" spc="-5" dirty="0">
                <a:latin typeface="Calibri"/>
                <a:cs typeface="Calibri"/>
              </a:rPr>
              <a:t>t v</a:t>
            </a:r>
            <a:r>
              <a:rPr sz="1800" spc="-5" dirty="0">
                <a:latin typeface="Arial"/>
                <a:cs typeface="Arial"/>
              </a:rPr>
              <a:t>à </a:t>
            </a:r>
            <a:r>
              <a:rPr sz="1800" spc="-5" dirty="0">
                <a:latin typeface="Calibri"/>
                <a:cs typeface="Calibri"/>
              </a:rPr>
              <a:t>l</a:t>
            </a:r>
            <a:r>
              <a:rPr sz="1800" spc="-5" dirty="0">
                <a:latin typeface="Arial"/>
                <a:cs typeface="Arial"/>
              </a:rPr>
              <a:t>à</a:t>
            </a:r>
            <a:r>
              <a:rPr sz="1800" spc="-5" dirty="0">
                <a:latin typeface="Calibri"/>
                <a:cs typeface="Calibri"/>
              </a:rPr>
              <a:t>m </a:t>
            </a:r>
            <a:r>
              <a:rPr sz="1800" dirty="0">
                <a:latin typeface="Calibri"/>
                <a:cs typeface="Calibri"/>
              </a:rPr>
              <a:t>s</a:t>
            </a:r>
            <a:r>
              <a:rPr sz="1800" dirty="0">
                <a:latin typeface="Arial"/>
                <a:cs typeface="Arial"/>
              </a:rPr>
              <a:t>ạ</a:t>
            </a:r>
            <a:r>
              <a:rPr sz="1800" dirty="0">
                <a:latin typeface="Calibri"/>
                <a:cs typeface="Calibri"/>
              </a:rPr>
              <a:t>ch n</a:t>
            </a:r>
            <a:r>
              <a:rPr sz="1800" dirty="0">
                <a:latin typeface="Arial"/>
                <a:cs typeface="Arial"/>
              </a:rPr>
              <a:t>ó </a:t>
            </a:r>
            <a:r>
              <a:rPr sz="1800" spc="-5" dirty="0">
                <a:latin typeface="Calibri"/>
                <a:cs typeface="Calibri"/>
              </a:rPr>
              <a:t>th</a:t>
            </a:r>
            <a:r>
              <a:rPr sz="1800" spc="-5" dirty="0">
                <a:latin typeface="Arial"/>
                <a:cs typeface="Arial"/>
              </a:rPr>
              <a:t>ườ</a:t>
            </a:r>
            <a:r>
              <a:rPr sz="1800" spc="-5" dirty="0">
                <a:latin typeface="Calibri"/>
                <a:cs typeface="Calibri"/>
              </a:rPr>
              <a:t>ng</a:t>
            </a:r>
            <a:r>
              <a:rPr sz="1800" spc="-190" dirty="0">
                <a:latin typeface="Calibri"/>
                <a:cs typeface="Calibri"/>
              </a:rPr>
              <a:t> </a:t>
            </a:r>
            <a:r>
              <a:rPr sz="1800" spc="-5" dirty="0">
                <a:latin typeface="Calibri"/>
                <a:cs typeface="Calibri"/>
              </a:rPr>
              <a:t>xuy</a:t>
            </a:r>
            <a:r>
              <a:rPr sz="1800" spc="-5" dirty="0">
                <a:latin typeface="Arial"/>
                <a:cs typeface="Arial"/>
              </a:rPr>
              <a:t>ê</a:t>
            </a:r>
            <a:r>
              <a:rPr sz="1800" spc="-5" dirty="0">
                <a:latin typeface="Calibri"/>
                <a:cs typeface="Calibri"/>
              </a:rPr>
              <a:t>n.</a:t>
            </a:r>
            <a:endParaRPr sz="1800">
              <a:latin typeface="Calibri"/>
              <a:cs typeface="Calibri"/>
            </a:endParaRPr>
          </a:p>
          <a:p>
            <a:pPr>
              <a:lnSpc>
                <a:spcPct val="100000"/>
              </a:lnSpc>
              <a:spcBef>
                <a:spcPts val="30"/>
              </a:spcBef>
            </a:pPr>
            <a:endParaRPr sz="1850">
              <a:latin typeface="Times New Roman"/>
              <a:cs typeface="Times New Roman"/>
            </a:endParaRPr>
          </a:p>
          <a:p>
            <a:pPr marL="355600" marR="25400">
              <a:lnSpc>
                <a:spcPct val="100000"/>
              </a:lnSpc>
              <a:spcBef>
                <a:spcPts val="5"/>
              </a:spcBef>
            </a:pPr>
            <a:r>
              <a:rPr sz="1800" dirty="0">
                <a:latin typeface="Calibri"/>
                <a:cs typeface="Calibri"/>
              </a:rPr>
              <a:t>Khi </a:t>
            </a:r>
            <a:r>
              <a:rPr sz="1800" spc="-5" dirty="0">
                <a:latin typeface="Calibri"/>
                <a:cs typeface="Calibri"/>
              </a:rPr>
              <a:t>th</a:t>
            </a:r>
            <a:r>
              <a:rPr sz="1800" spc="-5" dirty="0">
                <a:latin typeface="Arial"/>
                <a:cs typeface="Arial"/>
              </a:rPr>
              <a:t>á</a:t>
            </a:r>
            <a:r>
              <a:rPr sz="1800" spc="-5" dirty="0">
                <a:latin typeface="Calibri"/>
                <a:cs typeface="Calibri"/>
              </a:rPr>
              <a:t>o </a:t>
            </a:r>
            <a:r>
              <a:rPr sz="1800" dirty="0">
                <a:latin typeface="Calibri"/>
                <a:cs typeface="Calibri"/>
              </a:rPr>
              <a:t>BUC, h</a:t>
            </a:r>
            <a:r>
              <a:rPr sz="1800" dirty="0">
                <a:latin typeface="Arial"/>
                <a:cs typeface="Arial"/>
              </a:rPr>
              <a:t>ã</a:t>
            </a:r>
            <a:r>
              <a:rPr sz="1800" dirty="0">
                <a:latin typeface="Calibri"/>
                <a:cs typeface="Calibri"/>
              </a:rPr>
              <a:t>y </a:t>
            </a: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a:t>
            </a:r>
            <a:r>
              <a:rPr sz="1800" dirty="0">
                <a:latin typeface="Calibri"/>
                <a:cs typeface="Calibri"/>
              </a:rPr>
              <a:t>r</a:t>
            </a:r>
            <a:r>
              <a:rPr sz="1800" dirty="0">
                <a:latin typeface="Arial"/>
                <a:cs typeface="Arial"/>
              </a:rPr>
              <a:t>ằ</a:t>
            </a:r>
            <a:r>
              <a:rPr sz="1800" dirty="0">
                <a:latin typeface="Calibri"/>
                <a:cs typeface="Calibri"/>
              </a:rPr>
              <a:t>ng v</a:t>
            </a:r>
            <a:r>
              <a:rPr sz="1800" dirty="0">
                <a:latin typeface="Arial"/>
                <a:cs typeface="Arial"/>
              </a:rPr>
              <a:t>ò</a:t>
            </a:r>
            <a:r>
              <a:rPr sz="1800" dirty="0">
                <a:latin typeface="Calibri"/>
                <a:cs typeface="Calibri"/>
              </a:rPr>
              <a:t>ng </a:t>
            </a:r>
            <a:r>
              <a:rPr sz="1800" spc="-5" dirty="0">
                <a:latin typeface="Calibri"/>
                <a:cs typeface="Calibri"/>
              </a:rPr>
              <a:t>ch</a:t>
            </a:r>
            <a:r>
              <a:rPr sz="1800" spc="-5" dirty="0">
                <a:latin typeface="Arial"/>
                <a:cs typeface="Arial"/>
              </a:rPr>
              <a:t>ố</a:t>
            </a:r>
            <a:r>
              <a:rPr sz="1800" spc="-5" dirty="0">
                <a:latin typeface="Calibri"/>
                <a:cs typeface="Calibri"/>
              </a:rPr>
              <a:t>ng th</a:t>
            </a:r>
            <a:r>
              <a:rPr sz="1800" spc="-5" dirty="0">
                <a:latin typeface="Arial"/>
                <a:cs typeface="Arial"/>
              </a:rPr>
              <a:t>ấ</a:t>
            </a:r>
            <a:r>
              <a:rPr sz="1800" spc="-5" dirty="0">
                <a:latin typeface="Calibri"/>
                <a:cs typeface="Calibri"/>
              </a:rPr>
              <a:t>m ch</a:t>
            </a:r>
            <a:r>
              <a:rPr sz="1800" spc="-5" dirty="0">
                <a:latin typeface="Arial"/>
                <a:cs typeface="Arial"/>
              </a:rPr>
              <a:t>ữ </a:t>
            </a:r>
            <a:r>
              <a:rPr sz="1800" dirty="0">
                <a:latin typeface="Calibri"/>
                <a:cs typeface="Calibri"/>
              </a:rPr>
              <a:t>O </a:t>
            </a:r>
            <a:r>
              <a:rPr sz="1800" dirty="0">
                <a:latin typeface="Arial"/>
                <a:cs typeface="Arial"/>
              </a:rPr>
              <a:t>đượ</a:t>
            </a:r>
            <a:r>
              <a:rPr sz="1800" dirty="0">
                <a:latin typeface="Calibri"/>
                <a:cs typeface="Calibri"/>
              </a:rPr>
              <a:t>c </a:t>
            </a:r>
            <a:r>
              <a:rPr sz="1800" spc="-5" dirty="0">
                <a:latin typeface="Arial"/>
                <a:cs typeface="Arial"/>
              </a:rPr>
              <a:t>đặ</a:t>
            </a:r>
            <a:r>
              <a:rPr sz="1800" spc="-5" dirty="0">
                <a:latin typeface="Calibri"/>
                <a:cs typeface="Calibri"/>
              </a:rPr>
              <a:t>t</a:t>
            </a:r>
            <a:r>
              <a:rPr sz="1800" spc="-105" dirty="0">
                <a:latin typeface="Calibri"/>
                <a:cs typeface="Calibri"/>
              </a:rPr>
              <a:t> </a:t>
            </a:r>
            <a:r>
              <a:rPr sz="1800" dirty="0">
                <a:latin typeface="Calibri"/>
                <a:cs typeface="Calibri"/>
              </a:rPr>
              <a:t>tr</a:t>
            </a:r>
            <a:r>
              <a:rPr sz="1800" dirty="0">
                <a:latin typeface="Arial"/>
                <a:cs typeface="Arial"/>
              </a:rPr>
              <a:t>ở  </a:t>
            </a:r>
            <a:r>
              <a:rPr sz="1800" spc="-5" dirty="0">
                <a:latin typeface="Calibri"/>
                <a:cs typeface="Calibri"/>
              </a:rPr>
              <a:t>l</a:t>
            </a:r>
            <a:r>
              <a:rPr sz="1800" spc="-5" dirty="0">
                <a:latin typeface="Arial"/>
                <a:cs typeface="Arial"/>
              </a:rPr>
              <a:t>ạ</a:t>
            </a:r>
            <a:r>
              <a:rPr sz="1800" spc="-5" dirty="0">
                <a:latin typeface="Calibri"/>
                <a:cs typeface="Calibri"/>
              </a:rPr>
              <a:t>i </a:t>
            </a:r>
            <a:r>
              <a:rPr sz="1800" dirty="0">
                <a:latin typeface="Calibri"/>
                <a:cs typeface="Calibri"/>
              </a:rPr>
              <a:t>tr</a:t>
            </a:r>
            <a:r>
              <a:rPr sz="1800" dirty="0">
                <a:latin typeface="Arial"/>
                <a:cs typeface="Arial"/>
              </a:rPr>
              <a:t>ướ</a:t>
            </a:r>
            <a:r>
              <a:rPr sz="1800" dirty="0">
                <a:latin typeface="Calibri"/>
                <a:cs typeface="Calibri"/>
              </a:rPr>
              <a:t>c khi g</a:t>
            </a:r>
            <a:r>
              <a:rPr sz="1800" dirty="0">
                <a:latin typeface="Arial"/>
                <a:cs typeface="Arial"/>
              </a:rPr>
              <a:t>ắ</a:t>
            </a:r>
            <a:r>
              <a:rPr sz="1800" dirty="0">
                <a:latin typeface="Calibri"/>
                <a:cs typeface="Calibri"/>
              </a:rPr>
              <a:t>n</a:t>
            </a:r>
            <a:r>
              <a:rPr sz="1800" spc="-110" dirty="0">
                <a:latin typeface="Calibri"/>
                <a:cs typeface="Calibri"/>
              </a:rPr>
              <a:t> </a:t>
            </a:r>
            <a:r>
              <a:rPr sz="1800" dirty="0">
                <a:latin typeface="Calibri"/>
                <a:cs typeface="Calibri"/>
              </a:rPr>
              <a:t>BUC.</a:t>
            </a:r>
            <a:endParaRPr sz="1800">
              <a:latin typeface="Calibri"/>
              <a:cs typeface="Calibri"/>
            </a:endParaRPr>
          </a:p>
          <a:p>
            <a:pPr>
              <a:lnSpc>
                <a:spcPct val="100000"/>
              </a:lnSpc>
              <a:spcBef>
                <a:spcPts val="20"/>
              </a:spcBef>
            </a:pPr>
            <a:endParaRPr sz="1850">
              <a:latin typeface="Times New Roman"/>
              <a:cs typeface="Times New Roman"/>
            </a:endParaRPr>
          </a:p>
          <a:p>
            <a:pPr marL="355600" marR="146050">
              <a:lnSpc>
                <a:spcPct val="100000"/>
              </a:lnSpc>
            </a:pP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r</a:t>
            </a:r>
            <a:r>
              <a:rPr sz="1800" spc="-5" dirty="0">
                <a:latin typeface="Arial"/>
                <a:cs typeface="Arial"/>
              </a:rPr>
              <a:t>ằ</a:t>
            </a:r>
            <a:r>
              <a:rPr sz="1800" spc="-5" dirty="0">
                <a:latin typeface="Calibri"/>
                <a:cs typeface="Calibri"/>
              </a:rPr>
              <a:t>ng c</a:t>
            </a:r>
            <a:r>
              <a:rPr sz="1800" spc="-5" dirty="0">
                <a:latin typeface="Arial"/>
                <a:cs typeface="Arial"/>
              </a:rPr>
              <a:t>á</a:t>
            </a:r>
            <a:r>
              <a:rPr sz="1800" spc="-5" dirty="0">
                <a:latin typeface="Calibri"/>
                <a:cs typeface="Calibri"/>
              </a:rPr>
              <a:t>p </a:t>
            </a:r>
            <a:r>
              <a:rPr sz="1800" dirty="0">
                <a:latin typeface="Calibri"/>
                <a:cs typeface="Calibri"/>
              </a:rPr>
              <a:t>RF </a:t>
            </a:r>
            <a:r>
              <a:rPr sz="1800" spc="-5" dirty="0">
                <a:latin typeface="Calibri"/>
                <a:cs typeface="Calibri"/>
              </a:rPr>
              <a:t>th</a:t>
            </a:r>
            <a:r>
              <a:rPr sz="1800" spc="-5" dirty="0">
                <a:latin typeface="Arial"/>
                <a:cs typeface="Arial"/>
              </a:rPr>
              <a:t>ậ</a:t>
            </a:r>
            <a:r>
              <a:rPr sz="1800" spc="-5" dirty="0">
                <a:latin typeface="Calibri"/>
                <a:cs typeface="Calibri"/>
              </a:rPr>
              <a:t>t s</a:t>
            </a:r>
            <a:r>
              <a:rPr sz="1800" spc="-5" dirty="0">
                <a:latin typeface="Arial"/>
                <a:cs typeface="Arial"/>
              </a:rPr>
              <a:t>ự đượ</a:t>
            </a:r>
            <a:r>
              <a:rPr sz="1800" spc="-5" dirty="0">
                <a:latin typeface="Calibri"/>
                <a:cs typeface="Calibri"/>
              </a:rPr>
              <a:t>c </a:t>
            </a:r>
            <a:r>
              <a:rPr sz="1800" dirty="0">
                <a:latin typeface="Calibri"/>
                <a:cs typeface="Calibri"/>
              </a:rPr>
              <a:t>xi</a:t>
            </a:r>
            <a:r>
              <a:rPr sz="1800" dirty="0">
                <a:latin typeface="Arial"/>
                <a:cs typeface="Arial"/>
              </a:rPr>
              <a:t>ế</a:t>
            </a:r>
            <a:r>
              <a:rPr sz="1800" dirty="0">
                <a:latin typeface="Calibri"/>
                <a:cs typeface="Calibri"/>
              </a:rPr>
              <a:t>t </a:t>
            </a:r>
            <a:r>
              <a:rPr sz="1800" spc="-5" dirty="0">
                <a:latin typeface="Calibri"/>
                <a:cs typeface="Calibri"/>
              </a:rPr>
              <a:t>ch</a:t>
            </a:r>
            <a:r>
              <a:rPr sz="1800" spc="-5" dirty="0">
                <a:latin typeface="Arial"/>
                <a:cs typeface="Arial"/>
              </a:rPr>
              <a:t>ặ</a:t>
            </a:r>
            <a:r>
              <a:rPr sz="1800" spc="-5" dirty="0">
                <a:latin typeface="Calibri"/>
                <a:cs typeface="Calibri"/>
              </a:rPr>
              <a:t>t </a:t>
            </a:r>
            <a:r>
              <a:rPr sz="1800" spc="5" dirty="0">
                <a:latin typeface="Calibri"/>
                <a:cs typeface="Calibri"/>
              </a:rPr>
              <a:t>v</a:t>
            </a:r>
            <a:r>
              <a:rPr sz="1800" spc="5" dirty="0">
                <a:latin typeface="Arial"/>
                <a:cs typeface="Arial"/>
              </a:rPr>
              <a:t>à </a:t>
            </a:r>
            <a:r>
              <a:rPr sz="1800" spc="-5" dirty="0">
                <a:latin typeface="Calibri"/>
                <a:cs typeface="Calibri"/>
              </a:rPr>
              <a:t>ki</a:t>
            </a:r>
            <a:r>
              <a:rPr sz="1800" spc="-5" dirty="0">
                <a:latin typeface="Arial"/>
                <a:cs typeface="Arial"/>
              </a:rPr>
              <a:t>ể</a:t>
            </a:r>
            <a:r>
              <a:rPr sz="1800" spc="-5" dirty="0">
                <a:latin typeface="Calibri"/>
                <a:cs typeface="Calibri"/>
              </a:rPr>
              <a:t>m </a:t>
            </a:r>
            <a:r>
              <a:rPr sz="1800" dirty="0">
                <a:latin typeface="Calibri"/>
                <a:cs typeface="Calibri"/>
              </a:rPr>
              <a:t>tra </a:t>
            </a:r>
            <a:r>
              <a:rPr sz="1800" spc="-5" dirty="0">
                <a:latin typeface="Calibri"/>
                <a:cs typeface="Calibri"/>
              </a:rPr>
              <a:t>c</a:t>
            </a:r>
            <a:r>
              <a:rPr sz="1800" spc="-5" dirty="0">
                <a:latin typeface="Arial"/>
                <a:cs typeface="Arial"/>
              </a:rPr>
              <a:t>á</a:t>
            </a:r>
            <a:r>
              <a:rPr sz="1800" spc="-5" dirty="0">
                <a:latin typeface="Calibri"/>
                <a:cs typeface="Calibri"/>
              </a:rPr>
              <a:t>c </a:t>
            </a:r>
            <a:r>
              <a:rPr sz="1800" dirty="0">
                <a:latin typeface="Calibri"/>
                <a:cs typeface="Calibri"/>
              </a:rPr>
              <a:t>h</a:t>
            </a:r>
            <a:r>
              <a:rPr sz="1800" dirty="0">
                <a:latin typeface="Arial"/>
                <a:cs typeface="Arial"/>
              </a:rPr>
              <a:t>ư</a:t>
            </a:r>
            <a:r>
              <a:rPr sz="1800" spc="-260" dirty="0">
                <a:latin typeface="Arial"/>
                <a:cs typeface="Arial"/>
              </a:rPr>
              <a:t> </a:t>
            </a:r>
            <a:r>
              <a:rPr sz="1800" spc="-5" dirty="0">
                <a:latin typeface="Calibri"/>
                <a:cs typeface="Calibri"/>
              </a:rPr>
              <a:t>h</a:t>
            </a:r>
            <a:r>
              <a:rPr sz="1800" spc="-5" dirty="0">
                <a:latin typeface="Arial"/>
                <a:cs typeface="Arial"/>
              </a:rPr>
              <a:t>ỏ</a:t>
            </a:r>
            <a:r>
              <a:rPr sz="1800" spc="-5" dirty="0">
                <a:latin typeface="Calibri"/>
                <a:cs typeface="Calibri"/>
              </a:rPr>
              <a:t>ng  tr</a:t>
            </a:r>
            <a:r>
              <a:rPr sz="1800" spc="-5" dirty="0">
                <a:latin typeface="Arial"/>
                <a:cs typeface="Arial"/>
              </a:rPr>
              <a:t>ê</a:t>
            </a:r>
            <a:r>
              <a:rPr sz="1800" spc="-5" dirty="0">
                <a:latin typeface="Calibri"/>
                <a:cs typeface="Calibri"/>
              </a:rPr>
              <a:t>n </a:t>
            </a:r>
            <a:r>
              <a:rPr sz="1800" spc="-5" dirty="0">
                <a:latin typeface="Arial"/>
                <a:cs typeface="Arial"/>
              </a:rPr>
              <a:t>đầ</a:t>
            </a:r>
            <a:r>
              <a:rPr sz="1800" spc="-5" dirty="0">
                <a:latin typeface="Calibri"/>
                <a:cs typeface="Calibri"/>
              </a:rPr>
              <a:t>u </a:t>
            </a:r>
            <a:r>
              <a:rPr sz="1800" dirty="0">
                <a:latin typeface="Calibri"/>
                <a:cs typeface="Calibri"/>
              </a:rPr>
              <a:t>n</a:t>
            </a:r>
            <a:r>
              <a:rPr sz="1800" dirty="0">
                <a:latin typeface="Arial"/>
                <a:cs typeface="Arial"/>
              </a:rPr>
              <a:t>ố</a:t>
            </a:r>
            <a:r>
              <a:rPr sz="1800" dirty="0">
                <a:latin typeface="Calibri"/>
                <a:cs typeface="Calibri"/>
              </a:rPr>
              <a:t>i c</a:t>
            </a:r>
            <a:r>
              <a:rPr sz="1800" dirty="0">
                <a:latin typeface="Arial"/>
                <a:cs typeface="Arial"/>
              </a:rPr>
              <a:t>á</a:t>
            </a:r>
            <a:r>
              <a:rPr sz="1800" dirty="0">
                <a:latin typeface="Calibri"/>
                <a:cs typeface="Calibri"/>
              </a:rPr>
              <a:t>p</a:t>
            </a:r>
            <a:r>
              <a:rPr sz="1800" spc="-70" dirty="0">
                <a:latin typeface="Calibri"/>
                <a:cs typeface="Calibri"/>
              </a:rPr>
              <a:t> </a:t>
            </a:r>
            <a:r>
              <a:rPr sz="1800" spc="-5" dirty="0">
                <a:latin typeface="Calibri"/>
                <a:cs typeface="Calibri"/>
              </a:rPr>
              <a:t>RF.</a:t>
            </a:r>
            <a:endParaRPr sz="1800">
              <a:latin typeface="Calibri"/>
              <a:cs typeface="Calibri"/>
            </a:endParaRPr>
          </a:p>
          <a:p>
            <a:pPr>
              <a:lnSpc>
                <a:spcPct val="100000"/>
              </a:lnSpc>
              <a:spcBef>
                <a:spcPts val="40"/>
              </a:spcBef>
            </a:pPr>
            <a:endParaRPr sz="1850">
              <a:latin typeface="Times New Roman"/>
              <a:cs typeface="Times New Roman"/>
            </a:endParaRPr>
          </a:p>
          <a:p>
            <a:pPr marL="355600">
              <a:lnSpc>
                <a:spcPct val="100000"/>
              </a:lnSpc>
              <a:spcBef>
                <a:spcPts val="5"/>
              </a:spcBef>
            </a:pP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r</a:t>
            </a:r>
            <a:r>
              <a:rPr sz="1800" spc="-5" dirty="0">
                <a:latin typeface="Arial"/>
                <a:cs typeface="Arial"/>
              </a:rPr>
              <a:t>ằ</a:t>
            </a:r>
            <a:r>
              <a:rPr sz="1800" spc="-5" dirty="0">
                <a:latin typeface="Calibri"/>
                <a:cs typeface="Calibri"/>
              </a:rPr>
              <a:t>ng kh</a:t>
            </a:r>
            <a:r>
              <a:rPr sz="1800" spc="-5" dirty="0">
                <a:latin typeface="Arial"/>
                <a:cs typeface="Arial"/>
              </a:rPr>
              <a:t>ô</a:t>
            </a:r>
            <a:r>
              <a:rPr sz="1800" spc="-5" dirty="0">
                <a:latin typeface="Calibri"/>
                <a:cs typeface="Calibri"/>
              </a:rPr>
              <a:t>ng c</a:t>
            </a:r>
            <a:r>
              <a:rPr sz="1800" spc="-5" dirty="0">
                <a:latin typeface="Arial"/>
                <a:cs typeface="Arial"/>
              </a:rPr>
              <a:t>ó </a:t>
            </a:r>
            <a:r>
              <a:rPr sz="1800" spc="-5" dirty="0">
                <a:latin typeface="Calibri"/>
                <a:cs typeface="Calibri"/>
              </a:rPr>
              <a:t>r</a:t>
            </a:r>
            <a:r>
              <a:rPr sz="1800" spc="-5" dirty="0">
                <a:latin typeface="Arial"/>
                <a:cs typeface="Arial"/>
              </a:rPr>
              <a:t>ỉ </a:t>
            </a:r>
            <a:r>
              <a:rPr sz="1800" spc="-5" dirty="0">
                <a:latin typeface="Calibri"/>
                <a:cs typeface="Calibri"/>
              </a:rPr>
              <a:t>s</a:t>
            </a:r>
            <a:r>
              <a:rPr sz="1800" spc="-5" dirty="0">
                <a:latin typeface="Arial"/>
                <a:cs typeface="Arial"/>
              </a:rPr>
              <a:t>é</a:t>
            </a:r>
            <a:r>
              <a:rPr sz="1800" spc="-5" dirty="0">
                <a:latin typeface="Calibri"/>
                <a:cs typeface="Calibri"/>
              </a:rPr>
              <a:t>t </a:t>
            </a:r>
            <a:r>
              <a:rPr sz="1800" dirty="0">
                <a:latin typeface="Calibri"/>
                <a:cs typeface="Calibri"/>
              </a:rPr>
              <a:t>tr</a:t>
            </a:r>
            <a:r>
              <a:rPr sz="1800" dirty="0">
                <a:latin typeface="Arial"/>
                <a:cs typeface="Arial"/>
              </a:rPr>
              <a:t>ê</a:t>
            </a:r>
            <a:r>
              <a:rPr sz="1800" dirty="0">
                <a:latin typeface="Calibri"/>
                <a:cs typeface="Calibri"/>
              </a:rPr>
              <a:t>n </a:t>
            </a:r>
            <a:r>
              <a:rPr sz="1800" spc="-5" dirty="0">
                <a:latin typeface="Calibri"/>
                <a:cs typeface="Calibri"/>
              </a:rPr>
              <a:t>c</a:t>
            </a:r>
            <a:r>
              <a:rPr sz="1800" spc="-5" dirty="0">
                <a:latin typeface="Arial"/>
                <a:cs typeface="Arial"/>
              </a:rPr>
              <a:t>á</a:t>
            </a:r>
            <a:r>
              <a:rPr sz="1800" spc="-5" dirty="0">
                <a:latin typeface="Calibri"/>
                <a:cs typeface="Calibri"/>
              </a:rPr>
              <a:t>c </a:t>
            </a:r>
            <a:r>
              <a:rPr sz="1800" spc="-5" dirty="0">
                <a:latin typeface="Arial"/>
                <a:cs typeface="Arial"/>
              </a:rPr>
              <a:t>đầ</a:t>
            </a:r>
            <a:r>
              <a:rPr sz="1800" spc="-5" dirty="0">
                <a:latin typeface="Calibri"/>
                <a:cs typeface="Calibri"/>
              </a:rPr>
              <a:t>u</a:t>
            </a:r>
            <a:r>
              <a:rPr sz="1800" spc="-170" dirty="0">
                <a:latin typeface="Calibri"/>
                <a:cs typeface="Calibri"/>
              </a:rPr>
              <a:t> </a:t>
            </a:r>
            <a:r>
              <a:rPr sz="1800" dirty="0">
                <a:latin typeface="Calibri"/>
                <a:cs typeface="Calibri"/>
              </a:rPr>
              <a:t>n</a:t>
            </a:r>
            <a:r>
              <a:rPr sz="1800" dirty="0">
                <a:latin typeface="Arial"/>
                <a:cs typeface="Arial"/>
              </a:rPr>
              <a:t>ố</a:t>
            </a:r>
            <a:r>
              <a:rPr sz="1800" dirty="0">
                <a:latin typeface="Calibri"/>
                <a:cs typeface="Calibri"/>
              </a:rPr>
              <a:t>i.</a:t>
            </a:r>
            <a:endParaRPr sz="1800">
              <a:latin typeface="Calibri"/>
              <a:cs typeface="Calibri"/>
            </a:endParaRPr>
          </a:p>
        </p:txBody>
      </p:sp>
      <p:sp>
        <p:nvSpPr>
          <p:cNvPr id="10" name="object 10"/>
          <p:cNvSpPr txBox="1"/>
          <p:nvPr/>
        </p:nvSpPr>
        <p:spPr>
          <a:xfrm>
            <a:off x="543559" y="6340807"/>
            <a:ext cx="2955290" cy="38671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11" name="object 11"/>
          <p:cNvSpPr txBox="1"/>
          <p:nvPr/>
        </p:nvSpPr>
        <p:spPr>
          <a:xfrm>
            <a:off x="8114538" y="6294745"/>
            <a:ext cx="509270" cy="236220"/>
          </a:xfrm>
          <a:prstGeom prst="rect">
            <a:avLst/>
          </a:prstGeom>
        </p:spPr>
        <p:txBody>
          <a:bodyPr vert="horz" wrap="square" lIns="0" tIns="71755" rIns="0" bIns="0" rtlCol="0">
            <a:spAutoFit/>
          </a:bodyPr>
          <a:lstStyle/>
          <a:p>
            <a:pPr marL="12700">
              <a:lnSpc>
                <a:spcPct val="100000"/>
              </a:lnSpc>
              <a:spcBef>
                <a:spcPts val="565"/>
              </a:spcBef>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93</a:t>
            </a:fld>
            <a:endParaRPr sz="1000">
              <a:latin typeface="Arial"/>
              <a:cs typeface="Aria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559308" y="298704"/>
            <a:ext cx="420623" cy="310896"/>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889508" y="269240"/>
            <a:ext cx="598805" cy="335280"/>
          </a:xfrm>
          <a:prstGeom prst="rect">
            <a:avLst/>
          </a:prstGeom>
        </p:spPr>
        <p:txBody>
          <a:bodyPr vert="horz" wrap="square" lIns="0" tIns="0" rIns="0" bIns="0" rtlCol="0">
            <a:spAutoFit/>
          </a:bodyPr>
          <a:lstStyle/>
          <a:p>
            <a:pPr marL="12700">
              <a:lnSpc>
                <a:spcPts val="2635"/>
              </a:lnSpc>
            </a:pPr>
            <a:r>
              <a:rPr sz="2200" b="1" spc="-5" dirty="0">
                <a:solidFill>
                  <a:srgbClr val="575757"/>
                </a:solidFill>
                <a:latin typeface="Arial"/>
                <a:cs typeface="Arial"/>
              </a:rPr>
              <a:t>LNB</a:t>
            </a:r>
            <a:endParaRPr sz="2200">
              <a:latin typeface="Arial"/>
              <a:cs typeface="Arial"/>
            </a:endParaRPr>
          </a:p>
        </p:txBody>
      </p:sp>
      <p:sp>
        <p:nvSpPr>
          <p:cNvPr id="4" name="object 4"/>
          <p:cNvSpPr/>
          <p:nvPr/>
        </p:nvSpPr>
        <p:spPr>
          <a:xfrm>
            <a:off x="559308" y="626618"/>
            <a:ext cx="338328" cy="256032"/>
          </a:xfrm>
          <a:prstGeom prst="rect">
            <a:avLst/>
          </a:prstGeom>
          <a:blipFill>
            <a:blip r:embed="rId3" cstate="print"/>
            <a:stretch>
              <a:fillRect/>
            </a:stretch>
          </a:blipFill>
        </p:spPr>
        <p:txBody>
          <a:bodyPr wrap="square" lIns="0" tIns="0" rIns="0" bIns="0" rtlCol="0"/>
          <a:lstStyle/>
          <a:p>
            <a:endParaRPr/>
          </a:p>
        </p:txBody>
      </p:sp>
      <p:sp>
        <p:nvSpPr>
          <p:cNvPr id="5" name="object 5"/>
          <p:cNvSpPr txBox="1">
            <a:spLocks noGrp="1"/>
          </p:cNvSpPr>
          <p:nvPr>
            <p:ph type="title"/>
          </p:nvPr>
        </p:nvSpPr>
        <p:spPr>
          <a:prstGeom prst="rect">
            <a:avLst/>
          </a:prstGeom>
        </p:spPr>
        <p:txBody>
          <a:bodyPr vert="horz" wrap="square" lIns="0" tIns="294259" rIns="0" bIns="0" rtlCol="0">
            <a:spAutoFit/>
          </a:bodyPr>
          <a:lstStyle/>
          <a:p>
            <a:pPr marL="560070">
              <a:lnSpc>
                <a:spcPts val="2155"/>
              </a:lnSpc>
            </a:pPr>
            <a:r>
              <a:rPr spc="-10" dirty="0"/>
              <a:t>Kiểm </a:t>
            </a:r>
            <a:r>
              <a:rPr dirty="0"/>
              <a:t>tra </a:t>
            </a:r>
            <a:r>
              <a:rPr spc="-5" dirty="0"/>
              <a:t>xem </a:t>
            </a:r>
            <a:r>
              <a:rPr dirty="0"/>
              <a:t>LNB </a:t>
            </a:r>
            <a:r>
              <a:rPr spc="-5" dirty="0"/>
              <a:t>đã được </a:t>
            </a:r>
            <a:r>
              <a:rPr dirty="0"/>
              <a:t>gắn </a:t>
            </a:r>
            <a:r>
              <a:rPr spc="-5" dirty="0"/>
              <a:t>chặt </a:t>
            </a:r>
            <a:r>
              <a:rPr dirty="0"/>
              <a:t>vào </a:t>
            </a:r>
            <a:r>
              <a:rPr spc="-5" dirty="0"/>
              <a:t>than chính anten</a:t>
            </a:r>
            <a:r>
              <a:rPr spc="90" dirty="0"/>
              <a:t> </a:t>
            </a:r>
            <a:r>
              <a:rPr spc="-5" dirty="0"/>
              <a:t>Manpack.</a:t>
            </a:r>
          </a:p>
        </p:txBody>
      </p:sp>
      <p:sp>
        <p:nvSpPr>
          <p:cNvPr id="6" name="object 6"/>
          <p:cNvSpPr/>
          <p:nvPr/>
        </p:nvSpPr>
        <p:spPr>
          <a:xfrm>
            <a:off x="559308" y="1179830"/>
            <a:ext cx="338328" cy="25603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59308" y="2035175"/>
            <a:ext cx="338328" cy="2560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9308" y="2891663"/>
            <a:ext cx="338328" cy="256032"/>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89508" y="1141608"/>
            <a:ext cx="7509509" cy="2025650"/>
          </a:xfrm>
          <a:prstGeom prst="rect">
            <a:avLst/>
          </a:prstGeom>
        </p:spPr>
        <p:txBody>
          <a:bodyPr vert="horz" wrap="square" lIns="0" tIns="0" rIns="0" bIns="0" rtlCol="0">
            <a:spAutoFit/>
          </a:bodyPr>
          <a:lstStyle/>
          <a:p>
            <a:pPr marL="12700" marR="508000">
              <a:lnSpc>
                <a:spcPct val="105600"/>
              </a:lnSpc>
            </a:pPr>
            <a:r>
              <a:rPr sz="1800" dirty="0">
                <a:latin typeface="Calibri"/>
                <a:cs typeface="Calibri"/>
              </a:rPr>
              <a:t>Khi </a:t>
            </a:r>
            <a:r>
              <a:rPr sz="1800" spc="-5" dirty="0">
                <a:latin typeface="Calibri"/>
                <a:cs typeface="Calibri"/>
              </a:rPr>
              <a:t>th</a:t>
            </a:r>
            <a:r>
              <a:rPr sz="1800" spc="-5" dirty="0">
                <a:latin typeface="Arial"/>
                <a:cs typeface="Arial"/>
              </a:rPr>
              <a:t>á</a:t>
            </a:r>
            <a:r>
              <a:rPr sz="1800" spc="-5" dirty="0">
                <a:latin typeface="Calibri"/>
                <a:cs typeface="Calibri"/>
              </a:rPr>
              <a:t>o LNB, h</a:t>
            </a:r>
            <a:r>
              <a:rPr sz="1800" spc="-5" dirty="0">
                <a:latin typeface="Arial"/>
                <a:cs typeface="Arial"/>
              </a:rPr>
              <a:t>ã</a:t>
            </a:r>
            <a:r>
              <a:rPr sz="1800" spc="-5" dirty="0">
                <a:latin typeface="Calibri"/>
                <a:cs typeface="Calibri"/>
              </a:rPr>
              <a:t>y </a:t>
            </a: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a:t>
            </a:r>
            <a:r>
              <a:rPr sz="1800" dirty="0">
                <a:latin typeface="Calibri"/>
                <a:cs typeface="Calibri"/>
              </a:rPr>
              <a:t>r</a:t>
            </a:r>
            <a:r>
              <a:rPr sz="1800" dirty="0">
                <a:latin typeface="Arial"/>
                <a:cs typeface="Arial"/>
              </a:rPr>
              <a:t>ằ</a:t>
            </a:r>
            <a:r>
              <a:rPr sz="1800" dirty="0">
                <a:latin typeface="Calibri"/>
                <a:cs typeface="Calibri"/>
              </a:rPr>
              <a:t>ng v</a:t>
            </a:r>
            <a:r>
              <a:rPr sz="1800" dirty="0">
                <a:latin typeface="Arial"/>
                <a:cs typeface="Arial"/>
              </a:rPr>
              <a:t>ò</a:t>
            </a:r>
            <a:r>
              <a:rPr sz="1800" dirty="0">
                <a:latin typeface="Calibri"/>
                <a:cs typeface="Calibri"/>
              </a:rPr>
              <a:t>ng </a:t>
            </a:r>
            <a:r>
              <a:rPr sz="1800" spc="-5" dirty="0">
                <a:latin typeface="Calibri"/>
                <a:cs typeface="Calibri"/>
              </a:rPr>
              <a:t>ch</a:t>
            </a:r>
            <a:r>
              <a:rPr sz="1800" spc="-5" dirty="0">
                <a:latin typeface="Arial"/>
                <a:cs typeface="Arial"/>
              </a:rPr>
              <a:t>ố</a:t>
            </a:r>
            <a:r>
              <a:rPr sz="1800" spc="-5" dirty="0">
                <a:latin typeface="Calibri"/>
                <a:cs typeface="Calibri"/>
              </a:rPr>
              <a:t>ng th</a:t>
            </a:r>
            <a:r>
              <a:rPr sz="1800" spc="-5" dirty="0">
                <a:latin typeface="Arial"/>
                <a:cs typeface="Arial"/>
              </a:rPr>
              <a:t>ấ</a:t>
            </a:r>
            <a:r>
              <a:rPr sz="1800" spc="-5" dirty="0">
                <a:latin typeface="Calibri"/>
                <a:cs typeface="Calibri"/>
              </a:rPr>
              <a:t>m ch</a:t>
            </a:r>
            <a:r>
              <a:rPr sz="1800" spc="-5" dirty="0">
                <a:latin typeface="Arial"/>
                <a:cs typeface="Arial"/>
              </a:rPr>
              <a:t>ữ </a:t>
            </a:r>
            <a:r>
              <a:rPr sz="1800" dirty="0">
                <a:latin typeface="Calibri"/>
                <a:cs typeface="Calibri"/>
              </a:rPr>
              <a:t>O </a:t>
            </a:r>
            <a:r>
              <a:rPr sz="1800" dirty="0">
                <a:latin typeface="Arial"/>
                <a:cs typeface="Arial"/>
              </a:rPr>
              <a:t>đượ</a:t>
            </a:r>
            <a:r>
              <a:rPr sz="1800" dirty="0">
                <a:latin typeface="Calibri"/>
                <a:cs typeface="Calibri"/>
              </a:rPr>
              <a:t>c </a:t>
            </a:r>
            <a:r>
              <a:rPr sz="1800" spc="-5" dirty="0">
                <a:latin typeface="Arial"/>
                <a:cs typeface="Arial"/>
              </a:rPr>
              <a:t>đặ</a:t>
            </a:r>
            <a:r>
              <a:rPr sz="1800" spc="-5" dirty="0">
                <a:latin typeface="Calibri"/>
                <a:cs typeface="Calibri"/>
              </a:rPr>
              <a:t>t </a:t>
            </a:r>
            <a:r>
              <a:rPr sz="1800" dirty="0">
                <a:latin typeface="Calibri"/>
                <a:cs typeface="Calibri"/>
              </a:rPr>
              <a:t>tr</a:t>
            </a:r>
            <a:r>
              <a:rPr sz="1800" dirty="0">
                <a:latin typeface="Arial"/>
                <a:cs typeface="Arial"/>
              </a:rPr>
              <a:t>ở</a:t>
            </a:r>
            <a:r>
              <a:rPr sz="1800" spc="-170" dirty="0">
                <a:latin typeface="Arial"/>
                <a:cs typeface="Arial"/>
              </a:rPr>
              <a:t> </a:t>
            </a:r>
            <a:r>
              <a:rPr sz="1800" dirty="0">
                <a:latin typeface="Calibri"/>
                <a:cs typeface="Calibri"/>
              </a:rPr>
              <a:t>l</a:t>
            </a:r>
            <a:r>
              <a:rPr sz="1800" dirty="0">
                <a:latin typeface="Arial"/>
                <a:cs typeface="Arial"/>
              </a:rPr>
              <a:t>ạ</a:t>
            </a:r>
            <a:r>
              <a:rPr sz="1800" dirty="0">
                <a:latin typeface="Calibri"/>
                <a:cs typeface="Calibri"/>
              </a:rPr>
              <a:t>i  </a:t>
            </a:r>
            <a:r>
              <a:rPr sz="1800" spc="-5" dirty="0">
                <a:latin typeface="Calibri"/>
                <a:cs typeface="Calibri"/>
              </a:rPr>
              <a:t>tr</a:t>
            </a:r>
            <a:r>
              <a:rPr sz="1800" spc="-5" dirty="0">
                <a:latin typeface="Arial"/>
                <a:cs typeface="Arial"/>
              </a:rPr>
              <a:t>ướ</a:t>
            </a:r>
            <a:r>
              <a:rPr sz="1800" spc="-5" dirty="0">
                <a:latin typeface="Calibri"/>
                <a:cs typeface="Calibri"/>
              </a:rPr>
              <a:t>c </a:t>
            </a:r>
            <a:r>
              <a:rPr sz="1800" dirty="0">
                <a:latin typeface="Calibri"/>
                <a:cs typeface="Calibri"/>
              </a:rPr>
              <a:t>khi </a:t>
            </a:r>
            <a:r>
              <a:rPr sz="1800" spc="-5" dirty="0">
                <a:latin typeface="Calibri"/>
                <a:cs typeface="Calibri"/>
              </a:rPr>
              <a:t>g</a:t>
            </a:r>
            <a:r>
              <a:rPr sz="1800" spc="-5" dirty="0">
                <a:latin typeface="Arial"/>
                <a:cs typeface="Arial"/>
              </a:rPr>
              <a:t>ắ</a:t>
            </a:r>
            <a:r>
              <a:rPr sz="1800" spc="-5" dirty="0">
                <a:latin typeface="Calibri"/>
                <a:cs typeface="Calibri"/>
              </a:rPr>
              <a:t>n</a:t>
            </a:r>
            <a:r>
              <a:rPr sz="1800" spc="-80" dirty="0">
                <a:latin typeface="Calibri"/>
                <a:cs typeface="Calibri"/>
              </a:rPr>
              <a:t> </a:t>
            </a:r>
            <a:r>
              <a:rPr sz="1800" dirty="0">
                <a:latin typeface="Calibri"/>
                <a:cs typeface="Calibri"/>
              </a:rPr>
              <a:t>LNB</a:t>
            </a:r>
            <a:r>
              <a:rPr sz="1800" dirty="0">
                <a:latin typeface="Arial"/>
                <a:cs typeface="Arial"/>
              </a:rPr>
              <a:t>.</a:t>
            </a:r>
            <a:endParaRPr sz="1800">
              <a:latin typeface="Arial"/>
              <a:cs typeface="Arial"/>
            </a:endParaRPr>
          </a:p>
          <a:p>
            <a:pPr>
              <a:lnSpc>
                <a:spcPct val="100000"/>
              </a:lnSpc>
              <a:spcBef>
                <a:spcPts val="45"/>
              </a:spcBef>
            </a:pPr>
            <a:endParaRPr sz="1850">
              <a:latin typeface="Times New Roman"/>
              <a:cs typeface="Times New Roman"/>
            </a:endParaRPr>
          </a:p>
          <a:p>
            <a:pPr marL="12700" marR="5080">
              <a:lnSpc>
                <a:spcPct val="105600"/>
              </a:lnSpc>
            </a:pP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r</a:t>
            </a:r>
            <a:r>
              <a:rPr sz="1800" spc="-5" dirty="0">
                <a:latin typeface="Arial"/>
                <a:cs typeface="Arial"/>
              </a:rPr>
              <a:t>ằ</a:t>
            </a:r>
            <a:r>
              <a:rPr sz="1800" spc="-5" dirty="0">
                <a:latin typeface="Calibri"/>
                <a:cs typeface="Calibri"/>
              </a:rPr>
              <a:t>ng c</a:t>
            </a:r>
            <a:r>
              <a:rPr sz="1800" spc="-5" dirty="0">
                <a:latin typeface="Arial"/>
                <a:cs typeface="Arial"/>
              </a:rPr>
              <a:t>á</a:t>
            </a:r>
            <a:r>
              <a:rPr sz="1800" spc="-5" dirty="0">
                <a:latin typeface="Calibri"/>
                <a:cs typeface="Calibri"/>
              </a:rPr>
              <a:t>p </a:t>
            </a:r>
            <a:r>
              <a:rPr sz="1800" dirty="0">
                <a:latin typeface="Calibri"/>
                <a:cs typeface="Calibri"/>
              </a:rPr>
              <a:t>RF </a:t>
            </a:r>
            <a:r>
              <a:rPr sz="1800" spc="-5" dirty="0">
                <a:latin typeface="Calibri"/>
                <a:cs typeface="Calibri"/>
              </a:rPr>
              <a:t>th</a:t>
            </a:r>
            <a:r>
              <a:rPr sz="1800" spc="-5" dirty="0">
                <a:latin typeface="Arial"/>
                <a:cs typeface="Arial"/>
              </a:rPr>
              <a:t>ậ</a:t>
            </a:r>
            <a:r>
              <a:rPr sz="1800" spc="-5" dirty="0">
                <a:latin typeface="Calibri"/>
                <a:cs typeface="Calibri"/>
              </a:rPr>
              <a:t>t s</a:t>
            </a:r>
            <a:r>
              <a:rPr sz="1800" spc="-5" dirty="0">
                <a:latin typeface="Arial"/>
                <a:cs typeface="Arial"/>
              </a:rPr>
              <a:t>ự đượ</a:t>
            </a:r>
            <a:r>
              <a:rPr sz="1800" spc="-5" dirty="0">
                <a:latin typeface="Calibri"/>
                <a:cs typeface="Calibri"/>
              </a:rPr>
              <a:t>c </a:t>
            </a:r>
            <a:r>
              <a:rPr sz="1800" dirty="0">
                <a:latin typeface="Calibri"/>
                <a:cs typeface="Calibri"/>
              </a:rPr>
              <a:t>xi</a:t>
            </a:r>
            <a:r>
              <a:rPr sz="1800" dirty="0">
                <a:latin typeface="Arial"/>
                <a:cs typeface="Arial"/>
              </a:rPr>
              <a:t>ế</a:t>
            </a:r>
            <a:r>
              <a:rPr sz="1800" dirty="0">
                <a:latin typeface="Calibri"/>
                <a:cs typeface="Calibri"/>
              </a:rPr>
              <a:t>t </a:t>
            </a:r>
            <a:r>
              <a:rPr sz="1800" spc="-5" dirty="0">
                <a:latin typeface="Calibri"/>
                <a:cs typeface="Calibri"/>
              </a:rPr>
              <a:t>ch</a:t>
            </a:r>
            <a:r>
              <a:rPr sz="1800" spc="-5" dirty="0">
                <a:latin typeface="Arial"/>
                <a:cs typeface="Arial"/>
              </a:rPr>
              <a:t>ặ</a:t>
            </a:r>
            <a:r>
              <a:rPr sz="1800" spc="-5" dirty="0">
                <a:latin typeface="Calibri"/>
                <a:cs typeface="Calibri"/>
              </a:rPr>
              <a:t>t </a:t>
            </a:r>
            <a:r>
              <a:rPr sz="1800" dirty="0">
                <a:latin typeface="Calibri"/>
                <a:cs typeface="Calibri"/>
              </a:rPr>
              <a:t>v</a:t>
            </a:r>
            <a:r>
              <a:rPr sz="1800" dirty="0">
                <a:latin typeface="Arial"/>
                <a:cs typeface="Arial"/>
              </a:rPr>
              <a:t>à </a:t>
            </a:r>
            <a:r>
              <a:rPr sz="1800" spc="-5" dirty="0">
                <a:latin typeface="Calibri"/>
                <a:cs typeface="Calibri"/>
              </a:rPr>
              <a:t>ki</a:t>
            </a:r>
            <a:r>
              <a:rPr sz="1800" spc="-5" dirty="0">
                <a:latin typeface="Arial"/>
                <a:cs typeface="Arial"/>
              </a:rPr>
              <a:t>ể</a:t>
            </a:r>
            <a:r>
              <a:rPr sz="1800" spc="-5" dirty="0">
                <a:latin typeface="Calibri"/>
                <a:cs typeface="Calibri"/>
              </a:rPr>
              <a:t>m </a:t>
            </a:r>
            <a:r>
              <a:rPr sz="1800" dirty="0">
                <a:latin typeface="Calibri"/>
                <a:cs typeface="Calibri"/>
              </a:rPr>
              <a:t>tra </a:t>
            </a:r>
            <a:r>
              <a:rPr sz="1800" spc="-5" dirty="0">
                <a:latin typeface="Calibri"/>
                <a:cs typeface="Calibri"/>
              </a:rPr>
              <a:t>c</a:t>
            </a:r>
            <a:r>
              <a:rPr sz="1800" spc="-5" dirty="0">
                <a:latin typeface="Arial"/>
                <a:cs typeface="Arial"/>
              </a:rPr>
              <a:t>á</a:t>
            </a:r>
            <a:r>
              <a:rPr sz="1800" spc="-5" dirty="0">
                <a:latin typeface="Calibri"/>
                <a:cs typeface="Calibri"/>
              </a:rPr>
              <a:t>c </a:t>
            </a:r>
            <a:r>
              <a:rPr sz="1800" dirty="0">
                <a:latin typeface="Calibri"/>
                <a:cs typeface="Calibri"/>
              </a:rPr>
              <a:t>h</a:t>
            </a:r>
            <a:r>
              <a:rPr sz="1800" dirty="0">
                <a:latin typeface="Arial"/>
                <a:cs typeface="Arial"/>
              </a:rPr>
              <a:t>ư </a:t>
            </a:r>
            <a:r>
              <a:rPr sz="1800" spc="-5" dirty="0">
                <a:latin typeface="Calibri"/>
                <a:cs typeface="Calibri"/>
              </a:rPr>
              <a:t>h</a:t>
            </a:r>
            <a:r>
              <a:rPr sz="1800" spc="-5" dirty="0">
                <a:latin typeface="Arial"/>
                <a:cs typeface="Arial"/>
              </a:rPr>
              <a:t>ỏ</a:t>
            </a:r>
            <a:r>
              <a:rPr sz="1800" spc="-5" dirty="0">
                <a:latin typeface="Calibri"/>
                <a:cs typeface="Calibri"/>
              </a:rPr>
              <a:t>ng tr</a:t>
            </a:r>
            <a:r>
              <a:rPr sz="1800" spc="-5" dirty="0">
                <a:latin typeface="Arial"/>
                <a:cs typeface="Arial"/>
              </a:rPr>
              <a:t>ê</a:t>
            </a:r>
            <a:r>
              <a:rPr sz="1800" spc="-5" dirty="0">
                <a:latin typeface="Calibri"/>
                <a:cs typeface="Calibri"/>
              </a:rPr>
              <a:t>n</a:t>
            </a:r>
            <a:r>
              <a:rPr sz="1800" spc="-204" dirty="0">
                <a:latin typeface="Calibri"/>
                <a:cs typeface="Calibri"/>
              </a:rPr>
              <a:t> </a:t>
            </a:r>
            <a:r>
              <a:rPr sz="1800" spc="-5" dirty="0">
                <a:latin typeface="Arial"/>
                <a:cs typeface="Arial"/>
              </a:rPr>
              <a:t>đầ</a:t>
            </a:r>
            <a:r>
              <a:rPr sz="1800" spc="-5" dirty="0">
                <a:latin typeface="Calibri"/>
                <a:cs typeface="Calibri"/>
              </a:rPr>
              <a:t>u  n</a:t>
            </a:r>
            <a:r>
              <a:rPr sz="1800" spc="-5" dirty="0">
                <a:latin typeface="Arial"/>
                <a:cs typeface="Arial"/>
              </a:rPr>
              <a:t>ố</a:t>
            </a:r>
            <a:r>
              <a:rPr sz="1800" spc="-5" dirty="0">
                <a:latin typeface="Calibri"/>
                <a:cs typeface="Calibri"/>
              </a:rPr>
              <a:t>i c</a:t>
            </a:r>
            <a:r>
              <a:rPr sz="1800" spc="-5" dirty="0">
                <a:latin typeface="Arial"/>
                <a:cs typeface="Arial"/>
              </a:rPr>
              <a:t>á</a:t>
            </a:r>
            <a:r>
              <a:rPr sz="1800" spc="-5" dirty="0">
                <a:latin typeface="Calibri"/>
                <a:cs typeface="Calibri"/>
              </a:rPr>
              <a:t>p</a:t>
            </a:r>
            <a:r>
              <a:rPr sz="1800" spc="-70" dirty="0">
                <a:latin typeface="Calibri"/>
                <a:cs typeface="Calibri"/>
              </a:rPr>
              <a:t> </a:t>
            </a:r>
            <a:r>
              <a:rPr sz="1800" spc="-5" dirty="0">
                <a:latin typeface="Calibri"/>
                <a:cs typeface="Calibri"/>
              </a:rPr>
              <a:t>RF</a:t>
            </a:r>
            <a:r>
              <a:rPr sz="1800" spc="-5" dirty="0">
                <a:latin typeface="Arial"/>
                <a:cs typeface="Arial"/>
              </a:rPr>
              <a:t>.</a:t>
            </a:r>
            <a:endParaRPr sz="1800">
              <a:latin typeface="Arial"/>
              <a:cs typeface="Arial"/>
            </a:endParaRPr>
          </a:p>
          <a:p>
            <a:pPr>
              <a:lnSpc>
                <a:spcPct val="100000"/>
              </a:lnSpc>
            </a:pPr>
            <a:endParaRPr sz="2000">
              <a:latin typeface="Times New Roman"/>
              <a:cs typeface="Times New Roman"/>
            </a:endParaRPr>
          </a:p>
          <a:p>
            <a:pPr marL="12700">
              <a:lnSpc>
                <a:spcPct val="100000"/>
              </a:lnSpc>
              <a:spcBef>
                <a:spcPts val="5"/>
              </a:spcBef>
            </a:pPr>
            <a:r>
              <a:rPr sz="1800" spc="-5" dirty="0">
                <a:latin typeface="Arial"/>
                <a:cs typeface="Arial"/>
              </a:rPr>
              <a:t>Đả</a:t>
            </a:r>
            <a:r>
              <a:rPr sz="1800" spc="-5" dirty="0">
                <a:latin typeface="Calibri"/>
                <a:cs typeface="Calibri"/>
              </a:rPr>
              <a:t>m b</a:t>
            </a:r>
            <a:r>
              <a:rPr sz="1800" spc="-5" dirty="0">
                <a:latin typeface="Arial"/>
                <a:cs typeface="Arial"/>
              </a:rPr>
              <a:t>ả</a:t>
            </a:r>
            <a:r>
              <a:rPr sz="1800" spc="-5" dirty="0">
                <a:latin typeface="Calibri"/>
                <a:cs typeface="Calibri"/>
              </a:rPr>
              <a:t>o r</a:t>
            </a:r>
            <a:r>
              <a:rPr sz="1800" spc="-5" dirty="0">
                <a:latin typeface="Arial"/>
                <a:cs typeface="Arial"/>
              </a:rPr>
              <a:t>ằ</a:t>
            </a:r>
            <a:r>
              <a:rPr sz="1800" spc="-5" dirty="0">
                <a:latin typeface="Calibri"/>
                <a:cs typeface="Calibri"/>
              </a:rPr>
              <a:t>ng kh</a:t>
            </a:r>
            <a:r>
              <a:rPr sz="1800" spc="-5" dirty="0">
                <a:latin typeface="Arial"/>
                <a:cs typeface="Arial"/>
              </a:rPr>
              <a:t>ô</a:t>
            </a:r>
            <a:r>
              <a:rPr sz="1800" spc="-5" dirty="0">
                <a:latin typeface="Calibri"/>
                <a:cs typeface="Calibri"/>
              </a:rPr>
              <a:t>ng c</a:t>
            </a:r>
            <a:r>
              <a:rPr sz="1800" spc="-5" dirty="0">
                <a:latin typeface="Arial"/>
                <a:cs typeface="Arial"/>
              </a:rPr>
              <a:t>ó </a:t>
            </a:r>
            <a:r>
              <a:rPr sz="1800" spc="-5" dirty="0">
                <a:latin typeface="Calibri"/>
                <a:cs typeface="Calibri"/>
              </a:rPr>
              <a:t>r</a:t>
            </a:r>
            <a:r>
              <a:rPr sz="1800" spc="-5" dirty="0">
                <a:latin typeface="Arial"/>
                <a:cs typeface="Arial"/>
              </a:rPr>
              <a:t>ỉ </a:t>
            </a:r>
            <a:r>
              <a:rPr sz="1800" spc="-5" dirty="0">
                <a:latin typeface="Calibri"/>
                <a:cs typeface="Calibri"/>
              </a:rPr>
              <a:t>s</a:t>
            </a:r>
            <a:r>
              <a:rPr sz="1800" spc="-5" dirty="0">
                <a:latin typeface="Arial"/>
                <a:cs typeface="Arial"/>
              </a:rPr>
              <a:t>é</a:t>
            </a:r>
            <a:r>
              <a:rPr sz="1800" spc="-5" dirty="0">
                <a:latin typeface="Calibri"/>
                <a:cs typeface="Calibri"/>
              </a:rPr>
              <a:t>t </a:t>
            </a:r>
            <a:r>
              <a:rPr sz="1800" dirty="0">
                <a:latin typeface="Calibri"/>
                <a:cs typeface="Calibri"/>
              </a:rPr>
              <a:t>tr</a:t>
            </a:r>
            <a:r>
              <a:rPr sz="1800" dirty="0">
                <a:latin typeface="Arial"/>
                <a:cs typeface="Arial"/>
              </a:rPr>
              <a:t>ê</a:t>
            </a:r>
            <a:r>
              <a:rPr sz="1800" dirty="0">
                <a:latin typeface="Calibri"/>
                <a:cs typeface="Calibri"/>
              </a:rPr>
              <a:t>n </a:t>
            </a:r>
            <a:r>
              <a:rPr sz="1800" spc="-5" dirty="0">
                <a:latin typeface="Calibri"/>
                <a:cs typeface="Calibri"/>
              </a:rPr>
              <a:t>c</a:t>
            </a:r>
            <a:r>
              <a:rPr sz="1800" spc="-5" dirty="0">
                <a:latin typeface="Arial"/>
                <a:cs typeface="Arial"/>
              </a:rPr>
              <a:t>á</a:t>
            </a:r>
            <a:r>
              <a:rPr sz="1800" spc="-5" dirty="0">
                <a:latin typeface="Calibri"/>
                <a:cs typeface="Calibri"/>
              </a:rPr>
              <a:t>c </a:t>
            </a:r>
            <a:r>
              <a:rPr sz="1800" spc="-5" dirty="0">
                <a:latin typeface="Arial"/>
                <a:cs typeface="Arial"/>
              </a:rPr>
              <a:t>đầ</a:t>
            </a:r>
            <a:r>
              <a:rPr sz="1800" spc="-5" dirty="0">
                <a:latin typeface="Calibri"/>
                <a:cs typeface="Calibri"/>
              </a:rPr>
              <a:t>u</a:t>
            </a:r>
            <a:r>
              <a:rPr sz="1800" spc="-170" dirty="0">
                <a:latin typeface="Calibri"/>
                <a:cs typeface="Calibri"/>
              </a:rPr>
              <a:t> </a:t>
            </a:r>
            <a:r>
              <a:rPr sz="1800" dirty="0">
                <a:latin typeface="Calibri"/>
                <a:cs typeface="Calibri"/>
              </a:rPr>
              <a:t>n</a:t>
            </a:r>
            <a:r>
              <a:rPr sz="1800" dirty="0">
                <a:latin typeface="Arial"/>
                <a:cs typeface="Arial"/>
              </a:rPr>
              <a:t>ố</a:t>
            </a:r>
            <a:r>
              <a:rPr sz="1800" dirty="0">
                <a:latin typeface="Calibri"/>
                <a:cs typeface="Calibri"/>
              </a:rPr>
              <a:t>i</a:t>
            </a:r>
            <a:r>
              <a:rPr sz="1800" dirty="0">
                <a:latin typeface="Arial"/>
                <a:cs typeface="Arial"/>
              </a:rPr>
              <a:t>.</a:t>
            </a:r>
            <a:endParaRPr sz="1800">
              <a:latin typeface="Arial"/>
              <a:cs typeface="Arial"/>
            </a:endParaRPr>
          </a:p>
        </p:txBody>
      </p:sp>
      <p:sp>
        <p:nvSpPr>
          <p:cNvPr id="10" name="object 10"/>
          <p:cNvSpPr txBox="1"/>
          <p:nvPr/>
        </p:nvSpPr>
        <p:spPr>
          <a:xfrm>
            <a:off x="543559" y="6340807"/>
            <a:ext cx="2955290" cy="386715"/>
          </a:xfrm>
          <a:prstGeom prst="rect">
            <a:avLst/>
          </a:prstGeom>
        </p:spPr>
        <p:txBody>
          <a:bodyPr vert="horz" wrap="square" lIns="0" tIns="0" rIns="0" bIns="0" rtlCol="0">
            <a:spAutoFit/>
          </a:bodyPr>
          <a:lstStyle/>
          <a:p>
            <a:pPr marL="12700">
              <a:lnSpc>
                <a:spcPts val="131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a:p>
            <a:pPr marL="12700">
              <a:lnSpc>
                <a:spcPct val="100000"/>
              </a:lnSpc>
              <a:spcBef>
                <a:spcPts val="440"/>
              </a:spcBef>
            </a:pPr>
            <a:r>
              <a:rPr sz="1000" spc="-5" dirty="0">
                <a:solidFill>
                  <a:srgbClr val="6E6D6D"/>
                </a:solidFill>
                <a:latin typeface="Arial"/>
                <a:cs typeface="Arial"/>
              </a:rPr>
              <a:t>Co-Confidential</a:t>
            </a:r>
            <a:endParaRPr sz="1000">
              <a:latin typeface="Arial"/>
              <a:cs typeface="Arial"/>
            </a:endParaRPr>
          </a:p>
        </p:txBody>
      </p:sp>
      <p:sp>
        <p:nvSpPr>
          <p:cNvPr id="11" name="object 11"/>
          <p:cNvSpPr txBox="1"/>
          <p:nvPr/>
        </p:nvSpPr>
        <p:spPr>
          <a:xfrm>
            <a:off x="8114538" y="6294745"/>
            <a:ext cx="509270" cy="236220"/>
          </a:xfrm>
          <a:prstGeom prst="rect">
            <a:avLst/>
          </a:prstGeom>
        </p:spPr>
        <p:txBody>
          <a:bodyPr vert="horz" wrap="square" lIns="0" tIns="71755" rIns="0" bIns="0" rtlCol="0">
            <a:spAutoFit/>
          </a:bodyPr>
          <a:lstStyle/>
          <a:p>
            <a:pPr marL="12700">
              <a:lnSpc>
                <a:spcPct val="100000"/>
              </a:lnSpc>
              <a:spcBef>
                <a:spcPts val="565"/>
              </a:spcBef>
            </a:pPr>
            <a:r>
              <a:rPr sz="1000" spc="-5" dirty="0">
                <a:solidFill>
                  <a:srgbClr val="6E6D6D"/>
                </a:solidFill>
                <a:latin typeface="Arial"/>
                <a:cs typeface="Arial"/>
              </a:rPr>
              <a:t>Page</a:t>
            </a:r>
            <a:r>
              <a:rPr sz="1000" spc="-90" dirty="0">
                <a:solidFill>
                  <a:srgbClr val="6E6D6D"/>
                </a:solidFill>
                <a:latin typeface="Arial"/>
                <a:cs typeface="Arial"/>
              </a:rPr>
              <a:t> </a:t>
            </a:r>
            <a:fld id="{81D60167-4931-47E6-BA6A-407CBD079E47}" type="slidenum">
              <a:rPr sz="1000" spc="-5" dirty="0">
                <a:solidFill>
                  <a:srgbClr val="6E6D6D"/>
                </a:solidFill>
                <a:latin typeface="Arial"/>
                <a:cs typeface="Arial"/>
              </a:rPr>
              <a:t>94</a:t>
            </a:fld>
            <a:endParaRPr sz="1000">
              <a:latin typeface="Arial"/>
              <a:cs typeface="Arial"/>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339339" y="2132329"/>
            <a:ext cx="4896485" cy="362394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2701289" y="2132964"/>
            <a:ext cx="1728470" cy="2808605"/>
          </a:xfrm>
          <a:custGeom>
            <a:avLst/>
            <a:gdLst/>
            <a:ahLst/>
            <a:cxnLst/>
            <a:rect l="l" t="t" r="r" b="b"/>
            <a:pathLst>
              <a:path w="1728470" h="2808604">
                <a:moveTo>
                  <a:pt x="0" y="1403985"/>
                </a:moveTo>
                <a:lnTo>
                  <a:pt x="635" y="1344930"/>
                </a:lnTo>
                <a:lnTo>
                  <a:pt x="3175" y="1285875"/>
                </a:lnTo>
                <a:lnTo>
                  <a:pt x="6985" y="1228089"/>
                </a:lnTo>
                <a:lnTo>
                  <a:pt x="12065" y="1170939"/>
                </a:lnTo>
                <a:lnTo>
                  <a:pt x="18415" y="1114425"/>
                </a:lnTo>
                <a:lnTo>
                  <a:pt x="26670" y="1058545"/>
                </a:lnTo>
                <a:lnTo>
                  <a:pt x="35560" y="1003300"/>
                </a:lnTo>
                <a:lnTo>
                  <a:pt x="46355" y="949960"/>
                </a:lnTo>
                <a:lnTo>
                  <a:pt x="58420" y="896620"/>
                </a:lnTo>
                <a:lnTo>
                  <a:pt x="71120" y="844550"/>
                </a:lnTo>
                <a:lnTo>
                  <a:pt x="85725" y="793750"/>
                </a:lnTo>
                <a:lnTo>
                  <a:pt x="100965" y="744220"/>
                </a:lnTo>
                <a:lnTo>
                  <a:pt x="118110" y="695325"/>
                </a:lnTo>
                <a:lnTo>
                  <a:pt x="135890" y="648335"/>
                </a:lnTo>
                <a:lnTo>
                  <a:pt x="154940" y="601980"/>
                </a:lnTo>
                <a:lnTo>
                  <a:pt x="174625" y="556895"/>
                </a:lnTo>
                <a:lnTo>
                  <a:pt x="196215" y="513714"/>
                </a:lnTo>
                <a:lnTo>
                  <a:pt x="217805" y="471805"/>
                </a:lnTo>
                <a:lnTo>
                  <a:pt x="241300" y="431164"/>
                </a:lnTo>
                <a:lnTo>
                  <a:pt x="265430" y="391795"/>
                </a:lnTo>
                <a:lnTo>
                  <a:pt x="290195" y="354330"/>
                </a:lnTo>
                <a:lnTo>
                  <a:pt x="316230" y="318135"/>
                </a:lnTo>
                <a:lnTo>
                  <a:pt x="342900" y="283845"/>
                </a:lnTo>
                <a:lnTo>
                  <a:pt x="370205" y="251460"/>
                </a:lnTo>
                <a:lnTo>
                  <a:pt x="398780" y="220345"/>
                </a:lnTo>
                <a:lnTo>
                  <a:pt x="427990" y="191770"/>
                </a:lnTo>
                <a:lnTo>
                  <a:pt x="457835" y="164464"/>
                </a:lnTo>
                <a:lnTo>
                  <a:pt x="488315" y="139064"/>
                </a:lnTo>
                <a:lnTo>
                  <a:pt x="520065" y="115570"/>
                </a:lnTo>
                <a:lnTo>
                  <a:pt x="617855" y="57785"/>
                </a:lnTo>
                <a:lnTo>
                  <a:pt x="685800" y="29845"/>
                </a:lnTo>
                <a:lnTo>
                  <a:pt x="755650" y="10795"/>
                </a:lnTo>
                <a:lnTo>
                  <a:pt x="827405" y="1270"/>
                </a:lnTo>
                <a:lnTo>
                  <a:pt x="864235" y="0"/>
                </a:lnTo>
                <a:lnTo>
                  <a:pt x="900430" y="1270"/>
                </a:lnTo>
                <a:lnTo>
                  <a:pt x="972820" y="10795"/>
                </a:lnTo>
                <a:lnTo>
                  <a:pt x="1042670" y="29845"/>
                </a:lnTo>
                <a:lnTo>
                  <a:pt x="1110614" y="57785"/>
                </a:lnTo>
                <a:lnTo>
                  <a:pt x="1176655" y="94614"/>
                </a:lnTo>
                <a:lnTo>
                  <a:pt x="1239520" y="139064"/>
                </a:lnTo>
                <a:lnTo>
                  <a:pt x="1270635" y="164464"/>
                </a:lnTo>
                <a:lnTo>
                  <a:pt x="1300480" y="191770"/>
                </a:lnTo>
                <a:lnTo>
                  <a:pt x="1329689" y="220345"/>
                </a:lnTo>
                <a:lnTo>
                  <a:pt x="1357630" y="251460"/>
                </a:lnTo>
                <a:lnTo>
                  <a:pt x="1385570" y="283845"/>
                </a:lnTo>
                <a:lnTo>
                  <a:pt x="1412239" y="318135"/>
                </a:lnTo>
                <a:lnTo>
                  <a:pt x="1438275" y="354330"/>
                </a:lnTo>
                <a:lnTo>
                  <a:pt x="1463039" y="391795"/>
                </a:lnTo>
                <a:lnTo>
                  <a:pt x="1487170" y="431164"/>
                </a:lnTo>
                <a:lnTo>
                  <a:pt x="1510030" y="471805"/>
                </a:lnTo>
                <a:lnTo>
                  <a:pt x="1532255" y="513714"/>
                </a:lnTo>
                <a:lnTo>
                  <a:pt x="1553210" y="556895"/>
                </a:lnTo>
                <a:lnTo>
                  <a:pt x="1573530" y="601980"/>
                </a:lnTo>
                <a:lnTo>
                  <a:pt x="1592580" y="648335"/>
                </a:lnTo>
                <a:lnTo>
                  <a:pt x="1610360" y="695325"/>
                </a:lnTo>
                <a:lnTo>
                  <a:pt x="1626870" y="744220"/>
                </a:lnTo>
                <a:lnTo>
                  <a:pt x="1642745" y="793750"/>
                </a:lnTo>
                <a:lnTo>
                  <a:pt x="1656714" y="844550"/>
                </a:lnTo>
                <a:lnTo>
                  <a:pt x="1670050" y="896620"/>
                </a:lnTo>
                <a:lnTo>
                  <a:pt x="1682114" y="949960"/>
                </a:lnTo>
                <a:lnTo>
                  <a:pt x="1692275" y="1003300"/>
                </a:lnTo>
                <a:lnTo>
                  <a:pt x="1701800" y="1058545"/>
                </a:lnTo>
                <a:lnTo>
                  <a:pt x="1710055" y="1114425"/>
                </a:lnTo>
                <a:lnTo>
                  <a:pt x="1716405" y="1170939"/>
                </a:lnTo>
                <a:lnTo>
                  <a:pt x="1721485" y="1228089"/>
                </a:lnTo>
                <a:lnTo>
                  <a:pt x="1725295" y="1285875"/>
                </a:lnTo>
                <a:lnTo>
                  <a:pt x="1727200" y="1344930"/>
                </a:lnTo>
                <a:lnTo>
                  <a:pt x="1728470" y="1403985"/>
                </a:lnTo>
                <a:lnTo>
                  <a:pt x="1727200" y="1463675"/>
                </a:lnTo>
                <a:lnTo>
                  <a:pt x="1725295" y="1522095"/>
                </a:lnTo>
                <a:lnTo>
                  <a:pt x="1721485" y="1580515"/>
                </a:lnTo>
                <a:lnTo>
                  <a:pt x="1716405" y="1637665"/>
                </a:lnTo>
                <a:lnTo>
                  <a:pt x="1710055" y="1694180"/>
                </a:lnTo>
                <a:lnTo>
                  <a:pt x="1701800" y="1750060"/>
                </a:lnTo>
                <a:lnTo>
                  <a:pt x="1692275" y="1804670"/>
                </a:lnTo>
                <a:lnTo>
                  <a:pt x="1682114" y="1858645"/>
                </a:lnTo>
                <a:lnTo>
                  <a:pt x="1670050" y="1911985"/>
                </a:lnTo>
                <a:lnTo>
                  <a:pt x="1656714" y="1964055"/>
                </a:lnTo>
                <a:lnTo>
                  <a:pt x="1642745" y="2014855"/>
                </a:lnTo>
                <a:lnTo>
                  <a:pt x="1626870" y="2064385"/>
                </a:lnTo>
                <a:lnTo>
                  <a:pt x="1610360" y="2113280"/>
                </a:lnTo>
                <a:lnTo>
                  <a:pt x="1592580" y="2160270"/>
                </a:lnTo>
                <a:lnTo>
                  <a:pt x="1573530" y="2206625"/>
                </a:lnTo>
                <a:lnTo>
                  <a:pt x="1553210" y="2251710"/>
                </a:lnTo>
                <a:lnTo>
                  <a:pt x="1532255" y="2294890"/>
                </a:lnTo>
                <a:lnTo>
                  <a:pt x="1510030" y="2336800"/>
                </a:lnTo>
                <a:lnTo>
                  <a:pt x="1487170" y="2377440"/>
                </a:lnTo>
                <a:lnTo>
                  <a:pt x="1463039" y="2416810"/>
                </a:lnTo>
                <a:lnTo>
                  <a:pt x="1438275" y="2454275"/>
                </a:lnTo>
                <a:lnTo>
                  <a:pt x="1412239" y="2489835"/>
                </a:lnTo>
                <a:lnTo>
                  <a:pt x="1385570" y="2524125"/>
                </a:lnTo>
                <a:lnTo>
                  <a:pt x="1357630" y="2557145"/>
                </a:lnTo>
                <a:lnTo>
                  <a:pt x="1329689" y="2587625"/>
                </a:lnTo>
                <a:lnTo>
                  <a:pt x="1300480" y="2616835"/>
                </a:lnTo>
                <a:lnTo>
                  <a:pt x="1270635" y="2644140"/>
                </a:lnTo>
                <a:lnTo>
                  <a:pt x="1239520" y="2669540"/>
                </a:lnTo>
                <a:lnTo>
                  <a:pt x="1208405" y="2692400"/>
                </a:lnTo>
                <a:lnTo>
                  <a:pt x="1176655" y="2713990"/>
                </a:lnTo>
                <a:lnTo>
                  <a:pt x="1110614" y="2750820"/>
                </a:lnTo>
                <a:lnTo>
                  <a:pt x="1042670" y="2778760"/>
                </a:lnTo>
                <a:lnTo>
                  <a:pt x="972820" y="2797810"/>
                </a:lnTo>
                <a:lnTo>
                  <a:pt x="900430" y="2807335"/>
                </a:lnTo>
                <a:lnTo>
                  <a:pt x="864235" y="2808605"/>
                </a:lnTo>
                <a:lnTo>
                  <a:pt x="827405" y="2807335"/>
                </a:lnTo>
                <a:lnTo>
                  <a:pt x="755650" y="2797810"/>
                </a:lnTo>
                <a:lnTo>
                  <a:pt x="685800" y="2778760"/>
                </a:lnTo>
                <a:lnTo>
                  <a:pt x="617855" y="2750820"/>
                </a:lnTo>
                <a:lnTo>
                  <a:pt x="551814" y="2713990"/>
                </a:lnTo>
                <a:lnTo>
                  <a:pt x="520065" y="2692400"/>
                </a:lnTo>
                <a:lnTo>
                  <a:pt x="488315" y="2669540"/>
                </a:lnTo>
                <a:lnTo>
                  <a:pt x="457835" y="2644140"/>
                </a:lnTo>
                <a:lnTo>
                  <a:pt x="427990" y="2616835"/>
                </a:lnTo>
                <a:lnTo>
                  <a:pt x="398780" y="2587625"/>
                </a:lnTo>
                <a:lnTo>
                  <a:pt x="370205" y="2557145"/>
                </a:lnTo>
                <a:lnTo>
                  <a:pt x="342900" y="2524125"/>
                </a:lnTo>
                <a:lnTo>
                  <a:pt x="316230" y="2489835"/>
                </a:lnTo>
                <a:lnTo>
                  <a:pt x="290195" y="2454275"/>
                </a:lnTo>
                <a:lnTo>
                  <a:pt x="265430" y="2416810"/>
                </a:lnTo>
                <a:lnTo>
                  <a:pt x="241300" y="2377440"/>
                </a:lnTo>
                <a:lnTo>
                  <a:pt x="217805" y="2336800"/>
                </a:lnTo>
                <a:lnTo>
                  <a:pt x="196215" y="2294890"/>
                </a:lnTo>
                <a:lnTo>
                  <a:pt x="174625" y="2251710"/>
                </a:lnTo>
                <a:lnTo>
                  <a:pt x="154940" y="2206625"/>
                </a:lnTo>
                <a:lnTo>
                  <a:pt x="135890" y="2160270"/>
                </a:lnTo>
                <a:lnTo>
                  <a:pt x="118110" y="2113280"/>
                </a:lnTo>
                <a:lnTo>
                  <a:pt x="100965" y="2064385"/>
                </a:lnTo>
                <a:lnTo>
                  <a:pt x="85725" y="2014855"/>
                </a:lnTo>
                <a:lnTo>
                  <a:pt x="71120" y="1964055"/>
                </a:lnTo>
                <a:lnTo>
                  <a:pt x="58420" y="1911985"/>
                </a:lnTo>
                <a:lnTo>
                  <a:pt x="46355" y="1858645"/>
                </a:lnTo>
                <a:lnTo>
                  <a:pt x="35560" y="1804670"/>
                </a:lnTo>
                <a:lnTo>
                  <a:pt x="26670" y="1750060"/>
                </a:lnTo>
                <a:lnTo>
                  <a:pt x="18415" y="1694180"/>
                </a:lnTo>
                <a:lnTo>
                  <a:pt x="12065" y="1637665"/>
                </a:lnTo>
                <a:lnTo>
                  <a:pt x="6985" y="1580515"/>
                </a:lnTo>
                <a:lnTo>
                  <a:pt x="3175" y="1522095"/>
                </a:lnTo>
                <a:lnTo>
                  <a:pt x="635" y="1463675"/>
                </a:lnTo>
                <a:lnTo>
                  <a:pt x="0" y="1403985"/>
                </a:lnTo>
                <a:close/>
              </a:path>
            </a:pathLst>
          </a:custGeom>
          <a:ln w="38100">
            <a:solidFill>
              <a:srgbClr val="FFFF00"/>
            </a:solidFill>
          </a:ln>
        </p:spPr>
        <p:txBody>
          <a:bodyPr wrap="square" lIns="0" tIns="0" rIns="0" bIns="0" rtlCol="0"/>
          <a:lstStyle/>
          <a:p>
            <a:endParaRPr/>
          </a:p>
        </p:txBody>
      </p:sp>
      <p:sp>
        <p:nvSpPr>
          <p:cNvPr id="4" name="object 4"/>
          <p:cNvSpPr/>
          <p:nvPr/>
        </p:nvSpPr>
        <p:spPr>
          <a:xfrm>
            <a:off x="559308" y="298704"/>
            <a:ext cx="420623" cy="310896"/>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559308" y="626618"/>
            <a:ext cx="338328" cy="256032"/>
          </a:xfrm>
          <a:prstGeom prst="rect">
            <a:avLst/>
          </a:prstGeom>
          <a:blipFill>
            <a:blip r:embed="rId4" cstate="print"/>
            <a:stretch>
              <a:fillRect/>
            </a:stretch>
          </a:blipFill>
        </p:spPr>
        <p:txBody>
          <a:bodyPr wrap="square" lIns="0" tIns="0" rIns="0" bIns="0" rtlCol="0"/>
          <a:lstStyle/>
          <a:p>
            <a:endParaRPr/>
          </a:p>
        </p:txBody>
      </p:sp>
      <p:sp>
        <p:nvSpPr>
          <p:cNvPr id="6" name="object 6"/>
          <p:cNvSpPr txBox="1">
            <a:spLocks noGrp="1"/>
          </p:cNvSpPr>
          <p:nvPr>
            <p:ph type="title"/>
          </p:nvPr>
        </p:nvSpPr>
        <p:spPr>
          <a:xfrm>
            <a:off x="889508" y="269240"/>
            <a:ext cx="4693285" cy="619760"/>
          </a:xfrm>
          <a:prstGeom prst="rect">
            <a:avLst/>
          </a:prstGeom>
        </p:spPr>
        <p:txBody>
          <a:bodyPr vert="horz" wrap="square" lIns="0" tIns="0" rIns="0" bIns="0" rtlCol="0">
            <a:spAutoFit/>
          </a:bodyPr>
          <a:lstStyle/>
          <a:p>
            <a:pPr marL="12700">
              <a:lnSpc>
                <a:spcPts val="2635"/>
              </a:lnSpc>
            </a:pPr>
            <a:r>
              <a:rPr sz="2200" b="1" spc="-5" dirty="0">
                <a:solidFill>
                  <a:srgbClr val="575757"/>
                </a:solidFill>
                <a:latin typeface="Arial"/>
                <a:cs typeface="Arial"/>
              </a:rPr>
              <a:t>Feed</a:t>
            </a:r>
            <a:endParaRPr sz="2200">
              <a:latin typeface="Arial"/>
              <a:cs typeface="Arial"/>
            </a:endParaRPr>
          </a:p>
          <a:p>
            <a:pPr marL="12700">
              <a:lnSpc>
                <a:spcPts val="2155"/>
              </a:lnSpc>
            </a:pPr>
            <a:r>
              <a:rPr spc="-5" dirty="0"/>
              <a:t>Kiểm </a:t>
            </a:r>
            <a:r>
              <a:rPr dirty="0"/>
              <a:t>tra thường </a:t>
            </a:r>
            <a:r>
              <a:rPr spc="-5" dirty="0"/>
              <a:t>xuyên </a:t>
            </a:r>
            <a:r>
              <a:rPr dirty="0"/>
              <a:t>feed 2-3 </a:t>
            </a:r>
            <a:r>
              <a:rPr spc="-5" dirty="0"/>
              <a:t>lần mỗi</a:t>
            </a:r>
            <a:r>
              <a:rPr spc="-114" dirty="0"/>
              <a:t> </a:t>
            </a:r>
            <a:r>
              <a:rPr dirty="0"/>
              <a:t>tháng</a:t>
            </a:r>
          </a:p>
        </p:txBody>
      </p:sp>
      <p:sp>
        <p:nvSpPr>
          <p:cNvPr id="7" name="object 7"/>
          <p:cNvSpPr/>
          <p:nvPr/>
        </p:nvSpPr>
        <p:spPr>
          <a:xfrm>
            <a:off x="559308" y="1175258"/>
            <a:ext cx="338328" cy="2560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9308" y="1723898"/>
            <a:ext cx="338328" cy="256032"/>
          </a:xfrm>
          <a:prstGeom prst="rect">
            <a:avLst/>
          </a:prstGeom>
          <a:blipFill>
            <a:blip r:embed="rId4" cstate="print"/>
            <a:stretch>
              <a:fillRect/>
            </a:stretch>
          </a:blipFill>
        </p:spPr>
        <p:txBody>
          <a:bodyPr wrap="square" lIns="0" tIns="0" rIns="0" bIns="0" rtlCol="0"/>
          <a:lstStyle/>
          <a:p>
            <a:endParaRPr/>
          </a:p>
        </p:txBody>
      </p:sp>
      <p:sp>
        <p:nvSpPr>
          <p:cNvPr id="9" name="object 9"/>
          <p:cNvSpPr txBox="1"/>
          <p:nvPr/>
        </p:nvSpPr>
        <p:spPr>
          <a:xfrm>
            <a:off x="889508" y="1152397"/>
            <a:ext cx="5204460" cy="833755"/>
          </a:xfrm>
          <a:prstGeom prst="rect">
            <a:avLst/>
          </a:prstGeom>
        </p:spPr>
        <p:txBody>
          <a:bodyPr vert="horz" wrap="square" lIns="0" tIns="0" rIns="0" bIns="0" rtlCol="0">
            <a:spAutoFit/>
          </a:bodyPr>
          <a:lstStyle/>
          <a:p>
            <a:pPr marL="12700">
              <a:lnSpc>
                <a:spcPct val="100000"/>
              </a:lnSpc>
            </a:pPr>
            <a:r>
              <a:rPr sz="1800" spc="-5" dirty="0">
                <a:latin typeface="Arial"/>
                <a:cs typeface="Arial"/>
              </a:rPr>
              <a:t>Đảm bảo rằng feed không có hư </a:t>
            </a:r>
            <a:r>
              <a:rPr sz="1800" dirty="0">
                <a:latin typeface="Arial"/>
                <a:cs typeface="Arial"/>
              </a:rPr>
              <a:t>hỏng về </a:t>
            </a:r>
            <a:r>
              <a:rPr sz="1800" spc="-5" dirty="0">
                <a:latin typeface="Arial"/>
                <a:cs typeface="Arial"/>
              </a:rPr>
              <a:t>vật</a:t>
            </a:r>
            <a:r>
              <a:rPr sz="1800" spc="-55" dirty="0">
                <a:latin typeface="Arial"/>
                <a:cs typeface="Arial"/>
              </a:rPr>
              <a:t> </a:t>
            </a:r>
            <a:r>
              <a:rPr sz="1800" dirty="0">
                <a:latin typeface="Arial"/>
                <a:cs typeface="Arial"/>
              </a:rPr>
              <a:t>lý.</a:t>
            </a:r>
            <a:endParaRPr sz="1800">
              <a:latin typeface="Arial"/>
              <a:cs typeface="Arial"/>
            </a:endParaRPr>
          </a:p>
          <a:p>
            <a:pPr>
              <a:lnSpc>
                <a:spcPct val="100000"/>
              </a:lnSpc>
              <a:spcBef>
                <a:spcPts val="30"/>
              </a:spcBef>
            </a:pPr>
            <a:endParaRPr sz="1850">
              <a:latin typeface="Times New Roman"/>
              <a:cs typeface="Times New Roman"/>
            </a:endParaRPr>
          </a:p>
          <a:p>
            <a:pPr marL="12700">
              <a:lnSpc>
                <a:spcPct val="100000"/>
              </a:lnSpc>
            </a:pPr>
            <a:r>
              <a:rPr sz="1800" spc="-20" dirty="0">
                <a:latin typeface="Arial"/>
                <a:cs typeface="Arial"/>
              </a:rPr>
              <a:t>Đặc </a:t>
            </a:r>
            <a:r>
              <a:rPr sz="1800" spc="-25" dirty="0">
                <a:latin typeface="Arial"/>
                <a:cs typeface="Arial"/>
              </a:rPr>
              <a:t>biệt, </a:t>
            </a:r>
            <a:r>
              <a:rPr sz="1800" spc="-20" dirty="0">
                <a:latin typeface="Arial"/>
                <a:cs typeface="Arial"/>
              </a:rPr>
              <a:t>nắp </a:t>
            </a:r>
            <a:r>
              <a:rPr sz="1800" spc="-15" dirty="0">
                <a:latin typeface="Arial"/>
                <a:cs typeface="Arial"/>
              </a:rPr>
              <a:t>bảo </a:t>
            </a:r>
            <a:r>
              <a:rPr sz="1800" spc="-10" dirty="0">
                <a:latin typeface="Arial"/>
                <a:cs typeface="Arial"/>
              </a:rPr>
              <a:t>vệ  </a:t>
            </a:r>
            <a:r>
              <a:rPr sz="1800" dirty="0">
                <a:latin typeface="Arial"/>
                <a:cs typeface="Arial"/>
              </a:rPr>
              <a:t>PTFE </a:t>
            </a:r>
            <a:r>
              <a:rPr sz="1800" spc="-10" dirty="0">
                <a:latin typeface="Arial"/>
                <a:cs typeface="Arial"/>
              </a:rPr>
              <a:t>Feed </a:t>
            </a:r>
            <a:r>
              <a:rPr sz="1800" spc="-5" dirty="0">
                <a:latin typeface="Arial"/>
                <a:cs typeface="Arial"/>
              </a:rPr>
              <a:t>horn </a:t>
            </a:r>
            <a:r>
              <a:rPr sz="1800" dirty="0">
                <a:latin typeface="Arial"/>
                <a:cs typeface="Arial"/>
              </a:rPr>
              <a:t>không</a:t>
            </a:r>
            <a:r>
              <a:rPr sz="1800" spc="-100" dirty="0">
                <a:latin typeface="Arial"/>
                <a:cs typeface="Arial"/>
              </a:rPr>
              <a:t> </a:t>
            </a:r>
            <a:r>
              <a:rPr sz="1800" spc="-5" dirty="0">
                <a:latin typeface="Arial"/>
                <a:cs typeface="Arial"/>
              </a:rPr>
              <a:t>hỏng.</a:t>
            </a:r>
            <a:endParaRPr sz="1800">
              <a:latin typeface="Arial"/>
              <a:cs typeface="Arial"/>
            </a:endParaRPr>
          </a:p>
        </p:txBody>
      </p:sp>
      <p:sp>
        <p:nvSpPr>
          <p:cNvPr id="10" name="object 10"/>
          <p:cNvSpPr txBox="1">
            <a:spLocks noGrp="1"/>
          </p:cNvSpPr>
          <p:nvPr>
            <p:ph type="ftr" sz="quarter" idx="5"/>
          </p:nvPr>
        </p:nvSpPr>
        <p:spPr>
          <a:prstGeom prst="rect">
            <a:avLst/>
          </a:prstGeom>
        </p:spPr>
        <p:txBody>
          <a:bodyPr vert="horz" wrap="square" lIns="0" tIns="0" rIns="0" bIns="0" rtlCol="0">
            <a:spAutoFit/>
          </a:bodyPr>
          <a:lstStyle/>
          <a:p>
            <a:pPr marL="12700">
              <a:lnSpc>
                <a:spcPts val="1310"/>
              </a:lnSpc>
            </a:pPr>
            <a:r>
              <a:rPr dirty="0"/>
              <a:t>ST </a:t>
            </a:r>
            <a:r>
              <a:rPr spc="-5" dirty="0"/>
              <a:t>Electronics (Satcom </a:t>
            </a:r>
            <a:r>
              <a:rPr dirty="0"/>
              <a:t>&amp; </a:t>
            </a:r>
            <a:r>
              <a:rPr spc="-5" dirty="0"/>
              <a:t>Sensor</a:t>
            </a:r>
            <a:r>
              <a:rPr spc="-60" dirty="0"/>
              <a:t> </a:t>
            </a:r>
            <a:r>
              <a:rPr spc="-5" dirty="0"/>
              <a:t>Systems)</a:t>
            </a:r>
          </a:p>
          <a:p>
            <a:pPr marL="12700">
              <a:lnSpc>
                <a:spcPct val="100000"/>
              </a:lnSpc>
              <a:spcBef>
                <a:spcPts val="450"/>
              </a:spcBef>
            </a:pPr>
            <a:r>
              <a:rPr sz="1000" spc="-5" dirty="0"/>
              <a:t>Co-Confidential</a:t>
            </a:r>
            <a:endParaRPr sz="1000"/>
          </a:p>
        </p:txBody>
      </p:sp>
      <p:sp>
        <p:nvSpPr>
          <p:cNvPr id="11" name="object 11"/>
          <p:cNvSpPr txBox="1"/>
          <p:nvPr/>
        </p:nvSpPr>
        <p:spPr>
          <a:xfrm>
            <a:off x="8114538" y="6299317"/>
            <a:ext cx="496570" cy="152400"/>
          </a:xfrm>
          <a:prstGeom prst="rect">
            <a:avLst/>
          </a:prstGeom>
        </p:spPr>
        <p:txBody>
          <a:bodyPr vert="horz" wrap="square" lIns="0" tIns="0" rIns="0" bIns="0" rtlCol="0">
            <a:spAutoFit/>
          </a:bodyPr>
          <a:lstStyle/>
          <a:p>
            <a:pPr marL="12700">
              <a:lnSpc>
                <a:spcPts val="1105"/>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95</a:t>
            </a:r>
            <a:endParaRPr sz="1000">
              <a:latin typeface="Arial"/>
              <a:cs typeface="Aria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2700654" y="2781300"/>
            <a:ext cx="2879090" cy="3234055"/>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559308" y="298704"/>
            <a:ext cx="420623" cy="310896"/>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559308" y="626618"/>
            <a:ext cx="338328" cy="256032"/>
          </a:xfrm>
          <a:prstGeom prst="rect">
            <a:avLst/>
          </a:prstGeom>
          <a:blipFill>
            <a:blip r:embed="rId4" cstate="print"/>
            <a:stretch>
              <a:fillRect/>
            </a:stretch>
          </a:blipFill>
        </p:spPr>
        <p:txBody>
          <a:bodyPr wrap="square" lIns="0" tIns="0" rIns="0" bIns="0" rtlCol="0"/>
          <a:lstStyle/>
          <a:p>
            <a:endParaRPr/>
          </a:p>
        </p:txBody>
      </p:sp>
      <p:sp>
        <p:nvSpPr>
          <p:cNvPr id="5" name="object 5"/>
          <p:cNvSpPr txBox="1">
            <a:spLocks noGrp="1"/>
          </p:cNvSpPr>
          <p:nvPr>
            <p:ph type="title"/>
          </p:nvPr>
        </p:nvSpPr>
        <p:spPr>
          <a:xfrm>
            <a:off x="889508" y="269240"/>
            <a:ext cx="6177280" cy="619760"/>
          </a:xfrm>
          <a:prstGeom prst="rect">
            <a:avLst/>
          </a:prstGeom>
        </p:spPr>
        <p:txBody>
          <a:bodyPr vert="horz" wrap="square" lIns="0" tIns="0" rIns="0" bIns="0" rtlCol="0">
            <a:spAutoFit/>
          </a:bodyPr>
          <a:lstStyle/>
          <a:p>
            <a:pPr marL="12700">
              <a:lnSpc>
                <a:spcPts val="2635"/>
              </a:lnSpc>
            </a:pPr>
            <a:r>
              <a:rPr sz="2200" b="1" spc="-5" dirty="0">
                <a:solidFill>
                  <a:srgbClr val="575757"/>
                </a:solidFill>
                <a:latin typeface="Arial"/>
                <a:cs typeface="Arial"/>
              </a:rPr>
              <a:t>Bộ phản</a:t>
            </a:r>
            <a:r>
              <a:rPr sz="2200" b="1" spc="-80" dirty="0">
                <a:solidFill>
                  <a:srgbClr val="575757"/>
                </a:solidFill>
                <a:latin typeface="Arial"/>
                <a:cs typeface="Arial"/>
              </a:rPr>
              <a:t> </a:t>
            </a:r>
            <a:r>
              <a:rPr sz="2200" b="1" spc="-5" dirty="0">
                <a:solidFill>
                  <a:srgbClr val="575757"/>
                </a:solidFill>
                <a:latin typeface="Arial"/>
                <a:cs typeface="Arial"/>
              </a:rPr>
              <a:t>xạ</a:t>
            </a:r>
            <a:endParaRPr sz="2200">
              <a:latin typeface="Arial"/>
              <a:cs typeface="Arial"/>
            </a:endParaRPr>
          </a:p>
          <a:p>
            <a:pPr marL="12700">
              <a:lnSpc>
                <a:spcPts val="2155"/>
              </a:lnSpc>
            </a:pPr>
            <a:r>
              <a:rPr spc="-5" dirty="0"/>
              <a:t>Kiểm </a:t>
            </a:r>
            <a:r>
              <a:rPr dirty="0"/>
              <a:t>tra </a:t>
            </a:r>
            <a:r>
              <a:rPr spc="-5" dirty="0"/>
              <a:t>các </a:t>
            </a:r>
            <a:r>
              <a:rPr dirty="0"/>
              <a:t>vết </a:t>
            </a:r>
            <a:r>
              <a:rPr spc="-5" dirty="0"/>
              <a:t>nứt hoặc </a:t>
            </a:r>
            <a:r>
              <a:rPr dirty="0"/>
              <a:t>biến </a:t>
            </a:r>
            <a:r>
              <a:rPr spc="-5" dirty="0"/>
              <a:t>dạng </a:t>
            </a:r>
            <a:r>
              <a:rPr dirty="0"/>
              <a:t>trên </a:t>
            </a:r>
            <a:r>
              <a:rPr spc="5" dirty="0"/>
              <a:t>bề </a:t>
            </a:r>
            <a:r>
              <a:rPr spc="-5" dirty="0"/>
              <a:t>mặt bộ phản</a:t>
            </a:r>
            <a:r>
              <a:rPr spc="5" dirty="0"/>
              <a:t> </a:t>
            </a:r>
            <a:r>
              <a:rPr spc="-5" dirty="0"/>
              <a:t>xạ.</a:t>
            </a:r>
          </a:p>
        </p:txBody>
      </p:sp>
      <p:sp>
        <p:nvSpPr>
          <p:cNvPr id="6" name="object 6"/>
          <p:cNvSpPr/>
          <p:nvPr/>
        </p:nvSpPr>
        <p:spPr>
          <a:xfrm>
            <a:off x="559308" y="1175258"/>
            <a:ext cx="338328" cy="256032"/>
          </a:xfrm>
          <a:prstGeom prst="rect">
            <a:avLst/>
          </a:prstGeom>
          <a:blipFill>
            <a:blip r:embed="rId4" cstate="print"/>
            <a:stretch>
              <a:fillRect/>
            </a:stretch>
          </a:blipFill>
        </p:spPr>
        <p:txBody>
          <a:bodyPr wrap="square" lIns="0" tIns="0" rIns="0" bIns="0" rtlCol="0"/>
          <a:lstStyle/>
          <a:p>
            <a:endParaRPr/>
          </a:p>
        </p:txBody>
      </p:sp>
      <p:sp>
        <p:nvSpPr>
          <p:cNvPr id="7" name="object 7"/>
          <p:cNvSpPr/>
          <p:nvPr/>
        </p:nvSpPr>
        <p:spPr>
          <a:xfrm>
            <a:off x="559308" y="1723898"/>
            <a:ext cx="338328" cy="256032"/>
          </a:xfrm>
          <a:prstGeom prst="rect">
            <a:avLst/>
          </a:prstGeom>
          <a:blipFill>
            <a:blip r:embed="rId4" cstate="print"/>
            <a:stretch>
              <a:fillRect/>
            </a:stretch>
          </a:blipFill>
        </p:spPr>
        <p:txBody>
          <a:bodyPr wrap="square" lIns="0" tIns="0" rIns="0" bIns="0" rtlCol="0"/>
          <a:lstStyle/>
          <a:p>
            <a:endParaRPr/>
          </a:p>
        </p:txBody>
      </p:sp>
      <p:sp>
        <p:nvSpPr>
          <p:cNvPr id="8" name="object 8"/>
          <p:cNvSpPr/>
          <p:nvPr/>
        </p:nvSpPr>
        <p:spPr>
          <a:xfrm>
            <a:off x="559308" y="2536570"/>
            <a:ext cx="338328" cy="256032"/>
          </a:xfrm>
          <a:prstGeom prst="rect">
            <a:avLst/>
          </a:prstGeom>
          <a:blipFill>
            <a:blip r:embed="rId4" cstate="print"/>
            <a:stretch>
              <a:fillRect/>
            </a:stretch>
          </a:blipFill>
        </p:spPr>
        <p:txBody>
          <a:bodyPr wrap="square" lIns="0" tIns="0" rIns="0" bIns="0" rtlCol="0"/>
          <a:lstStyle/>
          <a:p>
            <a:endParaRPr/>
          </a:p>
        </p:txBody>
      </p:sp>
      <p:sp>
        <p:nvSpPr>
          <p:cNvPr id="9" name="object 9"/>
          <p:cNvSpPr txBox="1">
            <a:spLocks noGrp="1"/>
          </p:cNvSpPr>
          <p:nvPr>
            <p:ph type="body" idx="1"/>
          </p:nvPr>
        </p:nvSpPr>
        <p:spPr>
          <a:prstGeom prst="rect">
            <a:avLst/>
          </a:prstGeom>
        </p:spPr>
        <p:txBody>
          <a:bodyPr vert="horz" wrap="square" lIns="0" tIns="0" rIns="0" bIns="0" rtlCol="0">
            <a:spAutoFit/>
          </a:bodyPr>
          <a:lstStyle/>
          <a:p>
            <a:pPr marL="256540">
              <a:lnSpc>
                <a:spcPct val="100000"/>
              </a:lnSpc>
            </a:pPr>
            <a:r>
              <a:rPr spc="-5" dirty="0"/>
              <a:t>Đảm bảo rằng các chốt được kết nối chắc</a:t>
            </a:r>
            <a:r>
              <a:rPr spc="70" dirty="0"/>
              <a:t> </a:t>
            </a:r>
            <a:r>
              <a:rPr spc="-5" dirty="0"/>
              <a:t>chắn.</a:t>
            </a:r>
          </a:p>
          <a:p>
            <a:pPr marL="243840">
              <a:lnSpc>
                <a:spcPct val="100000"/>
              </a:lnSpc>
            </a:pPr>
            <a:endParaRPr sz="2000">
              <a:latin typeface="Times New Roman"/>
              <a:cs typeface="Times New Roman"/>
            </a:endParaRPr>
          </a:p>
          <a:p>
            <a:pPr marL="256540" marR="5080">
              <a:lnSpc>
                <a:spcPts val="2070"/>
              </a:lnSpc>
              <a:spcBef>
                <a:spcPts val="5"/>
              </a:spcBef>
            </a:pPr>
            <a:r>
              <a:rPr spc="-5" dirty="0"/>
              <a:t>Ngăn chặn sự hình thành rỉ </a:t>
            </a:r>
            <a:r>
              <a:rPr dirty="0"/>
              <a:t>sét tại các </a:t>
            </a:r>
            <a:r>
              <a:rPr spc="-5" dirty="0"/>
              <a:t>chốt và </a:t>
            </a:r>
            <a:r>
              <a:rPr spc="-10" dirty="0"/>
              <a:t>áp </a:t>
            </a:r>
            <a:r>
              <a:rPr spc="-5" dirty="0"/>
              <a:t>dụng </a:t>
            </a:r>
            <a:r>
              <a:rPr dirty="0"/>
              <a:t>bôi </a:t>
            </a:r>
            <a:r>
              <a:rPr spc="-5" dirty="0"/>
              <a:t>dầu mỡ </a:t>
            </a:r>
            <a:r>
              <a:rPr dirty="0"/>
              <a:t>thường  </a:t>
            </a:r>
            <a:r>
              <a:rPr spc="-5" dirty="0"/>
              <a:t>xuyên.</a:t>
            </a:r>
          </a:p>
          <a:p>
            <a:pPr marL="243840">
              <a:lnSpc>
                <a:spcPct val="100000"/>
              </a:lnSpc>
              <a:spcBef>
                <a:spcPts val="10"/>
              </a:spcBef>
            </a:pPr>
            <a:endParaRPr sz="1900">
              <a:latin typeface="Times New Roman"/>
              <a:cs typeface="Times New Roman"/>
            </a:endParaRPr>
          </a:p>
          <a:p>
            <a:pPr marL="256540" marR="66040" indent="64135">
              <a:lnSpc>
                <a:spcPts val="2150"/>
              </a:lnSpc>
            </a:pPr>
            <a:r>
              <a:rPr spc="-5" dirty="0"/>
              <a:t>Sự </a:t>
            </a:r>
            <a:r>
              <a:rPr dirty="0"/>
              <a:t>tích tụ </a:t>
            </a:r>
            <a:r>
              <a:rPr spc="-5" dirty="0"/>
              <a:t>bụi bẩn hoặc </a:t>
            </a:r>
            <a:r>
              <a:rPr dirty="0"/>
              <a:t>dầu mỡ </a:t>
            </a:r>
            <a:r>
              <a:rPr spc="-5" dirty="0"/>
              <a:t>sẽ được </a:t>
            </a:r>
            <a:r>
              <a:rPr dirty="0"/>
              <a:t>loại </a:t>
            </a:r>
            <a:r>
              <a:rPr spc="-5" dirty="0"/>
              <a:t>bỏ </a:t>
            </a:r>
            <a:r>
              <a:rPr dirty="0"/>
              <a:t>bằng </a:t>
            </a:r>
            <a:r>
              <a:rPr spc="-5" dirty="0"/>
              <a:t>cách sử dụng </a:t>
            </a:r>
            <a:r>
              <a:rPr dirty="0"/>
              <a:t>dung  </a:t>
            </a:r>
            <a:r>
              <a:rPr spc="-5" dirty="0"/>
              <a:t>dịch nước </a:t>
            </a:r>
            <a:r>
              <a:rPr dirty="0"/>
              <a:t>nóng </a:t>
            </a:r>
            <a:r>
              <a:rPr spc="-5" dirty="0"/>
              <a:t>hoặc xà</a:t>
            </a:r>
            <a:r>
              <a:rPr spc="-25" dirty="0"/>
              <a:t> </a:t>
            </a:r>
            <a:r>
              <a:rPr spc="-5" dirty="0"/>
              <a:t>phòng</a:t>
            </a:r>
          </a:p>
        </p:txBody>
      </p:sp>
      <p:sp>
        <p:nvSpPr>
          <p:cNvPr id="10" name="object 10"/>
          <p:cNvSpPr txBox="1"/>
          <p:nvPr/>
        </p:nvSpPr>
        <p:spPr>
          <a:xfrm>
            <a:off x="543559" y="6505956"/>
            <a:ext cx="2955290" cy="194310"/>
          </a:xfrm>
          <a:prstGeom prst="rect">
            <a:avLst/>
          </a:prstGeom>
        </p:spPr>
        <p:txBody>
          <a:bodyPr vert="horz" wrap="square" lIns="0" tIns="0" rIns="0" bIns="0" rtlCol="0">
            <a:spAutoFit/>
          </a:bodyPr>
          <a:lstStyle/>
          <a:p>
            <a:pPr marL="12700">
              <a:lnSpc>
                <a:spcPct val="100000"/>
              </a:lnSpc>
            </a:pPr>
            <a:r>
              <a:rPr sz="1200" dirty="0">
                <a:solidFill>
                  <a:srgbClr val="6E6D6D"/>
                </a:solidFill>
                <a:latin typeface="Arial"/>
                <a:cs typeface="Arial"/>
              </a:rPr>
              <a:t>ST </a:t>
            </a:r>
            <a:r>
              <a:rPr sz="1200" spc="-5" dirty="0">
                <a:solidFill>
                  <a:srgbClr val="6E6D6D"/>
                </a:solidFill>
                <a:latin typeface="Arial"/>
                <a:cs typeface="Arial"/>
              </a:rPr>
              <a:t>Electronics (Satcom </a:t>
            </a:r>
            <a:r>
              <a:rPr sz="1200" dirty="0">
                <a:solidFill>
                  <a:srgbClr val="6E6D6D"/>
                </a:solidFill>
                <a:latin typeface="Arial"/>
                <a:cs typeface="Arial"/>
              </a:rPr>
              <a:t>&amp; </a:t>
            </a:r>
            <a:r>
              <a:rPr sz="1200" spc="-5" dirty="0">
                <a:solidFill>
                  <a:srgbClr val="6E6D6D"/>
                </a:solidFill>
                <a:latin typeface="Arial"/>
                <a:cs typeface="Arial"/>
              </a:rPr>
              <a:t>Sensor</a:t>
            </a:r>
            <a:r>
              <a:rPr sz="1200" spc="-60" dirty="0">
                <a:solidFill>
                  <a:srgbClr val="6E6D6D"/>
                </a:solidFill>
                <a:latin typeface="Arial"/>
                <a:cs typeface="Arial"/>
              </a:rPr>
              <a:t> </a:t>
            </a:r>
            <a:r>
              <a:rPr sz="1200" spc="-5" dirty="0">
                <a:solidFill>
                  <a:srgbClr val="6E6D6D"/>
                </a:solidFill>
                <a:latin typeface="Arial"/>
                <a:cs typeface="Arial"/>
              </a:rPr>
              <a:t>Systems)</a:t>
            </a:r>
            <a:endParaRPr sz="1200">
              <a:latin typeface="Arial"/>
              <a:cs typeface="Arial"/>
            </a:endParaRPr>
          </a:p>
        </p:txBody>
      </p:sp>
      <p:sp>
        <p:nvSpPr>
          <p:cNvPr id="11" name="object 11"/>
          <p:cNvSpPr txBox="1"/>
          <p:nvPr/>
        </p:nvSpPr>
        <p:spPr>
          <a:xfrm>
            <a:off x="8114538" y="6548119"/>
            <a:ext cx="496570" cy="163830"/>
          </a:xfrm>
          <a:prstGeom prst="rect">
            <a:avLst/>
          </a:prstGeom>
        </p:spPr>
        <p:txBody>
          <a:bodyPr vert="horz" wrap="square" lIns="0" tIns="0" rIns="0" bIns="0" rtlCol="0">
            <a:spAutoFit/>
          </a:bodyPr>
          <a:lstStyle/>
          <a:p>
            <a:pPr marL="12700">
              <a:lnSpc>
                <a:spcPct val="100000"/>
              </a:lnSpc>
            </a:pPr>
            <a:r>
              <a:rPr sz="1000" spc="-5" dirty="0">
                <a:solidFill>
                  <a:srgbClr val="6E6D6D"/>
                </a:solidFill>
                <a:latin typeface="Arial"/>
                <a:cs typeface="Arial"/>
              </a:rPr>
              <a:t>Page</a:t>
            </a:r>
            <a:r>
              <a:rPr sz="1000" spc="-95" dirty="0">
                <a:solidFill>
                  <a:srgbClr val="6E6D6D"/>
                </a:solidFill>
                <a:latin typeface="Arial"/>
                <a:cs typeface="Arial"/>
              </a:rPr>
              <a:t> </a:t>
            </a:r>
            <a:r>
              <a:rPr sz="1000" spc="-5" dirty="0">
                <a:solidFill>
                  <a:srgbClr val="6E6D6D"/>
                </a:solidFill>
                <a:latin typeface="Arial"/>
                <a:cs typeface="Arial"/>
              </a:rPr>
              <a:t>96</a:t>
            </a:r>
            <a:endParaRPr sz="1000">
              <a:latin typeface="Arial"/>
              <a:cs typeface="Aria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079114" y="1560194"/>
            <a:ext cx="4084954" cy="4407535"/>
          </a:xfrm>
          <a:custGeom>
            <a:avLst/>
            <a:gdLst/>
            <a:ahLst/>
            <a:cxnLst/>
            <a:rect l="l" t="t" r="r" b="b"/>
            <a:pathLst>
              <a:path w="4084954" h="4407535">
                <a:moveTo>
                  <a:pt x="4084955" y="0"/>
                </a:moveTo>
                <a:lnTo>
                  <a:pt x="0" y="0"/>
                </a:lnTo>
                <a:lnTo>
                  <a:pt x="0" y="4407534"/>
                </a:lnTo>
                <a:lnTo>
                  <a:pt x="4084955" y="4407534"/>
                </a:lnTo>
                <a:lnTo>
                  <a:pt x="4084955" y="0"/>
                </a:lnTo>
                <a:close/>
              </a:path>
            </a:pathLst>
          </a:custGeom>
          <a:solidFill>
            <a:srgbClr val="FFFFFF"/>
          </a:solidFill>
        </p:spPr>
        <p:txBody>
          <a:bodyPr wrap="square" lIns="0" tIns="0" rIns="0" bIns="0" rtlCol="0"/>
          <a:lstStyle/>
          <a:p>
            <a:endParaRPr/>
          </a:p>
        </p:txBody>
      </p:sp>
      <p:sp>
        <p:nvSpPr>
          <p:cNvPr id="3" name="object 3"/>
          <p:cNvSpPr/>
          <p:nvPr/>
        </p:nvSpPr>
        <p:spPr>
          <a:xfrm>
            <a:off x="0" y="0"/>
            <a:ext cx="9144000" cy="6857997"/>
          </a:xfrm>
          <a:prstGeom prst="rect">
            <a:avLst/>
          </a:prstGeom>
          <a:blipFill>
            <a:blip r:embed="rId2" cstate="print"/>
            <a:stretch>
              <a:fillRect/>
            </a:stretch>
          </a:blipFill>
        </p:spPr>
        <p:txBody>
          <a:bodyPr wrap="square" lIns="0" tIns="0" rIns="0" bIns="0" rtlCol="0"/>
          <a:lstStyle/>
          <a:p>
            <a:endParaRPr/>
          </a:p>
        </p:txBody>
      </p:sp>
      <p:sp>
        <p:nvSpPr>
          <p:cNvPr id="4" name="object 4"/>
          <p:cNvSpPr/>
          <p:nvPr/>
        </p:nvSpPr>
        <p:spPr>
          <a:xfrm>
            <a:off x="2051685" y="1560194"/>
            <a:ext cx="1026794" cy="1527175"/>
          </a:xfrm>
          <a:custGeom>
            <a:avLst/>
            <a:gdLst/>
            <a:ahLst/>
            <a:cxnLst/>
            <a:rect l="l" t="t" r="r" b="b"/>
            <a:pathLst>
              <a:path w="1026794" h="1527175">
                <a:moveTo>
                  <a:pt x="0" y="1527175"/>
                </a:moveTo>
                <a:lnTo>
                  <a:pt x="1026794" y="1527175"/>
                </a:lnTo>
                <a:lnTo>
                  <a:pt x="1026794" y="0"/>
                </a:lnTo>
                <a:lnTo>
                  <a:pt x="0" y="0"/>
                </a:lnTo>
                <a:lnTo>
                  <a:pt x="0" y="1527175"/>
                </a:lnTo>
                <a:close/>
              </a:path>
            </a:pathLst>
          </a:custGeom>
          <a:solidFill>
            <a:srgbClr val="FFFFFF"/>
          </a:solidFill>
        </p:spPr>
        <p:txBody>
          <a:bodyPr wrap="square" lIns="0" tIns="0" rIns="0" bIns="0" rtlCol="0"/>
          <a:lstStyle/>
          <a:p>
            <a:endParaRPr/>
          </a:p>
        </p:txBody>
      </p:sp>
      <p:sp>
        <p:nvSpPr>
          <p:cNvPr id="5" name="object 5"/>
          <p:cNvSpPr/>
          <p:nvPr/>
        </p:nvSpPr>
        <p:spPr>
          <a:xfrm>
            <a:off x="3079114" y="1560194"/>
            <a:ext cx="1196340" cy="243840"/>
          </a:xfrm>
          <a:custGeom>
            <a:avLst/>
            <a:gdLst/>
            <a:ahLst/>
            <a:cxnLst/>
            <a:rect l="l" t="t" r="r" b="b"/>
            <a:pathLst>
              <a:path w="1196339" h="243839">
                <a:moveTo>
                  <a:pt x="0" y="243839"/>
                </a:moveTo>
                <a:lnTo>
                  <a:pt x="1196339" y="243839"/>
                </a:lnTo>
                <a:lnTo>
                  <a:pt x="1196339" y="0"/>
                </a:lnTo>
                <a:lnTo>
                  <a:pt x="0" y="0"/>
                </a:lnTo>
                <a:lnTo>
                  <a:pt x="0" y="243839"/>
                </a:lnTo>
                <a:close/>
              </a:path>
            </a:pathLst>
          </a:custGeom>
          <a:solidFill>
            <a:srgbClr val="FFFFFF"/>
          </a:solidFill>
        </p:spPr>
        <p:txBody>
          <a:bodyPr wrap="square" lIns="0" tIns="0" rIns="0" bIns="0" rtlCol="0"/>
          <a:lstStyle/>
          <a:p>
            <a:endParaRPr/>
          </a:p>
        </p:txBody>
      </p:sp>
      <p:sp>
        <p:nvSpPr>
          <p:cNvPr id="6" name="object 6"/>
          <p:cNvSpPr/>
          <p:nvPr/>
        </p:nvSpPr>
        <p:spPr>
          <a:xfrm>
            <a:off x="4275454" y="1560194"/>
            <a:ext cx="2888615" cy="243840"/>
          </a:xfrm>
          <a:custGeom>
            <a:avLst/>
            <a:gdLst/>
            <a:ahLst/>
            <a:cxnLst/>
            <a:rect l="l" t="t" r="r" b="b"/>
            <a:pathLst>
              <a:path w="2888615" h="243839">
                <a:moveTo>
                  <a:pt x="0" y="243839"/>
                </a:moveTo>
                <a:lnTo>
                  <a:pt x="2888614" y="243839"/>
                </a:lnTo>
                <a:lnTo>
                  <a:pt x="2888614" y="0"/>
                </a:lnTo>
                <a:lnTo>
                  <a:pt x="0" y="0"/>
                </a:lnTo>
                <a:lnTo>
                  <a:pt x="0" y="243839"/>
                </a:lnTo>
                <a:close/>
              </a:path>
            </a:pathLst>
          </a:custGeom>
          <a:solidFill>
            <a:srgbClr val="FFFFFF"/>
          </a:solidFill>
        </p:spPr>
        <p:txBody>
          <a:bodyPr wrap="square" lIns="0" tIns="0" rIns="0" bIns="0" rtlCol="0"/>
          <a:lstStyle/>
          <a:p>
            <a:endParaRPr/>
          </a:p>
        </p:txBody>
      </p:sp>
      <p:sp>
        <p:nvSpPr>
          <p:cNvPr id="7" name="object 7"/>
          <p:cNvSpPr/>
          <p:nvPr/>
        </p:nvSpPr>
        <p:spPr>
          <a:xfrm>
            <a:off x="3079114" y="1804035"/>
            <a:ext cx="1196340" cy="320040"/>
          </a:xfrm>
          <a:custGeom>
            <a:avLst/>
            <a:gdLst/>
            <a:ahLst/>
            <a:cxnLst/>
            <a:rect l="l" t="t" r="r" b="b"/>
            <a:pathLst>
              <a:path w="1196339" h="320039">
                <a:moveTo>
                  <a:pt x="0" y="320039"/>
                </a:moveTo>
                <a:lnTo>
                  <a:pt x="1196339" y="320039"/>
                </a:lnTo>
                <a:lnTo>
                  <a:pt x="1196339" y="0"/>
                </a:lnTo>
                <a:lnTo>
                  <a:pt x="0" y="0"/>
                </a:lnTo>
                <a:lnTo>
                  <a:pt x="0" y="320039"/>
                </a:lnTo>
                <a:close/>
              </a:path>
            </a:pathLst>
          </a:custGeom>
          <a:solidFill>
            <a:srgbClr val="FFFFFF"/>
          </a:solidFill>
        </p:spPr>
        <p:txBody>
          <a:bodyPr wrap="square" lIns="0" tIns="0" rIns="0" bIns="0" rtlCol="0"/>
          <a:lstStyle/>
          <a:p>
            <a:endParaRPr/>
          </a:p>
        </p:txBody>
      </p:sp>
      <p:sp>
        <p:nvSpPr>
          <p:cNvPr id="8" name="object 8"/>
          <p:cNvSpPr/>
          <p:nvPr/>
        </p:nvSpPr>
        <p:spPr>
          <a:xfrm>
            <a:off x="4275454" y="1804035"/>
            <a:ext cx="2888615" cy="320040"/>
          </a:xfrm>
          <a:custGeom>
            <a:avLst/>
            <a:gdLst/>
            <a:ahLst/>
            <a:cxnLst/>
            <a:rect l="l" t="t" r="r" b="b"/>
            <a:pathLst>
              <a:path w="2888615" h="320039">
                <a:moveTo>
                  <a:pt x="0" y="320039"/>
                </a:moveTo>
                <a:lnTo>
                  <a:pt x="2888614" y="320039"/>
                </a:lnTo>
                <a:lnTo>
                  <a:pt x="2888614" y="0"/>
                </a:lnTo>
                <a:lnTo>
                  <a:pt x="0" y="0"/>
                </a:lnTo>
                <a:lnTo>
                  <a:pt x="0" y="320039"/>
                </a:lnTo>
                <a:close/>
              </a:path>
            </a:pathLst>
          </a:custGeom>
          <a:solidFill>
            <a:srgbClr val="FFFFFF"/>
          </a:solidFill>
        </p:spPr>
        <p:txBody>
          <a:bodyPr wrap="square" lIns="0" tIns="0" rIns="0" bIns="0" rtlCol="0"/>
          <a:lstStyle/>
          <a:p>
            <a:endParaRPr/>
          </a:p>
        </p:txBody>
      </p:sp>
      <p:sp>
        <p:nvSpPr>
          <p:cNvPr id="9" name="object 9"/>
          <p:cNvSpPr/>
          <p:nvPr/>
        </p:nvSpPr>
        <p:spPr>
          <a:xfrm>
            <a:off x="3079114" y="2124075"/>
            <a:ext cx="1196340" cy="319405"/>
          </a:xfrm>
          <a:custGeom>
            <a:avLst/>
            <a:gdLst/>
            <a:ahLst/>
            <a:cxnLst/>
            <a:rect l="l" t="t" r="r" b="b"/>
            <a:pathLst>
              <a:path w="1196339" h="319405">
                <a:moveTo>
                  <a:pt x="0" y="319404"/>
                </a:moveTo>
                <a:lnTo>
                  <a:pt x="1196339" y="319404"/>
                </a:lnTo>
                <a:lnTo>
                  <a:pt x="1196339" y="0"/>
                </a:lnTo>
                <a:lnTo>
                  <a:pt x="0" y="0"/>
                </a:lnTo>
                <a:lnTo>
                  <a:pt x="0" y="319404"/>
                </a:lnTo>
                <a:close/>
              </a:path>
            </a:pathLst>
          </a:custGeom>
          <a:solidFill>
            <a:srgbClr val="FFFFFF"/>
          </a:solidFill>
        </p:spPr>
        <p:txBody>
          <a:bodyPr wrap="square" lIns="0" tIns="0" rIns="0" bIns="0" rtlCol="0"/>
          <a:lstStyle/>
          <a:p>
            <a:endParaRPr/>
          </a:p>
        </p:txBody>
      </p:sp>
      <p:sp>
        <p:nvSpPr>
          <p:cNvPr id="10" name="object 10"/>
          <p:cNvSpPr/>
          <p:nvPr/>
        </p:nvSpPr>
        <p:spPr>
          <a:xfrm>
            <a:off x="4275454" y="2124075"/>
            <a:ext cx="2888615" cy="319405"/>
          </a:xfrm>
          <a:custGeom>
            <a:avLst/>
            <a:gdLst/>
            <a:ahLst/>
            <a:cxnLst/>
            <a:rect l="l" t="t" r="r" b="b"/>
            <a:pathLst>
              <a:path w="2888615" h="319405">
                <a:moveTo>
                  <a:pt x="0" y="319404"/>
                </a:moveTo>
                <a:lnTo>
                  <a:pt x="2888614" y="319404"/>
                </a:lnTo>
                <a:lnTo>
                  <a:pt x="2888614" y="0"/>
                </a:lnTo>
                <a:lnTo>
                  <a:pt x="0" y="0"/>
                </a:lnTo>
                <a:lnTo>
                  <a:pt x="0" y="319404"/>
                </a:lnTo>
                <a:close/>
              </a:path>
            </a:pathLst>
          </a:custGeom>
          <a:solidFill>
            <a:srgbClr val="FFFFFF"/>
          </a:solidFill>
        </p:spPr>
        <p:txBody>
          <a:bodyPr wrap="square" lIns="0" tIns="0" rIns="0" bIns="0" rtlCol="0"/>
          <a:lstStyle/>
          <a:p>
            <a:endParaRPr/>
          </a:p>
        </p:txBody>
      </p:sp>
      <p:sp>
        <p:nvSpPr>
          <p:cNvPr id="11" name="object 11"/>
          <p:cNvSpPr/>
          <p:nvPr/>
        </p:nvSpPr>
        <p:spPr>
          <a:xfrm>
            <a:off x="3079114" y="2443479"/>
            <a:ext cx="1196340" cy="243840"/>
          </a:xfrm>
          <a:custGeom>
            <a:avLst/>
            <a:gdLst/>
            <a:ahLst/>
            <a:cxnLst/>
            <a:rect l="l" t="t" r="r" b="b"/>
            <a:pathLst>
              <a:path w="1196339" h="243839">
                <a:moveTo>
                  <a:pt x="0" y="243839"/>
                </a:moveTo>
                <a:lnTo>
                  <a:pt x="1196339" y="243839"/>
                </a:lnTo>
                <a:lnTo>
                  <a:pt x="1196339" y="0"/>
                </a:lnTo>
                <a:lnTo>
                  <a:pt x="0" y="0"/>
                </a:lnTo>
                <a:lnTo>
                  <a:pt x="0" y="243839"/>
                </a:lnTo>
                <a:close/>
              </a:path>
            </a:pathLst>
          </a:custGeom>
          <a:solidFill>
            <a:srgbClr val="FFFFFF"/>
          </a:solidFill>
        </p:spPr>
        <p:txBody>
          <a:bodyPr wrap="square" lIns="0" tIns="0" rIns="0" bIns="0" rtlCol="0"/>
          <a:lstStyle/>
          <a:p>
            <a:endParaRPr/>
          </a:p>
        </p:txBody>
      </p:sp>
      <p:sp>
        <p:nvSpPr>
          <p:cNvPr id="12" name="object 12"/>
          <p:cNvSpPr/>
          <p:nvPr/>
        </p:nvSpPr>
        <p:spPr>
          <a:xfrm>
            <a:off x="4275454" y="2443479"/>
            <a:ext cx="2888615" cy="243840"/>
          </a:xfrm>
          <a:custGeom>
            <a:avLst/>
            <a:gdLst/>
            <a:ahLst/>
            <a:cxnLst/>
            <a:rect l="l" t="t" r="r" b="b"/>
            <a:pathLst>
              <a:path w="2888615" h="243839">
                <a:moveTo>
                  <a:pt x="0" y="243839"/>
                </a:moveTo>
                <a:lnTo>
                  <a:pt x="2888614" y="243839"/>
                </a:lnTo>
                <a:lnTo>
                  <a:pt x="2888614" y="0"/>
                </a:lnTo>
                <a:lnTo>
                  <a:pt x="0" y="0"/>
                </a:lnTo>
                <a:lnTo>
                  <a:pt x="0" y="243839"/>
                </a:lnTo>
                <a:close/>
              </a:path>
            </a:pathLst>
          </a:custGeom>
          <a:solidFill>
            <a:srgbClr val="FFFFFF"/>
          </a:solidFill>
        </p:spPr>
        <p:txBody>
          <a:bodyPr wrap="square" lIns="0" tIns="0" rIns="0" bIns="0" rtlCol="0"/>
          <a:lstStyle/>
          <a:p>
            <a:endParaRPr/>
          </a:p>
        </p:txBody>
      </p:sp>
      <p:sp>
        <p:nvSpPr>
          <p:cNvPr id="13" name="object 13"/>
          <p:cNvSpPr/>
          <p:nvPr/>
        </p:nvSpPr>
        <p:spPr>
          <a:xfrm>
            <a:off x="3079114" y="2687320"/>
            <a:ext cx="1196340" cy="400050"/>
          </a:xfrm>
          <a:custGeom>
            <a:avLst/>
            <a:gdLst/>
            <a:ahLst/>
            <a:cxnLst/>
            <a:rect l="l" t="t" r="r" b="b"/>
            <a:pathLst>
              <a:path w="1196339" h="400050">
                <a:moveTo>
                  <a:pt x="0" y="400050"/>
                </a:moveTo>
                <a:lnTo>
                  <a:pt x="1196339" y="400050"/>
                </a:lnTo>
                <a:lnTo>
                  <a:pt x="1196339" y="0"/>
                </a:lnTo>
                <a:lnTo>
                  <a:pt x="0" y="0"/>
                </a:lnTo>
                <a:lnTo>
                  <a:pt x="0" y="400050"/>
                </a:lnTo>
                <a:close/>
              </a:path>
            </a:pathLst>
          </a:custGeom>
          <a:solidFill>
            <a:srgbClr val="FFFFFF"/>
          </a:solidFill>
        </p:spPr>
        <p:txBody>
          <a:bodyPr wrap="square" lIns="0" tIns="0" rIns="0" bIns="0" rtlCol="0"/>
          <a:lstStyle/>
          <a:p>
            <a:endParaRPr/>
          </a:p>
        </p:txBody>
      </p:sp>
      <p:sp>
        <p:nvSpPr>
          <p:cNvPr id="14" name="object 14"/>
          <p:cNvSpPr/>
          <p:nvPr/>
        </p:nvSpPr>
        <p:spPr>
          <a:xfrm>
            <a:off x="4275454" y="2687320"/>
            <a:ext cx="2888615" cy="400050"/>
          </a:xfrm>
          <a:custGeom>
            <a:avLst/>
            <a:gdLst/>
            <a:ahLst/>
            <a:cxnLst/>
            <a:rect l="l" t="t" r="r" b="b"/>
            <a:pathLst>
              <a:path w="2888615" h="400050">
                <a:moveTo>
                  <a:pt x="0" y="400050"/>
                </a:moveTo>
                <a:lnTo>
                  <a:pt x="2888614" y="400050"/>
                </a:lnTo>
                <a:lnTo>
                  <a:pt x="2888614" y="0"/>
                </a:lnTo>
                <a:lnTo>
                  <a:pt x="0" y="0"/>
                </a:lnTo>
                <a:lnTo>
                  <a:pt x="0" y="400050"/>
                </a:lnTo>
                <a:close/>
              </a:path>
            </a:pathLst>
          </a:custGeom>
          <a:solidFill>
            <a:srgbClr val="FFFFFF"/>
          </a:solidFill>
        </p:spPr>
        <p:txBody>
          <a:bodyPr wrap="square" lIns="0" tIns="0" rIns="0" bIns="0" rtlCol="0"/>
          <a:lstStyle/>
          <a:p>
            <a:endParaRPr/>
          </a:p>
        </p:txBody>
      </p:sp>
      <p:sp>
        <p:nvSpPr>
          <p:cNvPr id="15" name="object 15"/>
          <p:cNvSpPr/>
          <p:nvPr/>
        </p:nvSpPr>
        <p:spPr>
          <a:xfrm>
            <a:off x="2051685" y="3087370"/>
            <a:ext cx="1026794" cy="853440"/>
          </a:xfrm>
          <a:custGeom>
            <a:avLst/>
            <a:gdLst/>
            <a:ahLst/>
            <a:cxnLst/>
            <a:rect l="l" t="t" r="r" b="b"/>
            <a:pathLst>
              <a:path w="1026794" h="853439">
                <a:moveTo>
                  <a:pt x="0" y="853439"/>
                </a:moveTo>
                <a:lnTo>
                  <a:pt x="1026794" y="853439"/>
                </a:lnTo>
                <a:lnTo>
                  <a:pt x="1026794" y="0"/>
                </a:lnTo>
                <a:lnTo>
                  <a:pt x="0" y="0"/>
                </a:lnTo>
                <a:lnTo>
                  <a:pt x="0" y="853439"/>
                </a:lnTo>
                <a:close/>
              </a:path>
            </a:pathLst>
          </a:custGeom>
          <a:solidFill>
            <a:srgbClr val="FFFFFF"/>
          </a:solidFill>
        </p:spPr>
        <p:txBody>
          <a:bodyPr wrap="square" lIns="0" tIns="0" rIns="0" bIns="0" rtlCol="0"/>
          <a:lstStyle/>
          <a:p>
            <a:endParaRPr/>
          </a:p>
        </p:txBody>
      </p:sp>
      <p:sp>
        <p:nvSpPr>
          <p:cNvPr id="16" name="object 16"/>
          <p:cNvSpPr/>
          <p:nvPr/>
        </p:nvSpPr>
        <p:spPr>
          <a:xfrm>
            <a:off x="3079114" y="3087370"/>
            <a:ext cx="1196340" cy="365760"/>
          </a:xfrm>
          <a:custGeom>
            <a:avLst/>
            <a:gdLst/>
            <a:ahLst/>
            <a:cxnLst/>
            <a:rect l="l" t="t" r="r" b="b"/>
            <a:pathLst>
              <a:path w="1196339" h="365760">
                <a:moveTo>
                  <a:pt x="0" y="365760"/>
                </a:moveTo>
                <a:lnTo>
                  <a:pt x="1196339" y="365760"/>
                </a:lnTo>
                <a:lnTo>
                  <a:pt x="1196339" y="0"/>
                </a:lnTo>
                <a:lnTo>
                  <a:pt x="0" y="0"/>
                </a:lnTo>
                <a:lnTo>
                  <a:pt x="0" y="365760"/>
                </a:lnTo>
                <a:close/>
              </a:path>
            </a:pathLst>
          </a:custGeom>
          <a:solidFill>
            <a:srgbClr val="FFFFFF"/>
          </a:solidFill>
        </p:spPr>
        <p:txBody>
          <a:bodyPr wrap="square" lIns="0" tIns="0" rIns="0" bIns="0" rtlCol="0"/>
          <a:lstStyle/>
          <a:p>
            <a:endParaRPr/>
          </a:p>
        </p:txBody>
      </p:sp>
      <p:sp>
        <p:nvSpPr>
          <p:cNvPr id="17" name="object 17"/>
          <p:cNvSpPr/>
          <p:nvPr/>
        </p:nvSpPr>
        <p:spPr>
          <a:xfrm>
            <a:off x="4275454" y="3087370"/>
            <a:ext cx="2888615" cy="365760"/>
          </a:xfrm>
          <a:custGeom>
            <a:avLst/>
            <a:gdLst/>
            <a:ahLst/>
            <a:cxnLst/>
            <a:rect l="l" t="t" r="r" b="b"/>
            <a:pathLst>
              <a:path w="2888615" h="365760">
                <a:moveTo>
                  <a:pt x="0" y="365760"/>
                </a:moveTo>
                <a:lnTo>
                  <a:pt x="2888614" y="365760"/>
                </a:lnTo>
                <a:lnTo>
                  <a:pt x="2888614" y="0"/>
                </a:lnTo>
                <a:lnTo>
                  <a:pt x="0" y="0"/>
                </a:lnTo>
                <a:lnTo>
                  <a:pt x="0" y="365760"/>
                </a:lnTo>
                <a:close/>
              </a:path>
            </a:pathLst>
          </a:custGeom>
          <a:solidFill>
            <a:srgbClr val="FFFFFF"/>
          </a:solidFill>
        </p:spPr>
        <p:txBody>
          <a:bodyPr wrap="square" lIns="0" tIns="0" rIns="0" bIns="0" rtlCol="0"/>
          <a:lstStyle/>
          <a:p>
            <a:endParaRPr/>
          </a:p>
        </p:txBody>
      </p:sp>
      <p:sp>
        <p:nvSpPr>
          <p:cNvPr id="18" name="object 18"/>
          <p:cNvSpPr/>
          <p:nvPr/>
        </p:nvSpPr>
        <p:spPr>
          <a:xfrm>
            <a:off x="3079114" y="3453129"/>
            <a:ext cx="1196340" cy="243840"/>
          </a:xfrm>
          <a:custGeom>
            <a:avLst/>
            <a:gdLst/>
            <a:ahLst/>
            <a:cxnLst/>
            <a:rect l="l" t="t" r="r" b="b"/>
            <a:pathLst>
              <a:path w="1196339" h="243839">
                <a:moveTo>
                  <a:pt x="0" y="243840"/>
                </a:moveTo>
                <a:lnTo>
                  <a:pt x="1196339" y="243840"/>
                </a:lnTo>
                <a:lnTo>
                  <a:pt x="1196339" y="0"/>
                </a:lnTo>
                <a:lnTo>
                  <a:pt x="0" y="0"/>
                </a:lnTo>
                <a:lnTo>
                  <a:pt x="0" y="243840"/>
                </a:lnTo>
                <a:close/>
              </a:path>
            </a:pathLst>
          </a:custGeom>
          <a:solidFill>
            <a:srgbClr val="FFFFFF"/>
          </a:solidFill>
        </p:spPr>
        <p:txBody>
          <a:bodyPr wrap="square" lIns="0" tIns="0" rIns="0" bIns="0" rtlCol="0"/>
          <a:lstStyle/>
          <a:p>
            <a:endParaRPr/>
          </a:p>
        </p:txBody>
      </p:sp>
      <p:sp>
        <p:nvSpPr>
          <p:cNvPr id="19" name="object 19"/>
          <p:cNvSpPr/>
          <p:nvPr/>
        </p:nvSpPr>
        <p:spPr>
          <a:xfrm>
            <a:off x="4275454" y="3453129"/>
            <a:ext cx="2888615" cy="243840"/>
          </a:xfrm>
          <a:custGeom>
            <a:avLst/>
            <a:gdLst/>
            <a:ahLst/>
            <a:cxnLst/>
            <a:rect l="l" t="t" r="r" b="b"/>
            <a:pathLst>
              <a:path w="2888615" h="243839">
                <a:moveTo>
                  <a:pt x="0" y="243840"/>
                </a:moveTo>
                <a:lnTo>
                  <a:pt x="2888614" y="243840"/>
                </a:lnTo>
                <a:lnTo>
                  <a:pt x="2888614" y="0"/>
                </a:lnTo>
                <a:lnTo>
                  <a:pt x="0" y="0"/>
                </a:lnTo>
                <a:lnTo>
                  <a:pt x="0" y="243840"/>
                </a:lnTo>
                <a:close/>
              </a:path>
            </a:pathLst>
          </a:custGeom>
          <a:solidFill>
            <a:srgbClr val="FFFFFF"/>
          </a:solidFill>
        </p:spPr>
        <p:txBody>
          <a:bodyPr wrap="square" lIns="0" tIns="0" rIns="0" bIns="0" rtlCol="0"/>
          <a:lstStyle/>
          <a:p>
            <a:endParaRPr/>
          </a:p>
        </p:txBody>
      </p:sp>
      <p:sp>
        <p:nvSpPr>
          <p:cNvPr id="20" name="object 20"/>
          <p:cNvSpPr/>
          <p:nvPr/>
        </p:nvSpPr>
        <p:spPr>
          <a:xfrm>
            <a:off x="3079114" y="3696970"/>
            <a:ext cx="1196340" cy="243840"/>
          </a:xfrm>
          <a:custGeom>
            <a:avLst/>
            <a:gdLst/>
            <a:ahLst/>
            <a:cxnLst/>
            <a:rect l="l" t="t" r="r" b="b"/>
            <a:pathLst>
              <a:path w="1196339" h="243839">
                <a:moveTo>
                  <a:pt x="0" y="243839"/>
                </a:moveTo>
                <a:lnTo>
                  <a:pt x="1196339" y="243839"/>
                </a:lnTo>
                <a:lnTo>
                  <a:pt x="1196339" y="0"/>
                </a:lnTo>
                <a:lnTo>
                  <a:pt x="0" y="0"/>
                </a:lnTo>
                <a:lnTo>
                  <a:pt x="0" y="243839"/>
                </a:lnTo>
                <a:close/>
              </a:path>
            </a:pathLst>
          </a:custGeom>
          <a:solidFill>
            <a:srgbClr val="FFFFFF"/>
          </a:solidFill>
        </p:spPr>
        <p:txBody>
          <a:bodyPr wrap="square" lIns="0" tIns="0" rIns="0" bIns="0" rtlCol="0"/>
          <a:lstStyle/>
          <a:p>
            <a:endParaRPr/>
          </a:p>
        </p:txBody>
      </p:sp>
      <p:sp>
        <p:nvSpPr>
          <p:cNvPr id="21" name="object 21"/>
          <p:cNvSpPr/>
          <p:nvPr/>
        </p:nvSpPr>
        <p:spPr>
          <a:xfrm>
            <a:off x="4275454" y="3696970"/>
            <a:ext cx="2888615" cy="243840"/>
          </a:xfrm>
          <a:custGeom>
            <a:avLst/>
            <a:gdLst/>
            <a:ahLst/>
            <a:cxnLst/>
            <a:rect l="l" t="t" r="r" b="b"/>
            <a:pathLst>
              <a:path w="2888615" h="243839">
                <a:moveTo>
                  <a:pt x="0" y="243839"/>
                </a:moveTo>
                <a:lnTo>
                  <a:pt x="2888614" y="243839"/>
                </a:lnTo>
                <a:lnTo>
                  <a:pt x="2888614" y="0"/>
                </a:lnTo>
                <a:lnTo>
                  <a:pt x="0" y="0"/>
                </a:lnTo>
                <a:lnTo>
                  <a:pt x="0" y="243839"/>
                </a:lnTo>
                <a:close/>
              </a:path>
            </a:pathLst>
          </a:custGeom>
          <a:solidFill>
            <a:srgbClr val="FFFFFF"/>
          </a:solidFill>
        </p:spPr>
        <p:txBody>
          <a:bodyPr wrap="square" lIns="0" tIns="0" rIns="0" bIns="0" rtlCol="0"/>
          <a:lstStyle/>
          <a:p>
            <a:endParaRPr/>
          </a:p>
        </p:txBody>
      </p:sp>
      <p:sp>
        <p:nvSpPr>
          <p:cNvPr id="22" name="object 22"/>
          <p:cNvSpPr/>
          <p:nvPr/>
        </p:nvSpPr>
        <p:spPr>
          <a:xfrm>
            <a:off x="2051685" y="3940809"/>
            <a:ext cx="1026794" cy="1097280"/>
          </a:xfrm>
          <a:custGeom>
            <a:avLst/>
            <a:gdLst/>
            <a:ahLst/>
            <a:cxnLst/>
            <a:rect l="l" t="t" r="r" b="b"/>
            <a:pathLst>
              <a:path w="1026794" h="1097279">
                <a:moveTo>
                  <a:pt x="0" y="1097280"/>
                </a:moveTo>
                <a:lnTo>
                  <a:pt x="1026794" y="1097280"/>
                </a:lnTo>
                <a:lnTo>
                  <a:pt x="1026794" y="0"/>
                </a:lnTo>
                <a:lnTo>
                  <a:pt x="0" y="0"/>
                </a:lnTo>
                <a:lnTo>
                  <a:pt x="0" y="1097280"/>
                </a:lnTo>
                <a:close/>
              </a:path>
            </a:pathLst>
          </a:custGeom>
          <a:solidFill>
            <a:srgbClr val="FFFFFF"/>
          </a:solidFill>
        </p:spPr>
        <p:txBody>
          <a:bodyPr wrap="square" lIns="0" tIns="0" rIns="0" bIns="0" rtlCol="0"/>
          <a:lstStyle/>
          <a:p>
            <a:endParaRPr/>
          </a:p>
        </p:txBody>
      </p:sp>
      <p:sp>
        <p:nvSpPr>
          <p:cNvPr id="23" name="object 23"/>
          <p:cNvSpPr/>
          <p:nvPr/>
        </p:nvSpPr>
        <p:spPr>
          <a:xfrm>
            <a:off x="3079114" y="3940809"/>
            <a:ext cx="1196340" cy="365760"/>
          </a:xfrm>
          <a:custGeom>
            <a:avLst/>
            <a:gdLst/>
            <a:ahLst/>
            <a:cxnLst/>
            <a:rect l="l" t="t" r="r" b="b"/>
            <a:pathLst>
              <a:path w="1196339" h="365760">
                <a:moveTo>
                  <a:pt x="0" y="365760"/>
                </a:moveTo>
                <a:lnTo>
                  <a:pt x="1196339" y="365760"/>
                </a:lnTo>
                <a:lnTo>
                  <a:pt x="1196339" y="0"/>
                </a:lnTo>
                <a:lnTo>
                  <a:pt x="0" y="0"/>
                </a:lnTo>
                <a:lnTo>
                  <a:pt x="0" y="365760"/>
                </a:lnTo>
                <a:close/>
              </a:path>
            </a:pathLst>
          </a:custGeom>
          <a:solidFill>
            <a:srgbClr val="FFFFFF"/>
          </a:solidFill>
        </p:spPr>
        <p:txBody>
          <a:bodyPr wrap="square" lIns="0" tIns="0" rIns="0" bIns="0" rtlCol="0"/>
          <a:lstStyle/>
          <a:p>
            <a:endParaRPr/>
          </a:p>
        </p:txBody>
      </p:sp>
      <p:sp>
        <p:nvSpPr>
          <p:cNvPr id="24" name="object 24"/>
          <p:cNvSpPr/>
          <p:nvPr/>
        </p:nvSpPr>
        <p:spPr>
          <a:xfrm>
            <a:off x="4275454" y="3940809"/>
            <a:ext cx="2888615" cy="365760"/>
          </a:xfrm>
          <a:custGeom>
            <a:avLst/>
            <a:gdLst/>
            <a:ahLst/>
            <a:cxnLst/>
            <a:rect l="l" t="t" r="r" b="b"/>
            <a:pathLst>
              <a:path w="2888615" h="365760">
                <a:moveTo>
                  <a:pt x="0" y="365760"/>
                </a:moveTo>
                <a:lnTo>
                  <a:pt x="2888614" y="365760"/>
                </a:lnTo>
                <a:lnTo>
                  <a:pt x="2888614" y="0"/>
                </a:lnTo>
                <a:lnTo>
                  <a:pt x="0" y="0"/>
                </a:lnTo>
                <a:lnTo>
                  <a:pt x="0" y="365760"/>
                </a:lnTo>
                <a:close/>
              </a:path>
            </a:pathLst>
          </a:custGeom>
          <a:solidFill>
            <a:srgbClr val="FFFFFF"/>
          </a:solidFill>
        </p:spPr>
        <p:txBody>
          <a:bodyPr wrap="square" lIns="0" tIns="0" rIns="0" bIns="0" rtlCol="0"/>
          <a:lstStyle/>
          <a:p>
            <a:endParaRPr/>
          </a:p>
        </p:txBody>
      </p:sp>
      <p:sp>
        <p:nvSpPr>
          <p:cNvPr id="25" name="object 25"/>
          <p:cNvSpPr/>
          <p:nvPr/>
        </p:nvSpPr>
        <p:spPr>
          <a:xfrm>
            <a:off x="3079114" y="4306570"/>
            <a:ext cx="1196340" cy="243840"/>
          </a:xfrm>
          <a:custGeom>
            <a:avLst/>
            <a:gdLst/>
            <a:ahLst/>
            <a:cxnLst/>
            <a:rect l="l" t="t" r="r" b="b"/>
            <a:pathLst>
              <a:path w="1196339" h="243839">
                <a:moveTo>
                  <a:pt x="0" y="243839"/>
                </a:moveTo>
                <a:lnTo>
                  <a:pt x="1196339" y="243839"/>
                </a:lnTo>
                <a:lnTo>
                  <a:pt x="1196339" y="0"/>
                </a:lnTo>
                <a:lnTo>
                  <a:pt x="0" y="0"/>
                </a:lnTo>
                <a:lnTo>
                  <a:pt x="0" y="243839"/>
                </a:lnTo>
                <a:close/>
              </a:path>
            </a:pathLst>
          </a:custGeom>
          <a:solidFill>
            <a:srgbClr val="FFFFFF"/>
          </a:solidFill>
        </p:spPr>
        <p:txBody>
          <a:bodyPr wrap="square" lIns="0" tIns="0" rIns="0" bIns="0" rtlCol="0"/>
          <a:lstStyle/>
          <a:p>
            <a:endParaRPr/>
          </a:p>
        </p:txBody>
      </p:sp>
      <p:sp>
        <p:nvSpPr>
          <p:cNvPr id="26" name="object 26"/>
          <p:cNvSpPr/>
          <p:nvPr/>
        </p:nvSpPr>
        <p:spPr>
          <a:xfrm>
            <a:off x="4275454" y="4306570"/>
            <a:ext cx="2888615" cy="243840"/>
          </a:xfrm>
          <a:custGeom>
            <a:avLst/>
            <a:gdLst/>
            <a:ahLst/>
            <a:cxnLst/>
            <a:rect l="l" t="t" r="r" b="b"/>
            <a:pathLst>
              <a:path w="2888615" h="243839">
                <a:moveTo>
                  <a:pt x="0" y="243839"/>
                </a:moveTo>
                <a:lnTo>
                  <a:pt x="2888614" y="243839"/>
                </a:lnTo>
                <a:lnTo>
                  <a:pt x="2888614" y="0"/>
                </a:lnTo>
                <a:lnTo>
                  <a:pt x="0" y="0"/>
                </a:lnTo>
                <a:lnTo>
                  <a:pt x="0" y="243839"/>
                </a:lnTo>
                <a:close/>
              </a:path>
            </a:pathLst>
          </a:custGeom>
          <a:solidFill>
            <a:srgbClr val="FFFFFF"/>
          </a:solidFill>
        </p:spPr>
        <p:txBody>
          <a:bodyPr wrap="square" lIns="0" tIns="0" rIns="0" bIns="0" rtlCol="0"/>
          <a:lstStyle/>
          <a:p>
            <a:endParaRPr/>
          </a:p>
        </p:txBody>
      </p:sp>
      <p:sp>
        <p:nvSpPr>
          <p:cNvPr id="27" name="object 27"/>
          <p:cNvSpPr/>
          <p:nvPr/>
        </p:nvSpPr>
        <p:spPr>
          <a:xfrm>
            <a:off x="3079114" y="4550409"/>
            <a:ext cx="1196340" cy="487680"/>
          </a:xfrm>
          <a:custGeom>
            <a:avLst/>
            <a:gdLst/>
            <a:ahLst/>
            <a:cxnLst/>
            <a:rect l="l" t="t" r="r" b="b"/>
            <a:pathLst>
              <a:path w="1196339" h="487679">
                <a:moveTo>
                  <a:pt x="0" y="487680"/>
                </a:moveTo>
                <a:lnTo>
                  <a:pt x="1196339" y="487680"/>
                </a:lnTo>
                <a:lnTo>
                  <a:pt x="1196339" y="0"/>
                </a:lnTo>
                <a:lnTo>
                  <a:pt x="0" y="0"/>
                </a:lnTo>
                <a:lnTo>
                  <a:pt x="0" y="487680"/>
                </a:lnTo>
                <a:close/>
              </a:path>
            </a:pathLst>
          </a:custGeom>
          <a:solidFill>
            <a:srgbClr val="FFFFFF"/>
          </a:solidFill>
        </p:spPr>
        <p:txBody>
          <a:bodyPr wrap="square" lIns="0" tIns="0" rIns="0" bIns="0" rtlCol="0"/>
          <a:lstStyle/>
          <a:p>
            <a:endParaRPr/>
          </a:p>
        </p:txBody>
      </p:sp>
      <p:sp>
        <p:nvSpPr>
          <p:cNvPr id="28" name="object 28"/>
          <p:cNvSpPr/>
          <p:nvPr/>
        </p:nvSpPr>
        <p:spPr>
          <a:xfrm>
            <a:off x="4275454" y="4550409"/>
            <a:ext cx="2888615" cy="487680"/>
          </a:xfrm>
          <a:custGeom>
            <a:avLst/>
            <a:gdLst/>
            <a:ahLst/>
            <a:cxnLst/>
            <a:rect l="l" t="t" r="r" b="b"/>
            <a:pathLst>
              <a:path w="2888615" h="487679">
                <a:moveTo>
                  <a:pt x="0" y="487680"/>
                </a:moveTo>
                <a:lnTo>
                  <a:pt x="2888614" y="487680"/>
                </a:lnTo>
                <a:lnTo>
                  <a:pt x="2888614" y="0"/>
                </a:lnTo>
                <a:lnTo>
                  <a:pt x="0" y="0"/>
                </a:lnTo>
                <a:lnTo>
                  <a:pt x="0" y="487680"/>
                </a:lnTo>
                <a:close/>
              </a:path>
            </a:pathLst>
          </a:custGeom>
          <a:solidFill>
            <a:srgbClr val="FFFFFF"/>
          </a:solidFill>
        </p:spPr>
        <p:txBody>
          <a:bodyPr wrap="square" lIns="0" tIns="0" rIns="0" bIns="0" rtlCol="0"/>
          <a:lstStyle/>
          <a:p>
            <a:endParaRPr/>
          </a:p>
        </p:txBody>
      </p:sp>
      <p:sp>
        <p:nvSpPr>
          <p:cNvPr id="29" name="object 29"/>
          <p:cNvSpPr/>
          <p:nvPr/>
        </p:nvSpPr>
        <p:spPr>
          <a:xfrm>
            <a:off x="2051685" y="5038090"/>
            <a:ext cx="1026794" cy="929640"/>
          </a:xfrm>
          <a:custGeom>
            <a:avLst/>
            <a:gdLst/>
            <a:ahLst/>
            <a:cxnLst/>
            <a:rect l="l" t="t" r="r" b="b"/>
            <a:pathLst>
              <a:path w="1026794" h="929639">
                <a:moveTo>
                  <a:pt x="0" y="929640"/>
                </a:moveTo>
                <a:lnTo>
                  <a:pt x="1026794" y="929640"/>
                </a:lnTo>
                <a:lnTo>
                  <a:pt x="1026794" y="0"/>
                </a:lnTo>
                <a:lnTo>
                  <a:pt x="0" y="0"/>
                </a:lnTo>
                <a:lnTo>
                  <a:pt x="0" y="929640"/>
                </a:lnTo>
                <a:close/>
              </a:path>
            </a:pathLst>
          </a:custGeom>
          <a:solidFill>
            <a:srgbClr val="FFFFFF"/>
          </a:solidFill>
        </p:spPr>
        <p:txBody>
          <a:bodyPr wrap="square" lIns="0" tIns="0" rIns="0" bIns="0" rtlCol="0"/>
          <a:lstStyle/>
          <a:p>
            <a:endParaRPr/>
          </a:p>
        </p:txBody>
      </p:sp>
      <p:sp>
        <p:nvSpPr>
          <p:cNvPr id="30" name="object 30"/>
          <p:cNvSpPr/>
          <p:nvPr/>
        </p:nvSpPr>
        <p:spPr>
          <a:xfrm>
            <a:off x="3079114" y="5038090"/>
            <a:ext cx="1196340" cy="320040"/>
          </a:xfrm>
          <a:custGeom>
            <a:avLst/>
            <a:gdLst/>
            <a:ahLst/>
            <a:cxnLst/>
            <a:rect l="l" t="t" r="r" b="b"/>
            <a:pathLst>
              <a:path w="1196339" h="320039">
                <a:moveTo>
                  <a:pt x="0" y="320039"/>
                </a:moveTo>
                <a:lnTo>
                  <a:pt x="1196339" y="320039"/>
                </a:lnTo>
                <a:lnTo>
                  <a:pt x="1196339" y="0"/>
                </a:lnTo>
                <a:lnTo>
                  <a:pt x="0" y="0"/>
                </a:lnTo>
                <a:lnTo>
                  <a:pt x="0" y="320039"/>
                </a:lnTo>
                <a:close/>
              </a:path>
            </a:pathLst>
          </a:custGeom>
          <a:solidFill>
            <a:srgbClr val="FFFFFF"/>
          </a:solidFill>
        </p:spPr>
        <p:txBody>
          <a:bodyPr wrap="square" lIns="0" tIns="0" rIns="0" bIns="0" rtlCol="0"/>
          <a:lstStyle/>
          <a:p>
            <a:endParaRPr/>
          </a:p>
        </p:txBody>
      </p:sp>
      <p:sp>
        <p:nvSpPr>
          <p:cNvPr id="31" name="object 31"/>
          <p:cNvSpPr/>
          <p:nvPr/>
        </p:nvSpPr>
        <p:spPr>
          <a:xfrm>
            <a:off x="4275454" y="5038090"/>
            <a:ext cx="2888615" cy="320040"/>
          </a:xfrm>
          <a:custGeom>
            <a:avLst/>
            <a:gdLst/>
            <a:ahLst/>
            <a:cxnLst/>
            <a:rect l="l" t="t" r="r" b="b"/>
            <a:pathLst>
              <a:path w="2888615" h="320039">
                <a:moveTo>
                  <a:pt x="0" y="320039"/>
                </a:moveTo>
                <a:lnTo>
                  <a:pt x="2888614" y="320039"/>
                </a:lnTo>
                <a:lnTo>
                  <a:pt x="2888614" y="0"/>
                </a:lnTo>
                <a:lnTo>
                  <a:pt x="0" y="0"/>
                </a:lnTo>
                <a:lnTo>
                  <a:pt x="0" y="320039"/>
                </a:lnTo>
                <a:close/>
              </a:path>
            </a:pathLst>
          </a:custGeom>
          <a:solidFill>
            <a:srgbClr val="FFFFFF"/>
          </a:solidFill>
        </p:spPr>
        <p:txBody>
          <a:bodyPr wrap="square" lIns="0" tIns="0" rIns="0" bIns="0" rtlCol="0"/>
          <a:lstStyle/>
          <a:p>
            <a:endParaRPr/>
          </a:p>
        </p:txBody>
      </p:sp>
      <p:sp>
        <p:nvSpPr>
          <p:cNvPr id="32" name="object 32"/>
          <p:cNvSpPr/>
          <p:nvPr/>
        </p:nvSpPr>
        <p:spPr>
          <a:xfrm>
            <a:off x="3079114" y="5358129"/>
            <a:ext cx="1196340" cy="365760"/>
          </a:xfrm>
          <a:custGeom>
            <a:avLst/>
            <a:gdLst/>
            <a:ahLst/>
            <a:cxnLst/>
            <a:rect l="l" t="t" r="r" b="b"/>
            <a:pathLst>
              <a:path w="1196339" h="365760">
                <a:moveTo>
                  <a:pt x="0" y="365760"/>
                </a:moveTo>
                <a:lnTo>
                  <a:pt x="1196339" y="365760"/>
                </a:lnTo>
                <a:lnTo>
                  <a:pt x="1196339" y="0"/>
                </a:lnTo>
                <a:lnTo>
                  <a:pt x="0" y="0"/>
                </a:lnTo>
                <a:lnTo>
                  <a:pt x="0" y="365760"/>
                </a:lnTo>
                <a:close/>
              </a:path>
            </a:pathLst>
          </a:custGeom>
          <a:solidFill>
            <a:srgbClr val="FFFFFF"/>
          </a:solidFill>
        </p:spPr>
        <p:txBody>
          <a:bodyPr wrap="square" lIns="0" tIns="0" rIns="0" bIns="0" rtlCol="0"/>
          <a:lstStyle/>
          <a:p>
            <a:endParaRPr/>
          </a:p>
        </p:txBody>
      </p:sp>
      <p:sp>
        <p:nvSpPr>
          <p:cNvPr id="33" name="object 33"/>
          <p:cNvSpPr/>
          <p:nvPr/>
        </p:nvSpPr>
        <p:spPr>
          <a:xfrm>
            <a:off x="4275454" y="5358129"/>
            <a:ext cx="2888615" cy="609600"/>
          </a:xfrm>
          <a:custGeom>
            <a:avLst/>
            <a:gdLst/>
            <a:ahLst/>
            <a:cxnLst/>
            <a:rect l="l" t="t" r="r" b="b"/>
            <a:pathLst>
              <a:path w="2888615" h="609600">
                <a:moveTo>
                  <a:pt x="0" y="609600"/>
                </a:moveTo>
                <a:lnTo>
                  <a:pt x="2888614" y="609600"/>
                </a:lnTo>
                <a:lnTo>
                  <a:pt x="2888614" y="0"/>
                </a:lnTo>
                <a:lnTo>
                  <a:pt x="0" y="0"/>
                </a:lnTo>
                <a:lnTo>
                  <a:pt x="0" y="609600"/>
                </a:lnTo>
                <a:close/>
              </a:path>
            </a:pathLst>
          </a:custGeom>
          <a:solidFill>
            <a:srgbClr val="FFFFFF"/>
          </a:solidFill>
        </p:spPr>
        <p:txBody>
          <a:bodyPr wrap="square" lIns="0" tIns="0" rIns="0" bIns="0" rtlCol="0"/>
          <a:lstStyle/>
          <a:p>
            <a:endParaRPr/>
          </a:p>
        </p:txBody>
      </p:sp>
      <p:sp>
        <p:nvSpPr>
          <p:cNvPr id="34" name="object 34"/>
          <p:cNvSpPr/>
          <p:nvPr/>
        </p:nvSpPr>
        <p:spPr>
          <a:xfrm>
            <a:off x="3079114" y="5723890"/>
            <a:ext cx="1196340" cy="243840"/>
          </a:xfrm>
          <a:custGeom>
            <a:avLst/>
            <a:gdLst/>
            <a:ahLst/>
            <a:cxnLst/>
            <a:rect l="l" t="t" r="r" b="b"/>
            <a:pathLst>
              <a:path w="1196339" h="243839">
                <a:moveTo>
                  <a:pt x="0" y="243840"/>
                </a:moveTo>
                <a:lnTo>
                  <a:pt x="1196339" y="243840"/>
                </a:lnTo>
                <a:lnTo>
                  <a:pt x="1196339" y="0"/>
                </a:lnTo>
                <a:lnTo>
                  <a:pt x="0" y="0"/>
                </a:lnTo>
                <a:lnTo>
                  <a:pt x="0" y="243840"/>
                </a:lnTo>
                <a:close/>
              </a:path>
            </a:pathLst>
          </a:custGeom>
          <a:solidFill>
            <a:srgbClr val="FFFFFF"/>
          </a:solidFill>
        </p:spPr>
        <p:txBody>
          <a:bodyPr wrap="square" lIns="0" tIns="0" rIns="0" bIns="0" rtlCol="0"/>
          <a:lstStyle/>
          <a:p>
            <a:endParaRPr/>
          </a:p>
        </p:txBody>
      </p:sp>
      <p:sp>
        <p:nvSpPr>
          <p:cNvPr id="35" name="object 35"/>
          <p:cNvSpPr txBox="1">
            <a:spLocks noGrp="1"/>
          </p:cNvSpPr>
          <p:nvPr>
            <p:ph type="title"/>
          </p:nvPr>
        </p:nvSpPr>
        <p:spPr>
          <a:xfrm>
            <a:off x="546608" y="309880"/>
            <a:ext cx="8032750" cy="815975"/>
          </a:xfrm>
          <a:prstGeom prst="rect">
            <a:avLst/>
          </a:prstGeom>
        </p:spPr>
        <p:txBody>
          <a:bodyPr vert="horz" wrap="square" lIns="0" tIns="0" rIns="0" bIns="0" rtlCol="0">
            <a:spAutoFit/>
          </a:bodyPr>
          <a:lstStyle/>
          <a:p>
            <a:pPr marL="12700" marR="5080">
              <a:lnSpc>
                <a:spcPts val="3220"/>
              </a:lnSpc>
              <a:tabLst>
                <a:tab pos="2205355" algn="l"/>
              </a:tabLst>
            </a:pPr>
            <a:r>
              <a:rPr sz="2800" b="1" u="heavy" spc="-5" dirty="0">
                <a:solidFill>
                  <a:srgbClr val="C0504D"/>
                </a:solidFill>
                <a:latin typeface="Arial"/>
                <a:cs typeface="Arial"/>
              </a:rPr>
              <a:t>Chương</a:t>
            </a:r>
            <a:r>
              <a:rPr sz="2800" b="1" u="heavy" spc="-80" dirty="0">
                <a:solidFill>
                  <a:srgbClr val="C0504D"/>
                </a:solidFill>
                <a:latin typeface="Arial"/>
                <a:cs typeface="Arial"/>
              </a:rPr>
              <a:t> </a:t>
            </a:r>
            <a:r>
              <a:rPr sz="2800" b="1" u="heavy" spc="-5" dirty="0">
                <a:solidFill>
                  <a:srgbClr val="C0504D"/>
                </a:solidFill>
                <a:latin typeface="Arial"/>
                <a:cs typeface="Arial"/>
              </a:rPr>
              <a:t>9</a:t>
            </a:r>
            <a:r>
              <a:rPr sz="2800" b="1" u="heavy" spc="-20" dirty="0">
                <a:solidFill>
                  <a:srgbClr val="C0504D"/>
                </a:solidFill>
                <a:latin typeface="Arial"/>
                <a:cs typeface="Arial"/>
              </a:rPr>
              <a:t> </a:t>
            </a:r>
            <a:r>
              <a:rPr sz="2800" b="1" u="heavy" spc="-5" dirty="0">
                <a:solidFill>
                  <a:srgbClr val="C0504D"/>
                </a:solidFill>
                <a:latin typeface="Arial"/>
                <a:cs typeface="Arial"/>
              </a:rPr>
              <a:t>–	</a:t>
            </a:r>
            <a:r>
              <a:rPr sz="2800" b="1" u="heavy" spc="-10" dirty="0">
                <a:solidFill>
                  <a:srgbClr val="C0504D"/>
                </a:solidFill>
                <a:latin typeface="Arial"/>
                <a:cs typeface="Arial"/>
              </a:rPr>
              <a:t>Xử </a:t>
            </a:r>
            <a:r>
              <a:rPr sz="2800" b="1" u="heavy" spc="-5" dirty="0">
                <a:solidFill>
                  <a:srgbClr val="C0504D"/>
                </a:solidFill>
                <a:latin typeface="Arial"/>
                <a:cs typeface="Arial"/>
              </a:rPr>
              <a:t>lý </a:t>
            </a:r>
            <a:r>
              <a:rPr sz="2800" b="1" u="heavy" dirty="0">
                <a:solidFill>
                  <a:srgbClr val="C0504D"/>
                </a:solidFill>
                <a:latin typeface="Arial"/>
                <a:cs typeface="Arial"/>
              </a:rPr>
              <a:t>vấn </a:t>
            </a:r>
            <a:r>
              <a:rPr sz="2800" b="1" u="heavy" spc="-10" dirty="0">
                <a:solidFill>
                  <a:srgbClr val="C0504D"/>
                </a:solidFill>
                <a:latin typeface="Arial"/>
                <a:cs typeface="Arial"/>
              </a:rPr>
              <a:t>đề </a:t>
            </a:r>
            <a:r>
              <a:rPr sz="2800" b="1" u="heavy" spc="-5" dirty="0">
                <a:solidFill>
                  <a:srgbClr val="C0504D"/>
                </a:solidFill>
                <a:latin typeface="Arial"/>
                <a:cs typeface="Arial"/>
              </a:rPr>
              <a:t>và khắc phục</a:t>
            </a:r>
            <a:r>
              <a:rPr sz="2800" b="1" u="heavy" dirty="0">
                <a:solidFill>
                  <a:srgbClr val="C0504D"/>
                </a:solidFill>
                <a:latin typeface="Arial"/>
                <a:cs typeface="Arial"/>
              </a:rPr>
              <a:t> các</a:t>
            </a:r>
            <a:r>
              <a:rPr sz="2800" b="1" u="heavy" spc="-5" dirty="0">
                <a:solidFill>
                  <a:srgbClr val="C0504D"/>
                </a:solidFill>
                <a:latin typeface="Arial"/>
                <a:cs typeface="Arial"/>
              </a:rPr>
              <a:t> </a:t>
            </a:r>
            <a:r>
              <a:rPr sz="2800" b="1" u="heavy" dirty="0">
                <a:solidFill>
                  <a:srgbClr val="C0504D"/>
                </a:solidFill>
                <a:latin typeface="Arial"/>
                <a:cs typeface="Arial"/>
              </a:rPr>
              <a:t>sự </a:t>
            </a:r>
            <a:r>
              <a:rPr sz="2800" b="1" u="heavy" spc="-10" dirty="0">
                <a:solidFill>
                  <a:srgbClr val="C0504D"/>
                </a:solidFill>
                <a:latin typeface="Arial"/>
                <a:cs typeface="Arial"/>
              </a:rPr>
              <a:t> </a:t>
            </a:r>
            <a:r>
              <a:rPr sz="2800" b="1" spc="-10" dirty="0">
                <a:solidFill>
                  <a:srgbClr val="C0504D"/>
                </a:solidFill>
                <a:latin typeface="Arial"/>
                <a:cs typeface="Arial"/>
              </a:rPr>
              <a:t> </a:t>
            </a:r>
            <a:r>
              <a:rPr sz="2800" b="1" u="heavy" dirty="0">
                <a:solidFill>
                  <a:srgbClr val="C0504D"/>
                </a:solidFill>
                <a:latin typeface="Arial"/>
                <a:cs typeface="Arial"/>
              </a:rPr>
              <a:t>cố </a:t>
            </a:r>
            <a:r>
              <a:rPr sz="2800" b="1" u="heavy" spc="-5" dirty="0">
                <a:solidFill>
                  <a:srgbClr val="C0504D"/>
                </a:solidFill>
                <a:latin typeface="Arial"/>
                <a:cs typeface="Arial"/>
              </a:rPr>
              <a:t>cơ</a:t>
            </a:r>
            <a:r>
              <a:rPr sz="2800" b="1" u="heavy" spc="-80" dirty="0">
                <a:solidFill>
                  <a:srgbClr val="C0504D"/>
                </a:solidFill>
                <a:latin typeface="Arial"/>
                <a:cs typeface="Arial"/>
              </a:rPr>
              <a:t> </a:t>
            </a:r>
            <a:r>
              <a:rPr sz="2800" b="1" u="heavy" spc="-5" dirty="0">
                <a:solidFill>
                  <a:srgbClr val="C0504D"/>
                </a:solidFill>
                <a:latin typeface="Arial"/>
                <a:cs typeface="Arial"/>
              </a:rPr>
              <a:t>bản</a:t>
            </a:r>
            <a:endParaRPr sz="2800">
              <a:latin typeface="Arial"/>
              <a:cs typeface="Arial"/>
            </a:endParaRPr>
          </a:p>
        </p:txBody>
      </p:sp>
      <p:sp>
        <p:nvSpPr>
          <p:cNvPr id="38" name="object 38"/>
          <p:cNvSpPr txBox="1">
            <a:spLocks noGrp="1"/>
          </p:cNvSpPr>
          <p:nvPr>
            <p:ph type="ftr" sz="quarter" idx="5"/>
          </p:nvPr>
        </p:nvSpPr>
        <p:spPr>
          <a:prstGeom prst="rect">
            <a:avLst/>
          </a:prstGeom>
        </p:spPr>
        <p:txBody>
          <a:bodyPr vert="horz" wrap="square" lIns="0" tIns="0" rIns="0" bIns="0" rtlCol="0">
            <a:spAutoFit/>
          </a:bodyPr>
          <a:lstStyle/>
          <a:p>
            <a:pPr marL="10795">
              <a:lnSpc>
                <a:spcPts val="1310"/>
              </a:lnSpc>
            </a:pPr>
            <a:r>
              <a:rPr dirty="0"/>
              <a:t>ST </a:t>
            </a:r>
            <a:r>
              <a:rPr spc="-5" dirty="0"/>
              <a:t>Electronics (Satcom </a:t>
            </a:r>
            <a:r>
              <a:rPr dirty="0"/>
              <a:t>&amp; </a:t>
            </a:r>
            <a:r>
              <a:rPr spc="-5" dirty="0"/>
              <a:t>Sensor</a:t>
            </a:r>
            <a:r>
              <a:rPr spc="-60" dirty="0"/>
              <a:t> </a:t>
            </a:r>
            <a:r>
              <a:rPr spc="-5" dirty="0"/>
              <a:t>Systems)</a:t>
            </a:r>
          </a:p>
          <a:p>
            <a:pPr marL="10795">
              <a:lnSpc>
                <a:spcPct val="100000"/>
              </a:lnSpc>
              <a:spcBef>
                <a:spcPts val="439"/>
              </a:spcBef>
            </a:pPr>
            <a:r>
              <a:rPr sz="1000" spc="-5" dirty="0"/>
              <a:t>Co-Confidential</a:t>
            </a:r>
            <a:endParaRPr sz="1000"/>
          </a:p>
        </p:txBody>
      </p:sp>
      <p:sp>
        <p:nvSpPr>
          <p:cNvPr id="39" name="object 39"/>
          <p:cNvSpPr txBox="1">
            <a:spLocks noGrp="1"/>
          </p:cNvSpPr>
          <p:nvPr>
            <p:ph type="sldNum" sz="quarter" idx="7"/>
          </p:nvPr>
        </p:nvSpPr>
        <p:spPr>
          <a:prstGeom prst="rect">
            <a:avLst/>
          </a:prstGeom>
        </p:spPr>
        <p:txBody>
          <a:bodyPr vert="horz" wrap="square" lIns="0" tIns="9525" rIns="0" bIns="0" rtlCol="0">
            <a:spAutoFit/>
          </a:bodyPr>
          <a:lstStyle/>
          <a:p>
            <a:pPr marL="81280">
              <a:lnSpc>
                <a:spcPct val="100000"/>
              </a:lnSpc>
              <a:spcBef>
                <a:spcPts val="75"/>
              </a:spcBef>
            </a:pPr>
            <a:r>
              <a:rPr spc="-5" dirty="0"/>
              <a:t>Page</a:t>
            </a:r>
            <a:r>
              <a:rPr spc="-90" dirty="0"/>
              <a:t> </a:t>
            </a:r>
            <a:fld id="{81D60167-4931-47E6-BA6A-407CBD079E47}" type="slidenum">
              <a:rPr spc="-5" dirty="0"/>
              <a:t>97</a:t>
            </a:fld>
            <a:endParaRPr spc="-5" dirty="0"/>
          </a:p>
        </p:txBody>
      </p:sp>
      <p:sp>
        <p:nvSpPr>
          <p:cNvPr id="36" name="object 36"/>
          <p:cNvSpPr txBox="1"/>
          <p:nvPr/>
        </p:nvSpPr>
        <p:spPr>
          <a:xfrm>
            <a:off x="665480" y="1649221"/>
            <a:ext cx="1027430" cy="375920"/>
          </a:xfrm>
          <a:prstGeom prst="rect">
            <a:avLst/>
          </a:prstGeom>
        </p:spPr>
        <p:txBody>
          <a:bodyPr vert="horz" wrap="square" lIns="0" tIns="0" rIns="0" bIns="0" rtlCol="0">
            <a:spAutoFit/>
          </a:bodyPr>
          <a:lstStyle/>
          <a:p>
            <a:pPr marL="355600" indent="-342900">
              <a:lnSpc>
                <a:spcPct val="100000"/>
              </a:lnSpc>
              <a:buFont typeface="Wingdings"/>
              <a:buChar char=""/>
              <a:tabLst>
                <a:tab pos="356235" algn="l"/>
              </a:tabLst>
            </a:pPr>
            <a:r>
              <a:rPr sz="2400" b="1" spc="-10" dirty="0">
                <a:solidFill>
                  <a:srgbClr val="C0504D"/>
                </a:solidFill>
                <a:latin typeface="Arial"/>
                <a:cs typeface="Arial"/>
              </a:rPr>
              <a:t>BUC</a:t>
            </a:r>
            <a:endParaRPr sz="2400">
              <a:latin typeface="Arial"/>
              <a:cs typeface="Arial"/>
            </a:endParaRPr>
          </a:p>
        </p:txBody>
      </p:sp>
      <p:graphicFrame>
        <p:nvGraphicFramePr>
          <p:cNvPr id="37" name="object 37"/>
          <p:cNvGraphicFramePr>
            <a:graphicFrameLocks noGrp="1"/>
          </p:cNvGraphicFramePr>
          <p:nvPr/>
        </p:nvGraphicFramePr>
        <p:xfrm>
          <a:off x="2033270" y="1409953"/>
          <a:ext cx="5132705" cy="4542790"/>
        </p:xfrm>
        <a:graphic>
          <a:graphicData uri="http://schemas.openxmlformats.org/drawingml/2006/table">
            <a:tbl>
              <a:tblPr firstRow="1" bandRow="1">
                <a:tableStyleId>{2D5ABB26-0587-4C30-8999-92F81FD0307C}</a:tableStyleId>
              </a:tblPr>
              <a:tblGrid>
                <a:gridCol w="1027557">
                  <a:extLst>
                    <a:ext uri="{9D8B030D-6E8A-4147-A177-3AD203B41FA5}">
                      <a16:colId xmlns:a16="http://schemas.microsoft.com/office/drawing/2014/main" val="20000"/>
                    </a:ext>
                  </a:extLst>
                </a:gridCol>
                <a:gridCol w="1196339">
                  <a:extLst>
                    <a:ext uri="{9D8B030D-6E8A-4147-A177-3AD203B41FA5}">
                      <a16:colId xmlns:a16="http://schemas.microsoft.com/office/drawing/2014/main" val="20001"/>
                    </a:ext>
                  </a:extLst>
                </a:gridCol>
                <a:gridCol w="2890139">
                  <a:extLst>
                    <a:ext uri="{9D8B030D-6E8A-4147-A177-3AD203B41FA5}">
                      <a16:colId xmlns:a16="http://schemas.microsoft.com/office/drawing/2014/main" val="20002"/>
                    </a:ext>
                  </a:extLst>
                </a:gridCol>
              </a:tblGrid>
              <a:tr h="129984">
                <a:tc>
                  <a:txBody>
                    <a:bodyPr/>
                    <a:lstStyle/>
                    <a:p>
                      <a:pPr marL="74295">
                        <a:lnSpc>
                          <a:spcPts val="880"/>
                        </a:lnSpc>
                      </a:pPr>
                      <a:r>
                        <a:rPr sz="800" b="1" dirty="0">
                          <a:latin typeface="Arial"/>
                          <a:cs typeface="Arial"/>
                        </a:rPr>
                        <a:t>Fault</a:t>
                      </a:r>
                      <a:r>
                        <a:rPr sz="800" b="1" spc="-65" dirty="0">
                          <a:latin typeface="Arial"/>
                          <a:cs typeface="Arial"/>
                        </a:rPr>
                        <a:t> </a:t>
                      </a:r>
                      <a:r>
                        <a:rPr sz="800" b="1" spc="-5" dirty="0">
                          <a:latin typeface="Arial"/>
                          <a:cs typeface="Arial"/>
                        </a:rPr>
                        <a:t>Indication</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28321">
                      <a:solidFill>
                        <a:srgbClr val="FFFFFF"/>
                      </a:solidFill>
                      <a:prstDash val="solid"/>
                    </a:lnB>
                    <a:solidFill>
                      <a:srgbClr val="D9D9D9"/>
                    </a:solidFill>
                  </a:tcPr>
                </a:tc>
                <a:tc>
                  <a:txBody>
                    <a:bodyPr/>
                    <a:lstStyle/>
                    <a:p>
                      <a:pPr marL="75565">
                        <a:lnSpc>
                          <a:spcPts val="880"/>
                        </a:lnSpc>
                      </a:pPr>
                      <a:r>
                        <a:rPr sz="800" b="1" spc="-5" dirty="0">
                          <a:latin typeface="Arial"/>
                          <a:cs typeface="Arial"/>
                        </a:rPr>
                        <a:t>Possible</a:t>
                      </a:r>
                      <a:r>
                        <a:rPr sz="800" b="1" spc="-50" dirty="0">
                          <a:latin typeface="Arial"/>
                          <a:cs typeface="Arial"/>
                        </a:rPr>
                        <a:t> </a:t>
                      </a:r>
                      <a:r>
                        <a:rPr sz="800" b="1" spc="-5" dirty="0">
                          <a:latin typeface="Arial"/>
                          <a:cs typeface="Arial"/>
                        </a:rPr>
                        <a:t>Causes</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28321">
                      <a:solidFill>
                        <a:srgbClr val="FFFFFF"/>
                      </a:solidFill>
                      <a:prstDash val="solid"/>
                    </a:lnB>
                    <a:solidFill>
                      <a:srgbClr val="D9D9D9"/>
                    </a:solidFill>
                  </a:tcPr>
                </a:tc>
                <a:tc>
                  <a:txBody>
                    <a:bodyPr/>
                    <a:lstStyle/>
                    <a:p>
                      <a:pPr marL="76200">
                        <a:lnSpc>
                          <a:spcPts val="880"/>
                        </a:lnSpc>
                      </a:pPr>
                      <a:r>
                        <a:rPr sz="800" b="1" dirty="0">
                          <a:latin typeface="Arial"/>
                          <a:cs typeface="Arial"/>
                        </a:rPr>
                        <a:t>Solution</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28321">
                      <a:solidFill>
                        <a:srgbClr val="FFFFFF"/>
                      </a:solidFill>
                      <a:prstDash val="solid"/>
                    </a:lnB>
                    <a:solidFill>
                      <a:srgbClr val="D9D9D9"/>
                    </a:solidFill>
                  </a:tcPr>
                </a:tc>
                <a:extLst>
                  <a:ext uri="{0D108BD9-81ED-4DB2-BD59-A6C34878D82A}">
                    <a16:rowId xmlns:a16="http://schemas.microsoft.com/office/drawing/2014/main" val="10000"/>
                  </a:ext>
                </a:extLst>
              </a:tr>
              <a:tr h="235775">
                <a:tc rowSpan="5">
                  <a:txBody>
                    <a:bodyPr/>
                    <a:lstStyle/>
                    <a:p>
                      <a:pPr marL="74295">
                        <a:lnSpc>
                          <a:spcPts val="755"/>
                        </a:lnSpc>
                      </a:pPr>
                      <a:r>
                        <a:rPr sz="800" b="1" dirty="0">
                          <a:latin typeface="Arial"/>
                          <a:cs typeface="Arial"/>
                        </a:rPr>
                        <a:t>LED is</a:t>
                      </a:r>
                      <a:r>
                        <a:rPr sz="800" b="1" spc="-105" dirty="0">
                          <a:latin typeface="Arial"/>
                          <a:cs typeface="Arial"/>
                        </a:rPr>
                        <a:t> </a:t>
                      </a:r>
                      <a:r>
                        <a:rPr sz="800" b="1" dirty="0">
                          <a:latin typeface="Arial"/>
                          <a:cs typeface="Arial"/>
                        </a:rPr>
                        <a:t>off</a:t>
                      </a:r>
                      <a:endParaRPr sz="800">
                        <a:latin typeface="Arial"/>
                        <a:cs typeface="Arial"/>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2">
                      <a:solidFill>
                        <a:srgbClr val="000000"/>
                      </a:solidFill>
                      <a:prstDash val="solid"/>
                    </a:lnB>
                  </a:tcPr>
                </a:tc>
                <a:tc>
                  <a:txBody>
                    <a:bodyPr/>
                    <a:lstStyle/>
                    <a:p>
                      <a:pPr marL="75565">
                        <a:lnSpc>
                          <a:spcPts val="755"/>
                        </a:lnSpc>
                      </a:pPr>
                      <a:r>
                        <a:rPr sz="800" dirty="0">
                          <a:latin typeface="Arial"/>
                          <a:cs typeface="Arial"/>
                        </a:rPr>
                        <a:t>BUC </a:t>
                      </a:r>
                      <a:r>
                        <a:rPr sz="800" spc="-10" dirty="0">
                          <a:latin typeface="Arial"/>
                          <a:cs typeface="Arial"/>
                        </a:rPr>
                        <a:t>is </a:t>
                      </a:r>
                      <a:r>
                        <a:rPr sz="800" spc="-5" dirty="0">
                          <a:latin typeface="Arial"/>
                          <a:cs typeface="Arial"/>
                        </a:rPr>
                        <a:t>not</a:t>
                      </a:r>
                      <a:r>
                        <a:rPr sz="800" spc="-55" dirty="0">
                          <a:latin typeface="Arial"/>
                          <a:cs typeface="Arial"/>
                        </a:rPr>
                        <a:t> </a:t>
                      </a:r>
                      <a:r>
                        <a:rPr sz="800" spc="-5" dirty="0">
                          <a:latin typeface="Arial"/>
                          <a:cs typeface="Arial"/>
                        </a:rPr>
                        <a:t>on</a:t>
                      </a:r>
                      <a:endParaRPr sz="800">
                        <a:latin typeface="Arial"/>
                        <a:cs typeface="Arial"/>
                      </a:endParaRPr>
                    </a:p>
                  </a:txBody>
                  <a:tcPr marL="0" marR="0" marT="0" marB="0">
                    <a:lnL w="12192">
                      <a:solidFill>
                        <a:srgbClr val="000000"/>
                      </a:solidFill>
                      <a:prstDash val="solid"/>
                    </a:lnL>
                    <a:lnR w="12191">
                      <a:solidFill>
                        <a:srgbClr val="000000"/>
                      </a:solidFill>
                      <a:prstDash val="solid"/>
                    </a:lnR>
                    <a:lnT w="28321">
                      <a:solidFill>
                        <a:srgbClr val="FFFFFF"/>
                      </a:solidFill>
                      <a:prstDash val="solid"/>
                    </a:lnT>
                    <a:lnB w="12191">
                      <a:solidFill>
                        <a:srgbClr val="000000"/>
                      </a:solidFill>
                      <a:prstDash val="solid"/>
                    </a:lnB>
                  </a:tcPr>
                </a:tc>
                <a:tc>
                  <a:txBody>
                    <a:bodyPr/>
                    <a:lstStyle/>
                    <a:p>
                      <a:pPr marL="76200">
                        <a:lnSpc>
                          <a:spcPts val="745"/>
                        </a:lnSpc>
                      </a:pPr>
                      <a:r>
                        <a:rPr sz="800" b="1" spc="-5" dirty="0">
                          <a:latin typeface="Arial"/>
                          <a:cs typeface="Arial"/>
                        </a:rPr>
                        <a:t>Turn </a:t>
                      </a:r>
                      <a:r>
                        <a:rPr sz="800" b="1" dirty="0">
                          <a:latin typeface="Arial"/>
                          <a:cs typeface="Arial"/>
                        </a:rPr>
                        <a:t>on the </a:t>
                      </a:r>
                      <a:r>
                        <a:rPr sz="800" b="1" spc="-20" dirty="0">
                          <a:latin typeface="Arial"/>
                          <a:cs typeface="Arial"/>
                        </a:rPr>
                        <a:t>AC </a:t>
                      </a:r>
                      <a:r>
                        <a:rPr sz="800" b="1" dirty="0">
                          <a:latin typeface="Arial"/>
                          <a:cs typeface="Arial"/>
                        </a:rPr>
                        <a:t>power </a:t>
                      </a:r>
                      <a:r>
                        <a:rPr sz="800" b="1" spc="-5" dirty="0">
                          <a:latin typeface="Arial"/>
                          <a:cs typeface="Arial"/>
                        </a:rPr>
                        <a:t>source connected to </a:t>
                      </a:r>
                      <a:r>
                        <a:rPr sz="800" b="1" dirty="0">
                          <a:latin typeface="Arial"/>
                          <a:cs typeface="Arial"/>
                        </a:rPr>
                        <a:t>the</a:t>
                      </a:r>
                      <a:r>
                        <a:rPr sz="800" b="1" spc="50" dirty="0">
                          <a:latin typeface="Arial"/>
                          <a:cs typeface="Arial"/>
                        </a:rPr>
                        <a:t> </a:t>
                      </a:r>
                      <a:r>
                        <a:rPr sz="800" b="1" spc="-5" dirty="0">
                          <a:latin typeface="Arial"/>
                          <a:cs typeface="Arial"/>
                        </a:rPr>
                        <a:t>power</a:t>
                      </a:r>
                      <a:endParaRPr sz="800">
                        <a:latin typeface="Arial"/>
                        <a:cs typeface="Arial"/>
                      </a:endParaRPr>
                    </a:p>
                    <a:p>
                      <a:pPr marL="76200">
                        <a:lnSpc>
                          <a:spcPts val="955"/>
                        </a:lnSpc>
                      </a:pPr>
                      <a:r>
                        <a:rPr sz="800" b="1" dirty="0">
                          <a:latin typeface="Arial"/>
                          <a:cs typeface="Arial"/>
                        </a:rPr>
                        <a:t>supply</a:t>
                      </a:r>
                      <a:r>
                        <a:rPr sz="800" b="1" spc="-105" dirty="0">
                          <a:latin typeface="Arial"/>
                          <a:cs typeface="Arial"/>
                        </a:rPr>
                        <a:t> </a:t>
                      </a:r>
                      <a:r>
                        <a:rPr sz="800" b="1" dirty="0">
                          <a:latin typeface="Arial"/>
                          <a:cs typeface="Arial"/>
                        </a:rPr>
                        <a:t>unit.</a:t>
                      </a:r>
                      <a:endParaRPr sz="800">
                        <a:latin typeface="Arial"/>
                        <a:cs typeface="Arial"/>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1">
                      <a:solidFill>
                        <a:srgbClr val="000000"/>
                      </a:solidFill>
                      <a:prstDash val="solid"/>
                    </a:lnB>
                  </a:tcPr>
                </a:tc>
                <a:extLst>
                  <a:ext uri="{0D108BD9-81ED-4DB2-BD59-A6C34878D82A}">
                    <a16:rowId xmlns:a16="http://schemas.microsoft.com/office/drawing/2014/main" val="10001"/>
                  </a:ext>
                </a:extLst>
              </a:tr>
              <a:tr h="320421">
                <a:tc vMerge="1">
                  <a:txBody>
                    <a:bodyPr/>
                    <a:lstStyle/>
                    <a:p>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2">
                      <a:solidFill>
                        <a:srgbClr val="000000"/>
                      </a:solidFill>
                      <a:prstDash val="solid"/>
                    </a:lnB>
                  </a:tcPr>
                </a:tc>
                <a:tc>
                  <a:txBody>
                    <a:bodyPr/>
                    <a:lstStyle/>
                    <a:p>
                      <a:pPr marL="75565">
                        <a:lnSpc>
                          <a:spcPts val="885"/>
                        </a:lnSpc>
                      </a:pPr>
                      <a:r>
                        <a:rPr sz="800" spc="-5" dirty="0">
                          <a:latin typeface="Arial"/>
                          <a:cs typeface="Arial"/>
                        </a:rPr>
                        <a:t>Power supply unit</a:t>
                      </a:r>
                      <a:r>
                        <a:rPr sz="800" spc="-25" dirty="0">
                          <a:latin typeface="Arial"/>
                          <a:cs typeface="Arial"/>
                        </a:rPr>
                        <a:t> </a:t>
                      </a:r>
                      <a:r>
                        <a:rPr sz="800" spc="-10" dirty="0">
                          <a:latin typeface="Arial"/>
                          <a:cs typeface="Arial"/>
                        </a:rPr>
                        <a:t>is</a:t>
                      </a:r>
                      <a:endParaRPr sz="800">
                        <a:latin typeface="Arial"/>
                        <a:cs typeface="Arial"/>
                      </a:endParaRPr>
                    </a:p>
                    <a:p>
                      <a:pPr marL="75565">
                        <a:lnSpc>
                          <a:spcPts val="955"/>
                        </a:lnSpc>
                      </a:pPr>
                      <a:r>
                        <a:rPr sz="800" dirty="0">
                          <a:latin typeface="Arial"/>
                          <a:cs typeface="Arial"/>
                        </a:rPr>
                        <a:t>faulty</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1">
                      <a:solidFill>
                        <a:srgbClr val="000000"/>
                      </a:solidFill>
                      <a:prstDash val="solid"/>
                    </a:lnB>
                  </a:tcPr>
                </a:tc>
                <a:tc>
                  <a:txBody>
                    <a:bodyPr/>
                    <a:lstStyle/>
                    <a:p>
                      <a:pPr marL="76200">
                        <a:lnSpc>
                          <a:spcPts val="875"/>
                        </a:lnSpc>
                      </a:pPr>
                      <a:r>
                        <a:rPr sz="800" b="1" spc="-5" dirty="0">
                          <a:latin typeface="Arial"/>
                          <a:cs typeface="Arial"/>
                        </a:rPr>
                        <a:t>The external </a:t>
                      </a:r>
                      <a:r>
                        <a:rPr sz="800" b="1" spc="-10" dirty="0">
                          <a:latin typeface="Arial"/>
                          <a:cs typeface="Arial"/>
                        </a:rPr>
                        <a:t>AC-DC </a:t>
                      </a:r>
                      <a:r>
                        <a:rPr sz="800" b="1" dirty="0">
                          <a:latin typeface="Arial"/>
                          <a:cs typeface="Arial"/>
                        </a:rPr>
                        <a:t>PSU may be </a:t>
                      </a:r>
                      <a:r>
                        <a:rPr sz="800" b="1" spc="-5" dirty="0">
                          <a:latin typeface="Arial"/>
                          <a:cs typeface="Arial"/>
                        </a:rPr>
                        <a:t>faulty. Please</a:t>
                      </a:r>
                      <a:r>
                        <a:rPr sz="800" b="1" spc="65" dirty="0">
                          <a:latin typeface="Arial"/>
                          <a:cs typeface="Arial"/>
                        </a:rPr>
                        <a:t> </a:t>
                      </a:r>
                      <a:r>
                        <a:rPr sz="800" b="1" spc="-5" dirty="0">
                          <a:latin typeface="Arial"/>
                          <a:cs typeface="Arial"/>
                        </a:rPr>
                        <a:t>contact</a:t>
                      </a:r>
                      <a:endParaRPr sz="800">
                        <a:latin typeface="Arial"/>
                        <a:cs typeface="Arial"/>
                      </a:endParaRPr>
                    </a:p>
                    <a:p>
                      <a:pPr marL="76200">
                        <a:lnSpc>
                          <a:spcPts val="955"/>
                        </a:lnSpc>
                      </a:pPr>
                      <a:r>
                        <a:rPr sz="800" b="1" spc="-5" dirty="0">
                          <a:latin typeface="Arial"/>
                          <a:cs typeface="Arial"/>
                        </a:rPr>
                        <a:t>Agilis </a:t>
                      </a:r>
                      <a:r>
                        <a:rPr sz="800" b="1" dirty="0">
                          <a:latin typeface="Arial"/>
                          <a:cs typeface="Arial"/>
                        </a:rPr>
                        <a:t>for further</a:t>
                      </a:r>
                      <a:r>
                        <a:rPr sz="800" b="1" spc="-55" dirty="0">
                          <a:latin typeface="Arial"/>
                          <a:cs typeface="Arial"/>
                        </a:rPr>
                        <a:t> </a:t>
                      </a:r>
                      <a:r>
                        <a:rPr sz="800" b="1" spc="-5" dirty="0">
                          <a:latin typeface="Arial"/>
                          <a:cs typeface="Arial"/>
                        </a:rPr>
                        <a:t>support.</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extLst>
                  <a:ext uri="{0D108BD9-81ED-4DB2-BD59-A6C34878D82A}">
                    <a16:rowId xmlns:a16="http://schemas.microsoft.com/office/drawing/2014/main" val="10002"/>
                  </a:ext>
                </a:extLst>
              </a:tr>
              <a:tr h="320039">
                <a:tc vMerge="1">
                  <a:txBody>
                    <a:bodyPr/>
                    <a:lstStyle/>
                    <a:p>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2">
                      <a:solidFill>
                        <a:srgbClr val="000000"/>
                      </a:solidFill>
                      <a:prstDash val="solid"/>
                    </a:lnB>
                  </a:tcPr>
                </a:tc>
                <a:tc>
                  <a:txBody>
                    <a:bodyPr/>
                    <a:lstStyle/>
                    <a:p>
                      <a:pPr marL="75565">
                        <a:lnSpc>
                          <a:spcPts val="880"/>
                        </a:lnSpc>
                      </a:pPr>
                      <a:r>
                        <a:rPr sz="800" spc="-5" dirty="0">
                          <a:latin typeface="Arial"/>
                          <a:cs typeface="Arial"/>
                        </a:rPr>
                        <a:t>Cables are</a:t>
                      </a:r>
                      <a:r>
                        <a:rPr sz="800" spc="-40" dirty="0">
                          <a:latin typeface="Arial"/>
                          <a:cs typeface="Arial"/>
                        </a:rPr>
                        <a:t> </a:t>
                      </a:r>
                      <a:r>
                        <a:rPr sz="800" spc="-5" dirty="0">
                          <a:latin typeface="Arial"/>
                          <a:cs typeface="Arial"/>
                        </a:rPr>
                        <a:t>loose</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2">
                      <a:solidFill>
                        <a:srgbClr val="000000"/>
                      </a:solidFill>
                      <a:prstDash val="solid"/>
                    </a:lnB>
                  </a:tcPr>
                </a:tc>
                <a:tc>
                  <a:txBody>
                    <a:bodyPr/>
                    <a:lstStyle/>
                    <a:p>
                      <a:pPr marL="76200">
                        <a:lnSpc>
                          <a:spcPts val="875"/>
                        </a:lnSpc>
                      </a:pPr>
                      <a:r>
                        <a:rPr sz="800" b="1" spc="-5" dirty="0">
                          <a:latin typeface="Arial"/>
                          <a:cs typeface="Arial"/>
                        </a:rPr>
                        <a:t>Hand-tighten </a:t>
                      </a:r>
                      <a:r>
                        <a:rPr sz="800" b="1" spc="-10" dirty="0">
                          <a:latin typeface="Arial"/>
                          <a:cs typeface="Arial"/>
                        </a:rPr>
                        <a:t>all </a:t>
                      </a:r>
                      <a:r>
                        <a:rPr sz="800" b="1" dirty="0">
                          <a:latin typeface="Arial"/>
                          <a:cs typeface="Arial"/>
                        </a:rPr>
                        <a:t>cable </a:t>
                      </a:r>
                      <a:r>
                        <a:rPr sz="800" b="1" spc="-5" dirty="0">
                          <a:latin typeface="Arial"/>
                          <a:cs typeface="Arial"/>
                        </a:rPr>
                        <a:t>connections between </a:t>
                      </a:r>
                      <a:r>
                        <a:rPr sz="800" b="1" dirty="0">
                          <a:latin typeface="Arial"/>
                          <a:cs typeface="Arial"/>
                        </a:rPr>
                        <a:t>the</a:t>
                      </a:r>
                      <a:r>
                        <a:rPr sz="800" b="1" spc="55" dirty="0">
                          <a:latin typeface="Arial"/>
                          <a:cs typeface="Arial"/>
                        </a:rPr>
                        <a:t> </a:t>
                      </a:r>
                      <a:r>
                        <a:rPr sz="800" b="1" spc="-20" dirty="0">
                          <a:latin typeface="Arial"/>
                          <a:cs typeface="Arial"/>
                        </a:rPr>
                        <a:t>AC</a:t>
                      </a:r>
                      <a:endParaRPr sz="800">
                        <a:latin typeface="Arial"/>
                        <a:cs typeface="Arial"/>
                      </a:endParaRPr>
                    </a:p>
                    <a:p>
                      <a:pPr marL="76200">
                        <a:lnSpc>
                          <a:spcPts val="955"/>
                        </a:lnSpc>
                      </a:pPr>
                      <a:r>
                        <a:rPr sz="800" b="1" spc="-5" dirty="0">
                          <a:latin typeface="Arial"/>
                          <a:cs typeface="Arial"/>
                        </a:rPr>
                        <a:t>power source, the PSU and </a:t>
                      </a:r>
                      <a:r>
                        <a:rPr sz="800" b="1" dirty="0">
                          <a:latin typeface="Arial"/>
                          <a:cs typeface="Arial"/>
                        </a:rPr>
                        <a:t>the</a:t>
                      </a:r>
                      <a:r>
                        <a:rPr sz="800" b="1" spc="-20" dirty="0">
                          <a:latin typeface="Arial"/>
                          <a:cs typeface="Arial"/>
                        </a:rPr>
                        <a:t> </a:t>
                      </a:r>
                      <a:r>
                        <a:rPr sz="800" b="1" spc="-5" dirty="0">
                          <a:latin typeface="Arial"/>
                          <a:cs typeface="Arial"/>
                        </a:rPr>
                        <a:t>BUC.</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2">
                      <a:solidFill>
                        <a:srgbClr val="000000"/>
                      </a:solidFill>
                      <a:prstDash val="solid"/>
                    </a:lnB>
                  </a:tcPr>
                </a:tc>
                <a:extLst>
                  <a:ext uri="{0D108BD9-81ED-4DB2-BD59-A6C34878D82A}">
                    <a16:rowId xmlns:a16="http://schemas.microsoft.com/office/drawing/2014/main" val="10003"/>
                  </a:ext>
                </a:extLst>
              </a:tr>
              <a:tr h="243840">
                <a:tc vMerge="1">
                  <a:txBody>
                    <a:bodyPr/>
                    <a:lstStyle/>
                    <a:p>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2">
                      <a:solidFill>
                        <a:srgbClr val="000000"/>
                      </a:solidFill>
                      <a:prstDash val="solid"/>
                    </a:lnB>
                  </a:tcPr>
                </a:tc>
                <a:tc>
                  <a:txBody>
                    <a:bodyPr/>
                    <a:lstStyle/>
                    <a:p>
                      <a:pPr marL="75565">
                        <a:lnSpc>
                          <a:spcPts val="880"/>
                        </a:lnSpc>
                      </a:pPr>
                      <a:r>
                        <a:rPr sz="800" spc="-5" dirty="0">
                          <a:latin typeface="Arial"/>
                          <a:cs typeface="Arial"/>
                        </a:rPr>
                        <a:t>Power </a:t>
                      </a:r>
                      <a:r>
                        <a:rPr sz="800" dirty="0">
                          <a:latin typeface="Arial"/>
                          <a:cs typeface="Arial"/>
                        </a:rPr>
                        <a:t>cables </a:t>
                      </a:r>
                      <a:r>
                        <a:rPr sz="800" spc="-5" dirty="0">
                          <a:latin typeface="Arial"/>
                          <a:cs typeface="Arial"/>
                        </a:rPr>
                        <a:t>are</a:t>
                      </a:r>
                      <a:r>
                        <a:rPr sz="800" spc="-85" dirty="0">
                          <a:latin typeface="Arial"/>
                          <a:cs typeface="Arial"/>
                        </a:rPr>
                        <a:t> </a:t>
                      </a:r>
                      <a:r>
                        <a:rPr sz="800" dirty="0">
                          <a:latin typeface="Arial"/>
                          <a:cs typeface="Arial"/>
                        </a:rPr>
                        <a:t>faulty</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tcPr>
                </a:tc>
                <a:tc>
                  <a:txBody>
                    <a:bodyPr/>
                    <a:lstStyle/>
                    <a:p>
                      <a:pPr marL="76200">
                        <a:lnSpc>
                          <a:spcPts val="869"/>
                        </a:lnSpc>
                      </a:pPr>
                      <a:r>
                        <a:rPr sz="800" b="1" spc="-5" dirty="0">
                          <a:latin typeface="Arial"/>
                          <a:cs typeface="Arial"/>
                        </a:rPr>
                        <a:t>Test </a:t>
                      </a:r>
                      <a:r>
                        <a:rPr sz="800" b="1" dirty="0">
                          <a:latin typeface="Arial"/>
                          <a:cs typeface="Arial"/>
                        </a:rPr>
                        <a:t>the voltage    </a:t>
                      </a:r>
                      <a:r>
                        <a:rPr sz="800" b="1" spc="-5" dirty="0">
                          <a:latin typeface="Arial"/>
                          <a:cs typeface="Arial"/>
                        </a:rPr>
                        <a:t>at each end </a:t>
                      </a:r>
                      <a:r>
                        <a:rPr sz="800" b="1" spc="-10" dirty="0">
                          <a:latin typeface="Arial"/>
                          <a:cs typeface="Arial"/>
                        </a:rPr>
                        <a:t>of </a:t>
                      </a:r>
                      <a:r>
                        <a:rPr sz="800" b="1" dirty="0">
                          <a:latin typeface="Arial"/>
                          <a:cs typeface="Arial"/>
                        </a:rPr>
                        <a:t>the </a:t>
                      </a:r>
                      <a:r>
                        <a:rPr sz="800" b="1" spc="-5" dirty="0">
                          <a:latin typeface="Arial"/>
                          <a:cs typeface="Arial"/>
                        </a:rPr>
                        <a:t>cables. Replace</a:t>
                      </a:r>
                      <a:r>
                        <a:rPr sz="800" b="1" spc="35" dirty="0">
                          <a:latin typeface="Arial"/>
                          <a:cs typeface="Arial"/>
                        </a:rPr>
                        <a:t> </a:t>
                      </a:r>
                      <a:r>
                        <a:rPr sz="800" b="1" dirty="0">
                          <a:latin typeface="Arial"/>
                          <a:cs typeface="Arial"/>
                        </a:rPr>
                        <a:t>any</a:t>
                      </a:r>
                      <a:endParaRPr sz="800">
                        <a:latin typeface="Arial"/>
                        <a:cs typeface="Arial"/>
                      </a:endParaRPr>
                    </a:p>
                    <a:p>
                      <a:pPr marL="76200">
                        <a:lnSpc>
                          <a:spcPts val="950"/>
                        </a:lnSpc>
                      </a:pPr>
                      <a:r>
                        <a:rPr sz="800" b="1" dirty="0">
                          <a:latin typeface="Arial"/>
                          <a:cs typeface="Arial"/>
                        </a:rPr>
                        <a:t>faulty</a:t>
                      </a:r>
                      <a:r>
                        <a:rPr sz="800" b="1" spc="-95" dirty="0">
                          <a:latin typeface="Arial"/>
                          <a:cs typeface="Arial"/>
                        </a:rPr>
                        <a:t> </a:t>
                      </a:r>
                      <a:r>
                        <a:rPr sz="800" b="1" spc="-5" dirty="0">
                          <a:latin typeface="Arial"/>
                          <a:cs typeface="Arial"/>
                        </a:rPr>
                        <a:t>cables.</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04"/>
                  </a:ext>
                </a:extLst>
              </a:tr>
              <a:tr h="399288">
                <a:tc vMerge="1">
                  <a:txBody>
                    <a:bodyPr/>
                    <a:lstStyle/>
                    <a:p>
                      <a:endParaRPr/>
                    </a:p>
                  </a:txBody>
                  <a:tcPr marL="0" marR="0" marT="0" marB="0">
                    <a:lnL w="12191">
                      <a:solidFill>
                        <a:srgbClr val="000000"/>
                      </a:solidFill>
                      <a:prstDash val="solid"/>
                    </a:lnL>
                    <a:lnR w="12192">
                      <a:solidFill>
                        <a:srgbClr val="000000"/>
                      </a:solidFill>
                      <a:prstDash val="solid"/>
                    </a:lnR>
                    <a:lnT w="28321">
                      <a:solidFill>
                        <a:srgbClr val="FFFFFF"/>
                      </a:solidFill>
                      <a:prstDash val="solid"/>
                    </a:lnT>
                    <a:lnB w="12192">
                      <a:solidFill>
                        <a:srgbClr val="000000"/>
                      </a:solidFill>
                      <a:prstDash val="solid"/>
                    </a:lnB>
                  </a:tcPr>
                </a:tc>
                <a:tc>
                  <a:txBody>
                    <a:bodyPr/>
                    <a:lstStyle/>
                    <a:p>
                      <a:pPr marL="75565">
                        <a:lnSpc>
                          <a:spcPts val="880"/>
                        </a:lnSpc>
                      </a:pPr>
                      <a:r>
                        <a:rPr sz="800" dirty="0">
                          <a:latin typeface="Arial"/>
                          <a:cs typeface="Arial"/>
                        </a:rPr>
                        <a:t>BUC </a:t>
                      </a:r>
                      <a:r>
                        <a:rPr sz="800" spc="-10" dirty="0">
                          <a:latin typeface="Arial"/>
                          <a:cs typeface="Arial"/>
                        </a:rPr>
                        <a:t>is</a:t>
                      </a:r>
                      <a:r>
                        <a:rPr sz="800" spc="-95" dirty="0">
                          <a:latin typeface="Arial"/>
                          <a:cs typeface="Arial"/>
                        </a:rPr>
                        <a:t> </a:t>
                      </a:r>
                      <a:r>
                        <a:rPr sz="800" dirty="0">
                          <a:latin typeface="Arial"/>
                          <a:cs typeface="Arial"/>
                        </a:rPr>
                        <a:t>faulty</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tcPr>
                </a:tc>
                <a:tc>
                  <a:txBody>
                    <a:bodyPr/>
                    <a:lstStyle/>
                    <a:p>
                      <a:pPr marL="76200">
                        <a:lnSpc>
                          <a:spcPts val="875"/>
                        </a:lnSpc>
                      </a:pPr>
                      <a:r>
                        <a:rPr sz="800" b="1" dirty="0">
                          <a:latin typeface="Arial"/>
                          <a:cs typeface="Arial"/>
                        </a:rPr>
                        <a:t>If </a:t>
                      </a:r>
                      <a:r>
                        <a:rPr sz="800" b="1" spc="-5" dirty="0">
                          <a:latin typeface="Arial"/>
                          <a:cs typeface="Arial"/>
                        </a:rPr>
                        <a:t>none </a:t>
                      </a:r>
                      <a:r>
                        <a:rPr sz="800" b="1" dirty="0">
                          <a:latin typeface="Arial"/>
                          <a:cs typeface="Arial"/>
                        </a:rPr>
                        <a:t>of the above </a:t>
                      </a:r>
                      <a:r>
                        <a:rPr sz="800" b="1" spc="-5" dirty="0">
                          <a:latin typeface="Arial"/>
                          <a:cs typeface="Arial"/>
                        </a:rPr>
                        <a:t>causes test positive, the BUC </a:t>
                      </a:r>
                      <a:r>
                        <a:rPr sz="800" b="1" dirty="0">
                          <a:latin typeface="Arial"/>
                          <a:cs typeface="Arial"/>
                        </a:rPr>
                        <a:t>may</a:t>
                      </a:r>
                      <a:endParaRPr sz="800">
                        <a:latin typeface="Arial"/>
                        <a:cs typeface="Arial"/>
                      </a:endParaRPr>
                    </a:p>
                    <a:p>
                      <a:pPr marL="76200">
                        <a:lnSpc>
                          <a:spcPts val="955"/>
                        </a:lnSpc>
                      </a:pPr>
                      <a:r>
                        <a:rPr sz="800" b="1" dirty="0">
                          <a:latin typeface="Arial"/>
                          <a:cs typeface="Arial"/>
                        </a:rPr>
                        <a:t>be </a:t>
                      </a:r>
                      <a:r>
                        <a:rPr sz="800" b="1" spc="-5" dirty="0">
                          <a:latin typeface="Arial"/>
                          <a:cs typeface="Arial"/>
                        </a:rPr>
                        <a:t>faulty. Please contact Agilis for </a:t>
                      </a:r>
                      <a:r>
                        <a:rPr sz="800" b="1" dirty="0">
                          <a:latin typeface="Arial"/>
                          <a:cs typeface="Arial"/>
                        </a:rPr>
                        <a:t>further</a:t>
                      </a:r>
                      <a:r>
                        <a:rPr sz="800" b="1" spc="65" dirty="0">
                          <a:latin typeface="Arial"/>
                          <a:cs typeface="Arial"/>
                        </a:rPr>
                        <a:t> </a:t>
                      </a:r>
                      <a:r>
                        <a:rPr sz="800" b="1" spc="-5" dirty="0">
                          <a:latin typeface="Arial"/>
                          <a:cs typeface="Arial"/>
                        </a:rPr>
                        <a:t>support.</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05"/>
                  </a:ext>
                </a:extLst>
              </a:tr>
              <a:tr h="365759">
                <a:tc rowSpan="3">
                  <a:txBody>
                    <a:bodyPr/>
                    <a:lstStyle/>
                    <a:p>
                      <a:pPr marL="74295">
                        <a:lnSpc>
                          <a:spcPts val="880"/>
                        </a:lnSpc>
                      </a:pPr>
                      <a:r>
                        <a:rPr sz="800" b="1" dirty="0">
                          <a:latin typeface="Arial"/>
                          <a:cs typeface="Arial"/>
                        </a:rPr>
                        <a:t>Fans are</a:t>
                      </a:r>
                      <a:r>
                        <a:rPr sz="800" b="1" spc="-95" dirty="0">
                          <a:latin typeface="Arial"/>
                          <a:cs typeface="Arial"/>
                        </a:rPr>
                        <a:t> </a:t>
                      </a:r>
                      <a:r>
                        <a:rPr sz="800" b="1" dirty="0">
                          <a:latin typeface="Arial"/>
                          <a:cs typeface="Arial"/>
                        </a:rPr>
                        <a:t>not</a:t>
                      </a:r>
                      <a:endParaRPr sz="800">
                        <a:latin typeface="Arial"/>
                        <a:cs typeface="Arial"/>
                      </a:endParaRPr>
                    </a:p>
                    <a:p>
                      <a:pPr marL="74295">
                        <a:lnSpc>
                          <a:spcPct val="100000"/>
                        </a:lnSpc>
                      </a:pPr>
                      <a:r>
                        <a:rPr sz="800" b="1" dirty="0">
                          <a:latin typeface="Arial"/>
                          <a:cs typeface="Arial"/>
                        </a:rPr>
                        <a:t>working</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1">
                      <a:solidFill>
                        <a:srgbClr val="000000"/>
                      </a:solidFill>
                      <a:prstDash val="solid"/>
                    </a:lnB>
                  </a:tcPr>
                </a:tc>
                <a:tc>
                  <a:txBody>
                    <a:bodyPr/>
                    <a:lstStyle/>
                    <a:p>
                      <a:pPr marL="75565">
                        <a:lnSpc>
                          <a:spcPts val="890"/>
                        </a:lnSpc>
                      </a:pPr>
                      <a:r>
                        <a:rPr sz="800" dirty="0">
                          <a:latin typeface="Arial"/>
                          <a:cs typeface="Arial"/>
                        </a:rPr>
                        <a:t>Fan </a:t>
                      </a:r>
                      <a:r>
                        <a:rPr sz="800" spc="-5" dirty="0">
                          <a:latin typeface="Arial"/>
                          <a:cs typeface="Arial"/>
                        </a:rPr>
                        <a:t>cable connector</a:t>
                      </a:r>
                      <a:r>
                        <a:rPr sz="800" spc="-65" dirty="0">
                          <a:latin typeface="Arial"/>
                          <a:cs typeface="Arial"/>
                        </a:rPr>
                        <a:t> </a:t>
                      </a:r>
                      <a:r>
                        <a:rPr sz="800" dirty="0">
                          <a:latin typeface="Arial"/>
                          <a:cs typeface="Arial"/>
                        </a:rPr>
                        <a:t>is</a:t>
                      </a:r>
                      <a:endParaRPr sz="800">
                        <a:latin typeface="Arial"/>
                        <a:cs typeface="Arial"/>
                      </a:endParaRPr>
                    </a:p>
                    <a:p>
                      <a:pPr marL="75565" marR="494665">
                        <a:lnSpc>
                          <a:spcPts val="950"/>
                        </a:lnSpc>
                        <a:spcBef>
                          <a:spcPts val="40"/>
                        </a:spcBef>
                      </a:pPr>
                      <a:r>
                        <a:rPr sz="800" dirty="0">
                          <a:latin typeface="Arial"/>
                          <a:cs typeface="Arial"/>
                        </a:rPr>
                        <a:t>loosely </a:t>
                      </a:r>
                      <a:r>
                        <a:rPr sz="800" spc="-5" dirty="0">
                          <a:latin typeface="Arial"/>
                          <a:cs typeface="Arial"/>
                        </a:rPr>
                        <a:t>or</a:t>
                      </a:r>
                      <a:r>
                        <a:rPr sz="800" spc="-75" dirty="0">
                          <a:latin typeface="Arial"/>
                          <a:cs typeface="Arial"/>
                        </a:rPr>
                        <a:t> </a:t>
                      </a:r>
                      <a:r>
                        <a:rPr sz="800" spc="-5" dirty="0">
                          <a:latin typeface="Arial"/>
                          <a:cs typeface="Arial"/>
                        </a:rPr>
                        <a:t>not  connected.</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tcPr>
                </a:tc>
                <a:tc>
                  <a:txBody>
                    <a:bodyPr/>
                    <a:lstStyle/>
                    <a:p>
                      <a:pPr marL="76200">
                        <a:lnSpc>
                          <a:spcPts val="880"/>
                        </a:lnSpc>
                      </a:pPr>
                      <a:r>
                        <a:rPr sz="800" b="1" spc="-5" dirty="0">
                          <a:latin typeface="Arial"/>
                          <a:cs typeface="Arial"/>
                        </a:rPr>
                        <a:t>Check </a:t>
                      </a:r>
                      <a:r>
                        <a:rPr sz="800" b="1" dirty="0">
                          <a:latin typeface="Arial"/>
                          <a:cs typeface="Arial"/>
                        </a:rPr>
                        <a:t>that the fan cable </a:t>
                      </a:r>
                      <a:r>
                        <a:rPr sz="800" b="1" spc="-5" dirty="0">
                          <a:latin typeface="Arial"/>
                          <a:cs typeface="Arial"/>
                        </a:rPr>
                        <a:t>connector </a:t>
                      </a:r>
                      <a:r>
                        <a:rPr sz="800" b="1" dirty="0">
                          <a:latin typeface="Arial"/>
                          <a:cs typeface="Arial"/>
                        </a:rPr>
                        <a:t>is</a:t>
                      </a:r>
                      <a:r>
                        <a:rPr sz="800" b="1" spc="-40" dirty="0">
                          <a:latin typeface="Arial"/>
                          <a:cs typeface="Arial"/>
                        </a:rPr>
                        <a:t> </a:t>
                      </a:r>
                      <a:r>
                        <a:rPr sz="800" b="1" dirty="0">
                          <a:latin typeface="Arial"/>
                          <a:cs typeface="Arial"/>
                        </a:rPr>
                        <a:t>properly</a:t>
                      </a:r>
                      <a:endParaRPr sz="800">
                        <a:latin typeface="Arial"/>
                        <a:cs typeface="Arial"/>
                      </a:endParaRPr>
                    </a:p>
                    <a:p>
                      <a:pPr marL="76200">
                        <a:lnSpc>
                          <a:spcPct val="100000"/>
                        </a:lnSpc>
                      </a:pPr>
                      <a:r>
                        <a:rPr sz="800" b="1" dirty="0">
                          <a:latin typeface="Arial"/>
                          <a:cs typeface="Arial"/>
                        </a:rPr>
                        <a:t>connected.</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06"/>
                  </a:ext>
                </a:extLst>
              </a:tr>
              <a:tr h="244094">
                <a:tc vMerge="1">
                  <a:txBody>
                    <a:bodyPr/>
                    <a:lstStyle/>
                    <a:p>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1">
                      <a:solidFill>
                        <a:srgbClr val="000000"/>
                      </a:solidFill>
                      <a:prstDash val="solid"/>
                    </a:lnB>
                  </a:tcPr>
                </a:tc>
                <a:tc>
                  <a:txBody>
                    <a:bodyPr/>
                    <a:lstStyle/>
                    <a:p>
                      <a:pPr marL="75565">
                        <a:lnSpc>
                          <a:spcPts val="880"/>
                        </a:lnSpc>
                      </a:pPr>
                      <a:r>
                        <a:rPr sz="800" spc="-5" dirty="0">
                          <a:latin typeface="Arial"/>
                          <a:cs typeface="Arial"/>
                        </a:rPr>
                        <a:t>Fans</a:t>
                      </a:r>
                      <a:r>
                        <a:rPr sz="800" spc="-60" dirty="0">
                          <a:latin typeface="Arial"/>
                          <a:cs typeface="Arial"/>
                        </a:rPr>
                        <a:t> </a:t>
                      </a:r>
                      <a:r>
                        <a:rPr sz="800" spc="-5" dirty="0">
                          <a:latin typeface="Arial"/>
                          <a:cs typeface="Arial"/>
                        </a:rPr>
                        <a:t>failure</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tcPr>
                </a:tc>
                <a:tc>
                  <a:txBody>
                    <a:bodyPr/>
                    <a:lstStyle/>
                    <a:p>
                      <a:pPr marL="76200">
                        <a:lnSpc>
                          <a:spcPts val="880"/>
                        </a:lnSpc>
                      </a:pPr>
                      <a:r>
                        <a:rPr sz="800" b="1" dirty="0">
                          <a:latin typeface="Arial"/>
                          <a:cs typeface="Arial"/>
                        </a:rPr>
                        <a:t>Replace the </a:t>
                      </a:r>
                      <a:r>
                        <a:rPr sz="800" b="1" spc="-5" dirty="0">
                          <a:latin typeface="Arial"/>
                          <a:cs typeface="Arial"/>
                        </a:rPr>
                        <a:t>fans. Please contact Agilis </a:t>
                      </a:r>
                      <a:r>
                        <a:rPr sz="800" b="1" dirty="0">
                          <a:latin typeface="Arial"/>
                          <a:cs typeface="Arial"/>
                        </a:rPr>
                        <a:t>for</a:t>
                      </a:r>
                      <a:r>
                        <a:rPr sz="800" b="1" spc="-15" dirty="0">
                          <a:latin typeface="Arial"/>
                          <a:cs typeface="Arial"/>
                        </a:rPr>
                        <a:t> </a:t>
                      </a:r>
                      <a:r>
                        <a:rPr sz="800" b="1" dirty="0">
                          <a:latin typeface="Arial"/>
                          <a:cs typeface="Arial"/>
                        </a:rPr>
                        <a:t>further</a:t>
                      </a:r>
                      <a:endParaRPr sz="800">
                        <a:latin typeface="Arial"/>
                        <a:cs typeface="Arial"/>
                      </a:endParaRPr>
                    </a:p>
                    <a:p>
                      <a:pPr marL="76200">
                        <a:lnSpc>
                          <a:spcPct val="100000"/>
                        </a:lnSpc>
                      </a:pPr>
                      <a:r>
                        <a:rPr sz="800" b="1" dirty="0">
                          <a:latin typeface="Arial"/>
                          <a:cs typeface="Arial"/>
                        </a:rPr>
                        <a:t>support.</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07"/>
                  </a:ext>
                </a:extLst>
              </a:tr>
              <a:tr h="243840">
                <a:tc vMerge="1">
                  <a:txBody>
                    <a:bodyPr/>
                    <a:lstStyle/>
                    <a:p>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1">
                      <a:solidFill>
                        <a:srgbClr val="000000"/>
                      </a:solidFill>
                      <a:prstDash val="solid"/>
                    </a:lnB>
                  </a:tcPr>
                </a:tc>
                <a:tc>
                  <a:txBody>
                    <a:bodyPr/>
                    <a:lstStyle/>
                    <a:p>
                      <a:pPr marL="75565">
                        <a:lnSpc>
                          <a:spcPts val="890"/>
                        </a:lnSpc>
                      </a:pPr>
                      <a:r>
                        <a:rPr sz="800" dirty="0">
                          <a:latin typeface="Arial"/>
                          <a:cs typeface="Arial"/>
                        </a:rPr>
                        <a:t>Fan </a:t>
                      </a:r>
                      <a:r>
                        <a:rPr sz="800" spc="-5" dirty="0">
                          <a:latin typeface="Arial"/>
                          <a:cs typeface="Arial"/>
                        </a:rPr>
                        <a:t>cable</a:t>
                      </a:r>
                      <a:r>
                        <a:rPr sz="800" spc="-65" dirty="0">
                          <a:latin typeface="Arial"/>
                          <a:cs typeface="Arial"/>
                        </a:rPr>
                        <a:t> </a:t>
                      </a:r>
                      <a:r>
                        <a:rPr sz="800" spc="-5" dirty="0">
                          <a:latin typeface="Arial"/>
                          <a:cs typeface="Arial"/>
                        </a:rPr>
                        <a:t>connector</a:t>
                      </a:r>
                      <a:endParaRPr sz="800">
                        <a:latin typeface="Arial"/>
                        <a:cs typeface="Arial"/>
                      </a:endParaRPr>
                    </a:p>
                    <a:p>
                      <a:pPr marL="75565">
                        <a:lnSpc>
                          <a:spcPct val="100000"/>
                        </a:lnSpc>
                      </a:pPr>
                      <a:r>
                        <a:rPr sz="800" spc="-5" dirty="0">
                          <a:latin typeface="Arial"/>
                          <a:cs typeface="Arial"/>
                        </a:rPr>
                        <a:t>failure</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1">
                      <a:solidFill>
                        <a:srgbClr val="000000"/>
                      </a:solidFill>
                      <a:prstDash val="solid"/>
                    </a:lnB>
                  </a:tcPr>
                </a:tc>
                <a:tc>
                  <a:txBody>
                    <a:bodyPr/>
                    <a:lstStyle/>
                    <a:p>
                      <a:pPr marL="76200">
                        <a:lnSpc>
                          <a:spcPts val="880"/>
                        </a:lnSpc>
                      </a:pPr>
                      <a:r>
                        <a:rPr sz="800" b="1" dirty="0">
                          <a:latin typeface="Arial"/>
                          <a:cs typeface="Arial"/>
                        </a:rPr>
                        <a:t>Replace the fan cable</a:t>
                      </a:r>
                      <a:r>
                        <a:rPr sz="800" b="1" spc="-75" dirty="0">
                          <a:latin typeface="Arial"/>
                          <a:cs typeface="Arial"/>
                        </a:rPr>
                        <a:t> </a:t>
                      </a:r>
                      <a:r>
                        <a:rPr sz="800" b="1" spc="-5" dirty="0">
                          <a:latin typeface="Arial"/>
                          <a:cs typeface="Arial"/>
                        </a:rPr>
                        <a:t>connectors.</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1">
                      <a:solidFill>
                        <a:srgbClr val="000000"/>
                      </a:solidFill>
                      <a:prstDash val="solid"/>
                    </a:lnB>
                  </a:tcPr>
                </a:tc>
                <a:extLst>
                  <a:ext uri="{0D108BD9-81ED-4DB2-BD59-A6C34878D82A}">
                    <a16:rowId xmlns:a16="http://schemas.microsoft.com/office/drawing/2014/main" val="10008"/>
                  </a:ext>
                </a:extLst>
              </a:tr>
              <a:tr h="365760">
                <a:tc rowSpan="3">
                  <a:txBody>
                    <a:bodyPr/>
                    <a:lstStyle/>
                    <a:p>
                      <a:pPr marL="74295">
                        <a:lnSpc>
                          <a:spcPts val="880"/>
                        </a:lnSpc>
                      </a:pPr>
                      <a:r>
                        <a:rPr sz="800" b="1" dirty="0">
                          <a:latin typeface="Arial"/>
                          <a:cs typeface="Arial"/>
                        </a:rPr>
                        <a:t>No RF</a:t>
                      </a:r>
                      <a:r>
                        <a:rPr sz="800" b="1" spc="-70" dirty="0">
                          <a:latin typeface="Arial"/>
                          <a:cs typeface="Arial"/>
                        </a:rPr>
                        <a:t> </a:t>
                      </a:r>
                      <a:r>
                        <a:rPr sz="800" b="1" spc="-5" dirty="0">
                          <a:latin typeface="Arial"/>
                          <a:cs typeface="Arial"/>
                        </a:rPr>
                        <a:t>output</a:t>
                      </a:r>
                      <a:endParaRPr sz="800">
                        <a:latin typeface="Arial"/>
                        <a:cs typeface="Arial"/>
                      </a:endParaRPr>
                    </a:p>
                    <a:p>
                      <a:pPr marL="74295">
                        <a:lnSpc>
                          <a:spcPct val="100000"/>
                        </a:lnSpc>
                      </a:pPr>
                      <a:r>
                        <a:rPr sz="800" b="1" spc="-5" dirty="0">
                          <a:latin typeface="Arial"/>
                          <a:cs typeface="Arial"/>
                        </a:rPr>
                        <a:t>power</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tc>
                  <a:txBody>
                    <a:bodyPr/>
                    <a:lstStyle/>
                    <a:p>
                      <a:pPr marL="75565">
                        <a:lnSpc>
                          <a:spcPts val="880"/>
                        </a:lnSpc>
                      </a:pPr>
                      <a:r>
                        <a:rPr sz="800" dirty="0">
                          <a:latin typeface="Arial"/>
                          <a:cs typeface="Arial"/>
                        </a:rPr>
                        <a:t>BUC </a:t>
                      </a:r>
                      <a:r>
                        <a:rPr sz="800" spc="-10" dirty="0">
                          <a:latin typeface="Arial"/>
                          <a:cs typeface="Arial"/>
                        </a:rPr>
                        <a:t>is</a:t>
                      </a:r>
                      <a:r>
                        <a:rPr sz="800" spc="-55" dirty="0">
                          <a:latin typeface="Arial"/>
                          <a:cs typeface="Arial"/>
                        </a:rPr>
                        <a:t> </a:t>
                      </a:r>
                      <a:r>
                        <a:rPr sz="800" spc="-5" dirty="0">
                          <a:latin typeface="Arial"/>
                          <a:cs typeface="Arial"/>
                        </a:rPr>
                        <a:t>overheated</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1">
                      <a:solidFill>
                        <a:srgbClr val="000000"/>
                      </a:solidFill>
                      <a:prstDash val="solid"/>
                    </a:lnB>
                  </a:tcPr>
                </a:tc>
                <a:tc>
                  <a:txBody>
                    <a:bodyPr/>
                    <a:lstStyle/>
                    <a:p>
                      <a:pPr marL="76200">
                        <a:lnSpc>
                          <a:spcPts val="880"/>
                        </a:lnSpc>
                      </a:pPr>
                      <a:r>
                        <a:rPr sz="800" b="1" dirty="0">
                          <a:latin typeface="Arial"/>
                          <a:cs typeface="Arial"/>
                        </a:rPr>
                        <a:t>RF output is </a:t>
                      </a:r>
                      <a:r>
                        <a:rPr sz="800" b="1" spc="-5" dirty="0">
                          <a:latin typeface="Arial"/>
                          <a:cs typeface="Arial"/>
                        </a:rPr>
                        <a:t>automatically </a:t>
                      </a:r>
                      <a:r>
                        <a:rPr sz="800" b="1" dirty="0">
                          <a:latin typeface="Arial"/>
                          <a:cs typeface="Arial"/>
                        </a:rPr>
                        <a:t>disabled if the </a:t>
                      </a:r>
                      <a:r>
                        <a:rPr sz="800" b="1" spc="-5" dirty="0">
                          <a:latin typeface="Arial"/>
                          <a:cs typeface="Arial"/>
                        </a:rPr>
                        <a:t>BUC</a:t>
                      </a:r>
                      <a:r>
                        <a:rPr sz="800" b="1" spc="-65" dirty="0">
                          <a:latin typeface="Arial"/>
                          <a:cs typeface="Arial"/>
                        </a:rPr>
                        <a:t> </a:t>
                      </a:r>
                      <a:r>
                        <a:rPr sz="800" b="1" dirty="0">
                          <a:latin typeface="Arial"/>
                          <a:cs typeface="Arial"/>
                        </a:rPr>
                        <a:t>is</a:t>
                      </a:r>
                      <a:endParaRPr sz="800">
                        <a:latin typeface="Arial"/>
                        <a:cs typeface="Arial"/>
                      </a:endParaRPr>
                    </a:p>
                    <a:p>
                      <a:pPr marL="76200" marR="234950">
                        <a:lnSpc>
                          <a:spcPts val="950"/>
                        </a:lnSpc>
                        <a:spcBef>
                          <a:spcPts val="40"/>
                        </a:spcBef>
                      </a:pPr>
                      <a:r>
                        <a:rPr sz="800" b="1" spc="-5" dirty="0">
                          <a:latin typeface="Arial"/>
                          <a:cs typeface="Arial"/>
                        </a:rPr>
                        <a:t>overheated. </a:t>
                      </a:r>
                      <a:r>
                        <a:rPr sz="800" b="1" spc="-10" dirty="0">
                          <a:latin typeface="Arial"/>
                          <a:cs typeface="Arial"/>
                        </a:rPr>
                        <a:t>Allow </a:t>
                      </a:r>
                      <a:r>
                        <a:rPr sz="800" b="1" dirty="0">
                          <a:latin typeface="Arial"/>
                          <a:cs typeface="Arial"/>
                        </a:rPr>
                        <a:t>the unit </a:t>
                      </a:r>
                      <a:r>
                        <a:rPr sz="800" b="1" spc="-5" dirty="0">
                          <a:latin typeface="Arial"/>
                          <a:cs typeface="Arial"/>
                        </a:rPr>
                        <a:t>to cool to </a:t>
                      </a:r>
                      <a:r>
                        <a:rPr sz="800" b="1" dirty="0">
                          <a:latin typeface="Arial"/>
                          <a:cs typeface="Arial"/>
                        </a:rPr>
                        <a:t>a </a:t>
                      </a:r>
                      <a:r>
                        <a:rPr sz="800" b="1" spc="-5" dirty="0">
                          <a:latin typeface="Arial"/>
                          <a:cs typeface="Arial"/>
                        </a:rPr>
                        <a:t>safe operating  temperature </a:t>
                      </a:r>
                      <a:r>
                        <a:rPr sz="800" b="1" dirty="0">
                          <a:latin typeface="Arial"/>
                          <a:cs typeface="Arial"/>
                        </a:rPr>
                        <a:t>before </a:t>
                      </a:r>
                      <a:r>
                        <a:rPr sz="800" b="1" spc="-5" dirty="0">
                          <a:latin typeface="Arial"/>
                          <a:cs typeface="Arial"/>
                        </a:rPr>
                        <a:t>enabling</a:t>
                      </a:r>
                      <a:r>
                        <a:rPr sz="800" b="1" spc="-25" dirty="0">
                          <a:latin typeface="Arial"/>
                          <a:cs typeface="Arial"/>
                        </a:rPr>
                        <a:t> </a:t>
                      </a:r>
                      <a:r>
                        <a:rPr sz="800" b="1" spc="-5" dirty="0">
                          <a:latin typeface="Arial"/>
                          <a:cs typeface="Arial"/>
                        </a:rPr>
                        <a:t>RF.</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extLst>
                  <a:ext uri="{0D108BD9-81ED-4DB2-BD59-A6C34878D82A}">
                    <a16:rowId xmlns:a16="http://schemas.microsoft.com/office/drawing/2014/main" val="10009"/>
                  </a:ext>
                </a:extLst>
              </a:tr>
              <a:tr h="243839">
                <a:tc vMerge="1">
                  <a:txBody>
                    <a:bodyPr/>
                    <a:lstStyle/>
                    <a:p>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tc>
                  <a:txBody>
                    <a:bodyPr/>
                    <a:lstStyle/>
                    <a:p>
                      <a:pPr marL="75565">
                        <a:lnSpc>
                          <a:spcPts val="880"/>
                        </a:lnSpc>
                      </a:pPr>
                      <a:r>
                        <a:rPr sz="800" dirty="0">
                          <a:latin typeface="Arial"/>
                          <a:cs typeface="Arial"/>
                        </a:rPr>
                        <a:t>RF is </a:t>
                      </a:r>
                      <a:r>
                        <a:rPr sz="800" spc="-5" dirty="0">
                          <a:latin typeface="Arial"/>
                          <a:cs typeface="Arial"/>
                        </a:rPr>
                        <a:t>disabled</a:t>
                      </a:r>
                      <a:r>
                        <a:rPr sz="800" spc="-50" dirty="0">
                          <a:latin typeface="Arial"/>
                          <a:cs typeface="Arial"/>
                        </a:rPr>
                        <a:t> </a:t>
                      </a:r>
                      <a:r>
                        <a:rPr sz="800" spc="-5" dirty="0">
                          <a:latin typeface="Arial"/>
                          <a:cs typeface="Arial"/>
                        </a:rPr>
                        <a:t>(“Off”)</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1">
                      <a:solidFill>
                        <a:srgbClr val="000000"/>
                      </a:solidFill>
                      <a:prstDash val="solid"/>
                    </a:lnB>
                  </a:tcPr>
                </a:tc>
                <a:tc>
                  <a:txBody>
                    <a:bodyPr/>
                    <a:lstStyle/>
                    <a:p>
                      <a:pPr marL="76200">
                        <a:lnSpc>
                          <a:spcPts val="880"/>
                        </a:lnSpc>
                      </a:pPr>
                      <a:r>
                        <a:rPr sz="800" b="1" spc="-5" dirty="0">
                          <a:latin typeface="Arial"/>
                          <a:cs typeface="Arial"/>
                        </a:rPr>
                        <a:t>Check </a:t>
                      </a:r>
                      <a:r>
                        <a:rPr sz="800" b="1" dirty="0">
                          <a:latin typeface="Arial"/>
                          <a:cs typeface="Arial"/>
                        </a:rPr>
                        <a:t>the </a:t>
                      </a:r>
                      <a:r>
                        <a:rPr sz="800" b="1" spc="-5" dirty="0">
                          <a:latin typeface="Arial"/>
                          <a:cs typeface="Arial"/>
                        </a:rPr>
                        <a:t>BUC settings </a:t>
                      </a:r>
                      <a:r>
                        <a:rPr sz="800" b="1" dirty="0">
                          <a:latin typeface="Arial"/>
                          <a:cs typeface="Arial"/>
                        </a:rPr>
                        <a:t>using </a:t>
                      </a:r>
                      <a:r>
                        <a:rPr sz="800" b="1" spc="-5" dirty="0">
                          <a:latin typeface="Arial"/>
                          <a:cs typeface="Arial"/>
                        </a:rPr>
                        <a:t>the </a:t>
                      </a:r>
                      <a:r>
                        <a:rPr sz="800" b="1" dirty="0">
                          <a:latin typeface="Arial"/>
                          <a:cs typeface="Arial"/>
                        </a:rPr>
                        <a:t>M&amp;C </a:t>
                      </a:r>
                      <a:r>
                        <a:rPr sz="800" b="1" spc="-5" dirty="0">
                          <a:latin typeface="Arial"/>
                          <a:cs typeface="Arial"/>
                        </a:rPr>
                        <a:t>software</a:t>
                      </a:r>
                      <a:r>
                        <a:rPr sz="800" b="1" dirty="0">
                          <a:latin typeface="Arial"/>
                          <a:cs typeface="Arial"/>
                        </a:rPr>
                        <a:t> and</a:t>
                      </a:r>
                      <a:endParaRPr sz="800">
                        <a:latin typeface="Arial"/>
                        <a:cs typeface="Arial"/>
                      </a:endParaRPr>
                    </a:p>
                    <a:p>
                      <a:pPr marL="76200">
                        <a:lnSpc>
                          <a:spcPct val="100000"/>
                        </a:lnSpc>
                      </a:pPr>
                      <a:r>
                        <a:rPr sz="800" b="1" dirty="0">
                          <a:latin typeface="Arial"/>
                          <a:cs typeface="Arial"/>
                        </a:rPr>
                        <a:t>enable RF</a:t>
                      </a:r>
                      <a:r>
                        <a:rPr sz="800" b="1" spc="-90" dirty="0">
                          <a:latin typeface="Arial"/>
                          <a:cs typeface="Arial"/>
                        </a:rPr>
                        <a:t> </a:t>
                      </a:r>
                      <a:r>
                        <a:rPr sz="800" b="1" spc="-5" dirty="0">
                          <a:latin typeface="Arial"/>
                          <a:cs typeface="Arial"/>
                        </a:rPr>
                        <a:t>(“On”).</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extLst>
                  <a:ext uri="{0D108BD9-81ED-4DB2-BD59-A6C34878D82A}">
                    <a16:rowId xmlns:a16="http://schemas.microsoft.com/office/drawing/2014/main" val="10010"/>
                  </a:ext>
                </a:extLst>
              </a:tr>
              <a:tr h="488061">
                <a:tc vMerge="1">
                  <a:txBody>
                    <a:bodyPr/>
                    <a:lstStyle/>
                    <a:p>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tc>
                  <a:txBody>
                    <a:bodyPr/>
                    <a:lstStyle/>
                    <a:p>
                      <a:pPr marL="75565">
                        <a:lnSpc>
                          <a:spcPts val="880"/>
                        </a:lnSpc>
                      </a:pPr>
                      <a:r>
                        <a:rPr sz="800" spc="-5" dirty="0">
                          <a:latin typeface="Arial"/>
                          <a:cs typeface="Arial"/>
                        </a:rPr>
                        <a:t>Internal modules</a:t>
                      </a:r>
                      <a:r>
                        <a:rPr sz="800" spc="-20" dirty="0">
                          <a:latin typeface="Arial"/>
                          <a:cs typeface="Arial"/>
                        </a:rPr>
                        <a:t> </a:t>
                      </a:r>
                      <a:r>
                        <a:rPr sz="800" spc="-5" dirty="0">
                          <a:latin typeface="Arial"/>
                          <a:cs typeface="Arial"/>
                        </a:rPr>
                        <a:t>failure</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1">
                      <a:solidFill>
                        <a:srgbClr val="000000"/>
                      </a:solidFill>
                      <a:prstDash val="solid"/>
                    </a:lnB>
                  </a:tcPr>
                </a:tc>
                <a:tc>
                  <a:txBody>
                    <a:bodyPr/>
                    <a:lstStyle/>
                    <a:p>
                      <a:pPr marL="76200" algn="just">
                        <a:lnSpc>
                          <a:spcPts val="880"/>
                        </a:lnSpc>
                      </a:pPr>
                      <a:r>
                        <a:rPr sz="800" b="1" dirty="0">
                          <a:latin typeface="Arial"/>
                          <a:cs typeface="Arial"/>
                        </a:rPr>
                        <a:t>One or more of the </a:t>
                      </a:r>
                      <a:r>
                        <a:rPr sz="800" b="1" spc="-5" dirty="0">
                          <a:latin typeface="Arial"/>
                          <a:cs typeface="Arial"/>
                        </a:rPr>
                        <a:t>internal modules, such as </a:t>
                      </a:r>
                      <a:r>
                        <a:rPr sz="800" b="1" dirty="0">
                          <a:latin typeface="Arial"/>
                          <a:cs typeface="Arial"/>
                        </a:rPr>
                        <a:t>the  </a:t>
                      </a:r>
                      <a:r>
                        <a:rPr sz="800" b="1" spc="170" dirty="0">
                          <a:latin typeface="Arial"/>
                          <a:cs typeface="Arial"/>
                        </a:rPr>
                        <a:t> </a:t>
                      </a:r>
                      <a:r>
                        <a:rPr sz="800" b="1" spc="-5" dirty="0">
                          <a:latin typeface="Arial"/>
                          <a:cs typeface="Arial"/>
                        </a:rPr>
                        <a:t>power</a:t>
                      </a:r>
                      <a:endParaRPr sz="800">
                        <a:latin typeface="Arial"/>
                        <a:cs typeface="Arial"/>
                      </a:endParaRPr>
                    </a:p>
                    <a:p>
                      <a:pPr marL="76200" marR="20320" algn="just">
                        <a:lnSpc>
                          <a:spcPct val="99500"/>
                        </a:lnSpc>
                        <a:spcBef>
                          <a:spcPts val="5"/>
                        </a:spcBef>
                      </a:pPr>
                      <a:r>
                        <a:rPr sz="800" b="1" dirty="0">
                          <a:latin typeface="Arial"/>
                          <a:cs typeface="Arial"/>
                        </a:rPr>
                        <a:t>module, </a:t>
                      </a:r>
                      <a:r>
                        <a:rPr sz="800" b="1" spc="-5" dirty="0">
                          <a:latin typeface="Arial"/>
                          <a:cs typeface="Arial"/>
                        </a:rPr>
                        <a:t>waveguide isolator, </a:t>
                      </a:r>
                      <a:r>
                        <a:rPr sz="800" b="1" spc="-10" dirty="0">
                          <a:latin typeface="Arial"/>
                          <a:cs typeface="Arial"/>
                        </a:rPr>
                        <a:t>BUC </a:t>
                      </a:r>
                      <a:r>
                        <a:rPr sz="800" b="1" dirty="0">
                          <a:latin typeface="Arial"/>
                          <a:cs typeface="Arial"/>
                        </a:rPr>
                        <a:t>driver and </a:t>
                      </a:r>
                      <a:r>
                        <a:rPr sz="800" b="1" spc="-5" dirty="0">
                          <a:latin typeface="Arial"/>
                          <a:cs typeface="Arial"/>
                        </a:rPr>
                        <a:t>internal </a:t>
                      </a:r>
                      <a:r>
                        <a:rPr sz="800" b="1" spc="-10" dirty="0">
                          <a:latin typeface="Arial"/>
                          <a:cs typeface="Arial"/>
                        </a:rPr>
                        <a:t>RF  </a:t>
                      </a:r>
                      <a:r>
                        <a:rPr sz="800" b="1" spc="-5" dirty="0">
                          <a:latin typeface="Arial"/>
                          <a:cs typeface="Arial"/>
                        </a:rPr>
                        <a:t>cables, have </a:t>
                      </a:r>
                      <a:r>
                        <a:rPr sz="800" b="1" dirty="0">
                          <a:latin typeface="Arial"/>
                          <a:cs typeface="Arial"/>
                        </a:rPr>
                        <a:t>may </a:t>
                      </a:r>
                      <a:r>
                        <a:rPr sz="800" b="1" spc="-5" dirty="0">
                          <a:latin typeface="Arial"/>
                          <a:cs typeface="Arial"/>
                        </a:rPr>
                        <a:t>have failed. Please contact Agilis for  </a:t>
                      </a:r>
                      <a:r>
                        <a:rPr sz="800" b="1" dirty="0">
                          <a:latin typeface="Arial"/>
                          <a:cs typeface="Arial"/>
                        </a:rPr>
                        <a:t>further</a:t>
                      </a:r>
                      <a:r>
                        <a:rPr sz="800" b="1" spc="-65" dirty="0">
                          <a:latin typeface="Arial"/>
                          <a:cs typeface="Arial"/>
                        </a:rPr>
                        <a:t> </a:t>
                      </a:r>
                      <a:r>
                        <a:rPr sz="800" b="1" spc="-5" dirty="0">
                          <a:latin typeface="Arial"/>
                          <a:cs typeface="Arial"/>
                        </a:rPr>
                        <a:t>support.</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1">
                      <a:solidFill>
                        <a:srgbClr val="000000"/>
                      </a:solidFill>
                      <a:prstDash val="solid"/>
                    </a:lnB>
                  </a:tcPr>
                </a:tc>
                <a:extLst>
                  <a:ext uri="{0D108BD9-81ED-4DB2-BD59-A6C34878D82A}">
                    <a16:rowId xmlns:a16="http://schemas.microsoft.com/office/drawing/2014/main" val="10011"/>
                  </a:ext>
                </a:extLst>
              </a:tr>
              <a:tr h="320039">
                <a:tc rowSpan="3">
                  <a:txBody>
                    <a:bodyPr/>
                    <a:lstStyle/>
                    <a:p>
                      <a:pPr marL="74295">
                        <a:lnSpc>
                          <a:spcPts val="880"/>
                        </a:lnSpc>
                      </a:pPr>
                      <a:r>
                        <a:rPr sz="800" b="1" dirty="0">
                          <a:latin typeface="Arial"/>
                          <a:cs typeface="Arial"/>
                        </a:rPr>
                        <a:t>RF output</a:t>
                      </a:r>
                      <a:r>
                        <a:rPr sz="800" b="1" spc="-80" dirty="0">
                          <a:latin typeface="Arial"/>
                          <a:cs typeface="Arial"/>
                        </a:rPr>
                        <a:t> </a:t>
                      </a:r>
                      <a:r>
                        <a:rPr sz="800" b="1" spc="-5" dirty="0">
                          <a:latin typeface="Arial"/>
                          <a:cs typeface="Arial"/>
                        </a:rPr>
                        <a:t>power</a:t>
                      </a:r>
                      <a:endParaRPr sz="800">
                        <a:latin typeface="Arial"/>
                        <a:cs typeface="Arial"/>
                      </a:endParaRPr>
                    </a:p>
                    <a:p>
                      <a:pPr marL="74295">
                        <a:lnSpc>
                          <a:spcPct val="100000"/>
                        </a:lnSpc>
                      </a:pPr>
                      <a:r>
                        <a:rPr sz="800" b="1" dirty="0">
                          <a:latin typeface="Arial"/>
                          <a:cs typeface="Arial"/>
                        </a:rPr>
                        <a:t>is</a:t>
                      </a:r>
                      <a:r>
                        <a:rPr sz="800" b="1" spc="-85" dirty="0">
                          <a:latin typeface="Arial"/>
                          <a:cs typeface="Arial"/>
                        </a:rPr>
                        <a:t> </a:t>
                      </a:r>
                      <a:r>
                        <a:rPr sz="800" b="1" spc="-10" dirty="0">
                          <a:latin typeface="Arial"/>
                          <a:cs typeface="Arial"/>
                        </a:rPr>
                        <a:t>low</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2">
                      <a:solidFill>
                        <a:srgbClr val="000000"/>
                      </a:solidFill>
                      <a:prstDash val="solid"/>
                    </a:lnB>
                  </a:tcPr>
                </a:tc>
                <a:tc>
                  <a:txBody>
                    <a:bodyPr/>
                    <a:lstStyle/>
                    <a:p>
                      <a:pPr marL="75565">
                        <a:lnSpc>
                          <a:spcPts val="890"/>
                        </a:lnSpc>
                      </a:pPr>
                      <a:r>
                        <a:rPr sz="800" spc="-5" dirty="0">
                          <a:latin typeface="Arial"/>
                          <a:cs typeface="Arial"/>
                        </a:rPr>
                        <a:t>Attenuation setting</a:t>
                      </a:r>
                      <a:r>
                        <a:rPr sz="800" spc="-35" dirty="0">
                          <a:latin typeface="Arial"/>
                          <a:cs typeface="Arial"/>
                        </a:rPr>
                        <a:t> </a:t>
                      </a:r>
                      <a:r>
                        <a:rPr sz="800" spc="-10" dirty="0">
                          <a:latin typeface="Arial"/>
                          <a:cs typeface="Arial"/>
                        </a:rPr>
                        <a:t>is</a:t>
                      </a:r>
                      <a:endParaRPr sz="800">
                        <a:latin typeface="Arial"/>
                        <a:cs typeface="Arial"/>
                      </a:endParaRPr>
                    </a:p>
                    <a:p>
                      <a:pPr marL="75565">
                        <a:lnSpc>
                          <a:spcPct val="100000"/>
                        </a:lnSpc>
                      </a:pPr>
                      <a:r>
                        <a:rPr sz="800" dirty="0">
                          <a:latin typeface="Arial"/>
                          <a:cs typeface="Arial"/>
                        </a:rPr>
                        <a:t>too</a:t>
                      </a:r>
                      <a:r>
                        <a:rPr sz="800" spc="-100" dirty="0">
                          <a:latin typeface="Arial"/>
                          <a:cs typeface="Arial"/>
                        </a:rPr>
                        <a:t> </a:t>
                      </a:r>
                      <a:r>
                        <a:rPr sz="800" dirty="0">
                          <a:latin typeface="Arial"/>
                          <a:cs typeface="Arial"/>
                        </a:rPr>
                        <a:t>high</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2">
                      <a:solidFill>
                        <a:srgbClr val="000000"/>
                      </a:solidFill>
                      <a:prstDash val="solid"/>
                    </a:lnB>
                  </a:tcPr>
                </a:tc>
                <a:tc>
                  <a:txBody>
                    <a:bodyPr/>
                    <a:lstStyle/>
                    <a:p>
                      <a:pPr marL="76200">
                        <a:lnSpc>
                          <a:spcPts val="880"/>
                        </a:lnSpc>
                      </a:pPr>
                      <a:r>
                        <a:rPr sz="800" b="1" spc="-5" dirty="0">
                          <a:latin typeface="Arial"/>
                          <a:cs typeface="Arial"/>
                        </a:rPr>
                        <a:t>Check </a:t>
                      </a:r>
                      <a:r>
                        <a:rPr sz="800" b="1" dirty="0">
                          <a:latin typeface="Arial"/>
                          <a:cs typeface="Arial"/>
                        </a:rPr>
                        <a:t>the </a:t>
                      </a:r>
                      <a:r>
                        <a:rPr sz="800" b="1" spc="-5" dirty="0">
                          <a:latin typeface="Arial"/>
                          <a:cs typeface="Arial"/>
                        </a:rPr>
                        <a:t>attenuation setting using </a:t>
                      </a:r>
                      <a:r>
                        <a:rPr sz="800" b="1" dirty="0">
                          <a:latin typeface="Arial"/>
                          <a:cs typeface="Arial"/>
                        </a:rPr>
                        <a:t>the M&amp;C</a:t>
                      </a:r>
                      <a:r>
                        <a:rPr sz="800" b="1" spc="5" dirty="0">
                          <a:latin typeface="Arial"/>
                          <a:cs typeface="Arial"/>
                        </a:rPr>
                        <a:t> </a:t>
                      </a:r>
                      <a:r>
                        <a:rPr sz="800" b="1" dirty="0">
                          <a:latin typeface="Arial"/>
                          <a:cs typeface="Arial"/>
                        </a:rPr>
                        <a:t>software</a:t>
                      </a:r>
                      <a:endParaRPr sz="800">
                        <a:latin typeface="Arial"/>
                        <a:cs typeface="Arial"/>
                      </a:endParaRPr>
                    </a:p>
                    <a:p>
                      <a:pPr marL="76200">
                        <a:lnSpc>
                          <a:spcPct val="100000"/>
                        </a:lnSpc>
                      </a:pPr>
                      <a:r>
                        <a:rPr sz="800" b="1" dirty="0">
                          <a:latin typeface="Arial"/>
                          <a:cs typeface="Arial"/>
                        </a:rPr>
                        <a:t>and </a:t>
                      </a:r>
                      <a:r>
                        <a:rPr sz="800" b="1" spc="-5" dirty="0">
                          <a:latin typeface="Arial"/>
                          <a:cs typeface="Arial"/>
                        </a:rPr>
                        <a:t>adjust</a:t>
                      </a:r>
                      <a:r>
                        <a:rPr sz="800" b="1" spc="-60" dirty="0">
                          <a:latin typeface="Arial"/>
                          <a:cs typeface="Arial"/>
                        </a:rPr>
                        <a:t> </a:t>
                      </a:r>
                      <a:r>
                        <a:rPr sz="800" b="1" spc="-5" dirty="0">
                          <a:latin typeface="Arial"/>
                          <a:cs typeface="Arial"/>
                        </a:rPr>
                        <a:t>accordingly.</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2">
                      <a:solidFill>
                        <a:srgbClr val="000000"/>
                      </a:solidFill>
                      <a:prstDash val="solid"/>
                    </a:lnB>
                  </a:tcPr>
                </a:tc>
                <a:extLst>
                  <a:ext uri="{0D108BD9-81ED-4DB2-BD59-A6C34878D82A}">
                    <a16:rowId xmlns:a16="http://schemas.microsoft.com/office/drawing/2014/main" val="10012"/>
                  </a:ext>
                </a:extLst>
              </a:tr>
              <a:tr h="365709">
                <a:tc vMerge="1">
                  <a:txBody>
                    <a:bodyPr/>
                    <a:lstStyle/>
                    <a:p>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2">
                      <a:solidFill>
                        <a:srgbClr val="000000"/>
                      </a:solidFill>
                      <a:prstDash val="solid"/>
                    </a:lnB>
                  </a:tcPr>
                </a:tc>
                <a:tc>
                  <a:txBody>
                    <a:bodyPr/>
                    <a:lstStyle/>
                    <a:p>
                      <a:pPr marL="75565">
                        <a:lnSpc>
                          <a:spcPts val="890"/>
                        </a:lnSpc>
                      </a:pPr>
                      <a:r>
                        <a:rPr sz="800" dirty="0">
                          <a:latin typeface="Arial"/>
                          <a:cs typeface="Arial"/>
                        </a:rPr>
                        <a:t>Gain </a:t>
                      </a:r>
                      <a:r>
                        <a:rPr sz="800" spc="-5" dirty="0">
                          <a:latin typeface="Arial"/>
                          <a:cs typeface="Arial"/>
                        </a:rPr>
                        <a:t>or power</a:t>
                      </a:r>
                      <a:r>
                        <a:rPr sz="800" spc="-85" dirty="0">
                          <a:latin typeface="Arial"/>
                          <a:cs typeface="Arial"/>
                        </a:rPr>
                        <a:t> </a:t>
                      </a:r>
                      <a:r>
                        <a:rPr sz="800" dirty="0">
                          <a:latin typeface="Arial"/>
                          <a:cs typeface="Arial"/>
                        </a:rPr>
                        <a:t>is</a:t>
                      </a:r>
                      <a:endParaRPr sz="800">
                        <a:latin typeface="Arial"/>
                        <a:cs typeface="Arial"/>
                      </a:endParaRPr>
                    </a:p>
                    <a:p>
                      <a:pPr marL="75565" marR="88265">
                        <a:lnSpc>
                          <a:spcPts val="950"/>
                        </a:lnSpc>
                        <a:spcBef>
                          <a:spcPts val="40"/>
                        </a:spcBef>
                      </a:pPr>
                      <a:r>
                        <a:rPr sz="800" spc="-5" dirty="0">
                          <a:latin typeface="Arial"/>
                          <a:cs typeface="Arial"/>
                        </a:rPr>
                        <a:t>insufficient </a:t>
                      </a:r>
                      <a:r>
                        <a:rPr sz="800" dirty="0">
                          <a:latin typeface="Arial"/>
                          <a:cs typeface="Arial"/>
                        </a:rPr>
                        <a:t>to </a:t>
                      </a:r>
                      <a:r>
                        <a:rPr sz="800" spc="-5" dirty="0">
                          <a:latin typeface="Arial"/>
                          <a:cs typeface="Arial"/>
                        </a:rPr>
                        <a:t>drive </a:t>
                      </a:r>
                      <a:r>
                        <a:rPr sz="800" dirty="0">
                          <a:latin typeface="Arial"/>
                          <a:cs typeface="Arial"/>
                        </a:rPr>
                        <a:t>the  </a:t>
                      </a:r>
                      <a:r>
                        <a:rPr sz="800" spc="-5" dirty="0">
                          <a:latin typeface="Arial"/>
                          <a:cs typeface="Arial"/>
                        </a:rPr>
                        <a:t>booster</a:t>
                      </a:r>
                      <a:r>
                        <a:rPr sz="800" spc="-60" dirty="0">
                          <a:latin typeface="Arial"/>
                          <a:cs typeface="Arial"/>
                        </a:rPr>
                        <a:t> </a:t>
                      </a:r>
                      <a:r>
                        <a:rPr sz="800" spc="-5" dirty="0">
                          <a:latin typeface="Arial"/>
                          <a:cs typeface="Arial"/>
                        </a:rPr>
                        <a:t>modules.</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1">
                      <a:solidFill>
                        <a:srgbClr val="000000"/>
                      </a:solidFill>
                      <a:prstDash val="solid"/>
                    </a:lnB>
                  </a:tcPr>
                </a:tc>
                <a:tc rowSpan="2">
                  <a:txBody>
                    <a:bodyPr/>
                    <a:lstStyle/>
                    <a:p>
                      <a:pPr marL="76200">
                        <a:lnSpc>
                          <a:spcPts val="880"/>
                        </a:lnSpc>
                      </a:pPr>
                      <a:r>
                        <a:rPr sz="800" b="1" spc="-5" dirty="0">
                          <a:latin typeface="Arial"/>
                          <a:cs typeface="Arial"/>
                        </a:rPr>
                        <a:t>BUC </a:t>
                      </a:r>
                      <a:r>
                        <a:rPr sz="800" b="1" dirty="0">
                          <a:latin typeface="Arial"/>
                          <a:cs typeface="Arial"/>
                        </a:rPr>
                        <a:t>is </a:t>
                      </a:r>
                      <a:r>
                        <a:rPr sz="800" b="1" spc="-5" dirty="0">
                          <a:latin typeface="Arial"/>
                          <a:cs typeface="Arial"/>
                        </a:rPr>
                        <a:t>faulty. Please contact Agilis </a:t>
                      </a:r>
                      <a:r>
                        <a:rPr sz="800" b="1" dirty="0">
                          <a:latin typeface="Arial"/>
                          <a:cs typeface="Arial"/>
                        </a:rPr>
                        <a:t>for further</a:t>
                      </a:r>
                      <a:r>
                        <a:rPr sz="800" b="1" spc="40" dirty="0">
                          <a:latin typeface="Arial"/>
                          <a:cs typeface="Arial"/>
                        </a:rPr>
                        <a:t> </a:t>
                      </a:r>
                      <a:r>
                        <a:rPr sz="800" b="1" spc="-5" dirty="0">
                          <a:latin typeface="Arial"/>
                          <a:cs typeface="Arial"/>
                        </a:rPr>
                        <a:t>support</a:t>
                      </a:r>
                      <a:endParaRPr sz="8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13"/>
                  </a:ext>
                </a:extLst>
              </a:tr>
              <a:tr h="243839">
                <a:tc vMerge="1">
                  <a:txBody>
                    <a:bodyPr/>
                    <a:lstStyle/>
                    <a:p>
                      <a:endParaRPr/>
                    </a:p>
                  </a:txBody>
                  <a:tcPr marL="0" marR="0" marT="0" marB="0">
                    <a:lnL w="12191">
                      <a:solidFill>
                        <a:srgbClr val="000000"/>
                      </a:solidFill>
                      <a:prstDash val="solid"/>
                    </a:lnL>
                    <a:lnR w="12192">
                      <a:solidFill>
                        <a:srgbClr val="000000"/>
                      </a:solidFill>
                      <a:prstDash val="solid"/>
                    </a:lnR>
                    <a:lnT w="12191">
                      <a:solidFill>
                        <a:srgbClr val="000000"/>
                      </a:solidFill>
                      <a:prstDash val="solid"/>
                    </a:lnT>
                    <a:lnB w="12192">
                      <a:solidFill>
                        <a:srgbClr val="000000"/>
                      </a:solidFill>
                      <a:prstDash val="solid"/>
                    </a:lnB>
                  </a:tcPr>
                </a:tc>
                <a:tc>
                  <a:txBody>
                    <a:bodyPr/>
                    <a:lstStyle/>
                    <a:p>
                      <a:pPr marL="75565">
                        <a:lnSpc>
                          <a:spcPts val="880"/>
                        </a:lnSpc>
                      </a:pPr>
                      <a:r>
                        <a:rPr sz="800" b="1" spc="-5" dirty="0">
                          <a:latin typeface="Arial"/>
                          <a:cs typeface="Arial"/>
                        </a:rPr>
                        <a:t>Internal </a:t>
                      </a:r>
                      <a:r>
                        <a:rPr sz="800" b="1" dirty="0">
                          <a:latin typeface="Arial"/>
                          <a:cs typeface="Arial"/>
                        </a:rPr>
                        <a:t>RF </a:t>
                      </a:r>
                      <a:r>
                        <a:rPr sz="800" b="1" spc="-5" dirty="0">
                          <a:latin typeface="Arial"/>
                          <a:cs typeface="Arial"/>
                        </a:rPr>
                        <a:t>cable</a:t>
                      </a:r>
                      <a:r>
                        <a:rPr sz="800" b="1" spc="-50" dirty="0">
                          <a:latin typeface="Arial"/>
                          <a:cs typeface="Arial"/>
                        </a:rPr>
                        <a:t> </a:t>
                      </a:r>
                      <a:r>
                        <a:rPr sz="800" b="1" dirty="0">
                          <a:latin typeface="Arial"/>
                          <a:cs typeface="Arial"/>
                        </a:rPr>
                        <a:t>has</a:t>
                      </a:r>
                      <a:endParaRPr sz="800">
                        <a:latin typeface="Arial"/>
                        <a:cs typeface="Arial"/>
                      </a:endParaRPr>
                    </a:p>
                    <a:p>
                      <a:pPr marL="75565">
                        <a:lnSpc>
                          <a:spcPct val="100000"/>
                        </a:lnSpc>
                      </a:pPr>
                      <a:r>
                        <a:rPr sz="800" b="1" dirty="0">
                          <a:latin typeface="Arial"/>
                          <a:cs typeface="Arial"/>
                        </a:rPr>
                        <a:t>high </a:t>
                      </a:r>
                      <a:r>
                        <a:rPr sz="800" b="1" spc="-5" dirty="0">
                          <a:latin typeface="Arial"/>
                          <a:cs typeface="Arial"/>
                        </a:rPr>
                        <a:t>insertion</a:t>
                      </a:r>
                      <a:r>
                        <a:rPr sz="800" b="1" spc="-55" dirty="0">
                          <a:latin typeface="Arial"/>
                          <a:cs typeface="Arial"/>
                        </a:rPr>
                        <a:t> </a:t>
                      </a:r>
                      <a:r>
                        <a:rPr sz="800" b="1" dirty="0">
                          <a:latin typeface="Arial"/>
                          <a:cs typeface="Arial"/>
                        </a:rPr>
                        <a:t>loss</a:t>
                      </a:r>
                      <a:endParaRPr sz="800">
                        <a:latin typeface="Arial"/>
                        <a:cs typeface="Arial"/>
                      </a:endParaRPr>
                    </a:p>
                  </a:txBody>
                  <a:tcPr marL="0" marR="0" marT="0" marB="0">
                    <a:lnL w="12192">
                      <a:solidFill>
                        <a:srgbClr val="000000"/>
                      </a:solidFill>
                      <a:prstDash val="solid"/>
                    </a:lnL>
                    <a:lnR w="12191">
                      <a:solidFill>
                        <a:srgbClr val="000000"/>
                      </a:solidFill>
                      <a:prstDash val="solid"/>
                    </a:lnR>
                    <a:lnT w="12191">
                      <a:solidFill>
                        <a:srgbClr val="000000"/>
                      </a:solidFill>
                      <a:prstDash val="solid"/>
                    </a:lnT>
                    <a:lnB w="12192">
                      <a:solidFill>
                        <a:srgbClr val="000000"/>
                      </a:solidFill>
                      <a:prstDash val="solid"/>
                    </a:lnB>
                  </a:tcPr>
                </a:tc>
                <a:tc vMerge="1">
                  <a:txBody>
                    <a:bodyPr/>
                    <a:lstStyle/>
                    <a:p>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tcPr>
                </a:tc>
                <a:extLst>
                  <a:ext uri="{0D108BD9-81ED-4DB2-BD59-A6C34878D82A}">
                    <a16:rowId xmlns:a16="http://schemas.microsoft.com/office/drawing/2014/main" val="10014"/>
                  </a:ext>
                </a:extLst>
              </a:tr>
            </a:tbl>
          </a:graphicData>
        </a:graphic>
      </p:graphicFrame>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23850" y="1510664"/>
            <a:ext cx="3989070" cy="4175760"/>
          </a:xfrm>
          <a:custGeom>
            <a:avLst/>
            <a:gdLst/>
            <a:ahLst/>
            <a:cxnLst/>
            <a:rect l="l" t="t" r="r" b="b"/>
            <a:pathLst>
              <a:path w="3989070" h="4175760">
                <a:moveTo>
                  <a:pt x="3989070" y="0"/>
                </a:moveTo>
                <a:lnTo>
                  <a:pt x="0" y="0"/>
                </a:lnTo>
                <a:lnTo>
                  <a:pt x="0" y="4175760"/>
                </a:lnTo>
                <a:lnTo>
                  <a:pt x="3989070" y="4175760"/>
                </a:lnTo>
                <a:lnTo>
                  <a:pt x="3989070" y="0"/>
                </a:lnTo>
                <a:close/>
              </a:path>
            </a:pathLst>
          </a:custGeom>
          <a:solidFill>
            <a:srgbClr val="FFFFFF"/>
          </a:solidFill>
        </p:spPr>
        <p:txBody>
          <a:bodyPr wrap="square" lIns="0" tIns="0" rIns="0" bIns="0" rtlCol="0"/>
          <a:lstStyle/>
          <a:p>
            <a:endParaRPr/>
          </a:p>
        </p:txBody>
      </p:sp>
      <p:sp>
        <p:nvSpPr>
          <p:cNvPr id="3" name="object 3"/>
          <p:cNvSpPr/>
          <p:nvPr/>
        </p:nvSpPr>
        <p:spPr>
          <a:xfrm>
            <a:off x="4313554" y="1510664"/>
            <a:ext cx="4507230" cy="4175760"/>
          </a:xfrm>
          <a:custGeom>
            <a:avLst/>
            <a:gdLst/>
            <a:ahLst/>
            <a:cxnLst/>
            <a:rect l="l" t="t" r="r" b="b"/>
            <a:pathLst>
              <a:path w="4507230" h="4175760">
                <a:moveTo>
                  <a:pt x="4507230" y="0"/>
                </a:moveTo>
                <a:lnTo>
                  <a:pt x="0" y="0"/>
                </a:lnTo>
                <a:lnTo>
                  <a:pt x="0" y="4175760"/>
                </a:lnTo>
                <a:lnTo>
                  <a:pt x="4507230" y="4175760"/>
                </a:lnTo>
                <a:lnTo>
                  <a:pt x="4507230" y="0"/>
                </a:lnTo>
                <a:close/>
              </a:path>
            </a:pathLst>
          </a:custGeom>
          <a:solidFill>
            <a:srgbClr val="FFFFFF"/>
          </a:solidFill>
        </p:spPr>
        <p:txBody>
          <a:bodyPr wrap="square" lIns="0" tIns="0" rIns="0" bIns="0" rtlCol="0"/>
          <a:lstStyle/>
          <a:p>
            <a:endParaRPr/>
          </a:p>
        </p:txBody>
      </p:sp>
      <p:sp>
        <p:nvSpPr>
          <p:cNvPr id="4" name="object 4"/>
          <p:cNvSpPr txBox="1">
            <a:spLocks noGrp="1"/>
          </p:cNvSpPr>
          <p:nvPr>
            <p:ph type="title"/>
          </p:nvPr>
        </p:nvSpPr>
        <p:spPr>
          <a:xfrm>
            <a:off x="737108" y="446785"/>
            <a:ext cx="994410" cy="375920"/>
          </a:xfrm>
          <a:prstGeom prst="rect">
            <a:avLst/>
          </a:prstGeom>
        </p:spPr>
        <p:txBody>
          <a:bodyPr vert="horz" wrap="square" lIns="0" tIns="0" rIns="0" bIns="0" rtlCol="0">
            <a:spAutoFit/>
          </a:bodyPr>
          <a:lstStyle/>
          <a:p>
            <a:pPr marL="355600" indent="-342900">
              <a:lnSpc>
                <a:spcPct val="100000"/>
              </a:lnSpc>
              <a:buFont typeface="Wingdings"/>
              <a:buChar char=""/>
              <a:tabLst>
                <a:tab pos="356235" algn="l"/>
              </a:tabLst>
            </a:pPr>
            <a:r>
              <a:rPr sz="2400" b="1" spc="-5" dirty="0">
                <a:solidFill>
                  <a:srgbClr val="C0504D"/>
                </a:solidFill>
                <a:latin typeface="Arial"/>
                <a:cs typeface="Arial"/>
              </a:rPr>
              <a:t>L</a:t>
            </a:r>
            <a:r>
              <a:rPr sz="2400" b="1" spc="-15" dirty="0">
                <a:solidFill>
                  <a:srgbClr val="C0504D"/>
                </a:solidFill>
                <a:latin typeface="Arial"/>
                <a:cs typeface="Arial"/>
              </a:rPr>
              <a:t>N</a:t>
            </a:r>
            <a:r>
              <a:rPr sz="2400" b="1" spc="-5" dirty="0">
                <a:solidFill>
                  <a:srgbClr val="C0504D"/>
                </a:solidFill>
                <a:latin typeface="Arial"/>
                <a:cs typeface="Arial"/>
              </a:rPr>
              <a:t>B</a:t>
            </a:r>
            <a:endParaRPr sz="2400">
              <a:latin typeface="Arial"/>
              <a:cs typeface="Arial"/>
            </a:endParaRPr>
          </a:p>
        </p:txBody>
      </p:sp>
      <p:sp>
        <p:nvSpPr>
          <p:cNvPr id="6" name="object 6"/>
          <p:cNvSpPr txBox="1">
            <a:spLocks noGrp="1"/>
          </p:cNvSpPr>
          <p:nvPr>
            <p:ph type="ftr" sz="quarter" idx="5"/>
          </p:nvPr>
        </p:nvSpPr>
        <p:spPr>
          <a:prstGeom prst="rect">
            <a:avLst/>
          </a:prstGeom>
        </p:spPr>
        <p:txBody>
          <a:bodyPr vert="horz" wrap="square" lIns="0" tIns="0" rIns="0" bIns="0" rtlCol="0">
            <a:spAutoFit/>
          </a:bodyPr>
          <a:lstStyle/>
          <a:p>
            <a:pPr marL="10795">
              <a:lnSpc>
                <a:spcPts val="1310"/>
              </a:lnSpc>
            </a:pPr>
            <a:r>
              <a:rPr dirty="0"/>
              <a:t>ST </a:t>
            </a:r>
            <a:r>
              <a:rPr spc="-5" dirty="0"/>
              <a:t>Electronics (Satcom </a:t>
            </a:r>
            <a:r>
              <a:rPr dirty="0"/>
              <a:t>&amp; </a:t>
            </a:r>
            <a:r>
              <a:rPr spc="-5" dirty="0"/>
              <a:t>Sensor</a:t>
            </a:r>
            <a:r>
              <a:rPr spc="-60" dirty="0"/>
              <a:t> </a:t>
            </a:r>
            <a:r>
              <a:rPr spc="-5" dirty="0"/>
              <a:t>Systems)</a:t>
            </a:r>
          </a:p>
          <a:p>
            <a:pPr marL="10795">
              <a:lnSpc>
                <a:spcPct val="100000"/>
              </a:lnSpc>
              <a:spcBef>
                <a:spcPts val="439"/>
              </a:spcBef>
            </a:pPr>
            <a:r>
              <a:rPr sz="1000" spc="-5" dirty="0"/>
              <a:t>Co-Confidential</a:t>
            </a:r>
            <a:endParaRPr sz="1000"/>
          </a:p>
        </p:txBody>
      </p:sp>
      <p:sp>
        <p:nvSpPr>
          <p:cNvPr id="7" name="object 7"/>
          <p:cNvSpPr txBox="1">
            <a:spLocks noGrp="1"/>
          </p:cNvSpPr>
          <p:nvPr>
            <p:ph type="sldNum" sz="quarter" idx="7"/>
          </p:nvPr>
        </p:nvSpPr>
        <p:spPr>
          <a:prstGeom prst="rect">
            <a:avLst/>
          </a:prstGeom>
        </p:spPr>
        <p:txBody>
          <a:bodyPr vert="horz" wrap="square" lIns="0" tIns="9525" rIns="0" bIns="0" rtlCol="0">
            <a:spAutoFit/>
          </a:bodyPr>
          <a:lstStyle/>
          <a:p>
            <a:pPr marL="81280">
              <a:lnSpc>
                <a:spcPct val="100000"/>
              </a:lnSpc>
              <a:spcBef>
                <a:spcPts val="75"/>
              </a:spcBef>
            </a:pPr>
            <a:r>
              <a:rPr spc="-5" dirty="0"/>
              <a:t>Page</a:t>
            </a:r>
            <a:r>
              <a:rPr spc="-90" dirty="0"/>
              <a:t> </a:t>
            </a:r>
            <a:fld id="{81D60167-4931-47E6-BA6A-407CBD079E47}" type="slidenum">
              <a:rPr spc="-5" dirty="0"/>
              <a:t>98</a:t>
            </a:fld>
            <a:endParaRPr spc="-5" dirty="0"/>
          </a:p>
        </p:txBody>
      </p:sp>
      <p:graphicFrame>
        <p:nvGraphicFramePr>
          <p:cNvPr id="5" name="object 5"/>
          <p:cNvGraphicFramePr>
            <a:graphicFrameLocks noGrp="1"/>
          </p:cNvGraphicFramePr>
          <p:nvPr/>
        </p:nvGraphicFramePr>
        <p:xfrm>
          <a:off x="303275" y="1144777"/>
          <a:ext cx="8517890" cy="4549140"/>
        </p:xfrm>
        <a:graphic>
          <a:graphicData uri="http://schemas.openxmlformats.org/drawingml/2006/table">
            <a:tbl>
              <a:tblPr firstRow="1" bandRow="1">
                <a:tableStyleId>{2D5ABB26-0587-4C30-8999-92F81FD0307C}</a:tableStyleId>
              </a:tblPr>
              <a:tblGrid>
                <a:gridCol w="2048509">
                  <a:extLst>
                    <a:ext uri="{9D8B030D-6E8A-4147-A177-3AD203B41FA5}">
                      <a16:colId xmlns:a16="http://schemas.microsoft.com/office/drawing/2014/main" val="20000"/>
                    </a:ext>
                  </a:extLst>
                </a:gridCol>
                <a:gridCol w="1943480">
                  <a:extLst>
                    <a:ext uri="{9D8B030D-6E8A-4147-A177-3AD203B41FA5}">
                      <a16:colId xmlns:a16="http://schemas.microsoft.com/office/drawing/2014/main" val="20001"/>
                    </a:ext>
                  </a:extLst>
                </a:gridCol>
                <a:gridCol w="4507357">
                  <a:extLst>
                    <a:ext uri="{9D8B030D-6E8A-4147-A177-3AD203B41FA5}">
                      <a16:colId xmlns:a16="http://schemas.microsoft.com/office/drawing/2014/main" val="20002"/>
                    </a:ext>
                  </a:extLst>
                </a:gridCol>
              </a:tblGrid>
              <a:tr h="356679">
                <a:tc>
                  <a:txBody>
                    <a:bodyPr/>
                    <a:lstStyle/>
                    <a:p>
                      <a:pPr marL="109220">
                        <a:lnSpc>
                          <a:spcPts val="1795"/>
                        </a:lnSpc>
                      </a:pPr>
                      <a:r>
                        <a:rPr sz="1600" b="1" spc="-10" dirty="0">
                          <a:latin typeface="Arial"/>
                          <a:cs typeface="Arial"/>
                        </a:rPr>
                        <a:t>Chỉ </a:t>
                      </a:r>
                      <a:r>
                        <a:rPr sz="1600" b="1" spc="-5" dirty="0">
                          <a:latin typeface="Arial"/>
                          <a:cs typeface="Arial"/>
                        </a:rPr>
                        <a:t>báo</a:t>
                      </a:r>
                      <a:r>
                        <a:rPr sz="1600" b="1" spc="-70" dirty="0">
                          <a:latin typeface="Arial"/>
                          <a:cs typeface="Arial"/>
                        </a:rPr>
                        <a:t> </a:t>
                      </a:r>
                      <a:r>
                        <a:rPr sz="1600" b="1" spc="-5" dirty="0">
                          <a:latin typeface="Arial"/>
                          <a:cs typeface="Arial"/>
                        </a:rPr>
                        <a:t>lỗi</a:t>
                      </a:r>
                      <a:endParaRPr sz="16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solidFill>
                      <a:srgbClr val="D9D9D9"/>
                    </a:solidFill>
                  </a:tcPr>
                </a:tc>
                <a:tc>
                  <a:txBody>
                    <a:bodyPr/>
                    <a:lstStyle/>
                    <a:p>
                      <a:pPr marL="107950">
                        <a:lnSpc>
                          <a:spcPts val="1575"/>
                        </a:lnSpc>
                      </a:pPr>
                      <a:r>
                        <a:rPr sz="1400" b="1" spc="-5" dirty="0">
                          <a:latin typeface="Arial"/>
                          <a:cs typeface="Arial"/>
                        </a:rPr>
                        <a:t>Nguyên </a:t>
                      </a:r>
                      <a:r>
                        <a:rPr sz="1400" b="1" dirty="0">
                          <a:latin typeface="Arial"/>
                          <a:cs typeface="Arial"/>
                        </a:rPr>
                        <a:t>nhân có</a:t>
                      </a:r>
                      <a:r>
                        <a:rPr sz="1400" b="1" spc="-50" dirty="0">
                          <a:latin typeface="Arial"/>
                          <a:cs typeface="Arial"/>
                        </a:rPr>
                        <a:t> </a:t>
                      </a:r>
                      <a:r>
                        <a:rPr sz="1400" b="1" spc="5" dirty="0">
                          <a:latin typeface="Arial"/>
                          <a:cs typeface="Arial"/>
                        </a:rPr>
                        <a:t>thể</a:t>
                      </a:r>
                      <a:endParaRPr sz="1400">
                        <a:latin typeface="Arial"/>
                        <a:cs typeface="Arial"/>
                      </a:endParaRPr>
                    </a:p>
                  </a:txBody>
                  <a:tcPr marL="0" marR="0" marT="0" marB="0">
                    <a:lnL w="12191">
                      <a:solidFill>
                        <a:srgbClr val="000000"/>
                      </a:solidFill>
                      <a:prstDash val="solid"/>
                    </a:lnL>
                    <a:lnR w="12191">
                      <a:solidFill>
                        <a:srgbClr val="000000"/>
                      </a:solidFill>
                      <a:prstDash val="solid"/>
                    </a:lnR>
                    <a:lnT w="12192">
                      <a:solidFill>
                        <a:srgbClr val="000000"/>
                      </a:solidFill>
                      <a:prstDash val="solid"/>
                    </a:lnT>
                    <a:lnB w="12192">
                      <a:solidFill>
                        <a:srgbClr val="000000"/>
                      </a:solidFill>
                      <a:prstDash val="solid"/>
                    </a:lnB>
                    <a:solidFill>
                      <a:srgbClr val="D9D9D9"/>
                    </a:solidFill>
                  </a:tcPr>
                </a:tc>
                <a:tc>
                  <a:txBody>
                    <a:bodyPr/>
                    <a:lstStyle/>
                    <a:p>
                      <a:pPr marL="107950">
                        <a:lnSpc>
                          <a:spcPts val="1795"/>
                        </a:lnSpc>
                      </a:pPr>
                      <a:r>
                        <a:rPr sz="1600" b="1" spc="-5" dirty="0">
                          <a:latin typeface="Arial"/>
                          <a:cs typeface="Arial"/>
                        </a:rPr>
                        <a:t>Giải</a:t>
                      </a:r>
                      <a:r>
                        <a:rPr sz="1600" b="1" spc="-105" dirty="0">
                          <a:latin typeface="Arial"/>
                          <a:cs typeface="Arial"/>
                        </a:rPr>
                        <a:t> </a:t>
                      </a:r>
                      <a:r>
                        <a:rPr sz="1600" b="1" dirty="0">
                          <a:latin typeface="Arial"/>
                          <a:cs typeface="Arial"/>
                        </a:rPr>
                        <a:t>pháp</a:t>
                      </a:r>
                      <a:endParaRPr sz="16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2">
                      <a:solidFill>
                        <a:srgbClr val="000000"/>
                      </a:solidFill>
                      <a:prstDash val="solid"/>
                    </a:lnB>
                    <a:solidFill>
                      <a:srgbClr val="D9D9D9"/>
                    </a:solidFill>
                  </a:tcPr>
                </a:tc>
                <a:extLst>
                  <a:ext uri="{0D108BD9-81ED-4DB2-BD59-A6C34878D82A}">
                    <a16:rowId xmlns:a16="http://schemas.microsoft.com/office/drawing/2014/main" val="10000"/>
                  </a:ext>
                </a:extLst>
              </a:tr>
              <a:tr h="4179709">
                <a:tc>
                  <a:txBody>
                    <a:bodyPr/>
                    <a:lstStyle/>
                    <a:p>
                      <a:pPr marL="109220" marR="454025">
                        <a:lnSpc>
                          <a:spcPts val="1850"/>
                        </a:lnSpc>
                        <a:spcBef>
                          <a:spcPts val="20"/>
                        </a:spcBef>
                      </a:pPr>
                      <a:r>
                        <a:rPr sz="1600" spc="-5" dirty="0">
                          <a:latin typeface="Arial"/>
                          <a:cs typeface="Arial"/>
                        </a:rPr>
                        <a:t>Không thu</a:t>
                      </a:r>
                      <a:r>
                        <a:rPr sz="1600" spc="-85" dirty="0">
                          <a:latin typeface="Arial"/>
                          <a:cs typeface="Arial"/>
                        </a:rPr>
                        <a:t> </a:t>
                      </a:r>
                      <a:r>
                        <a:rPr sz="1600" dirty="0">
                          <a:latin typeface="Arial"/>
                          <a:cs typeface="Arial"/>
                        </a:rPr>
                        <a:t>được  </a:t>
                      </a:r>
                      <a:r>
                        <a:rPr sz="1600" spc="-5" dirty="0">
                          <a:latin typeface="Arial"/>
                          <a:cs typeface="Arial"/>
                        </a:rPr>
                        <a:t>tín</a:t>
                      </a:r>
                      <a:r>
                        <a:rPr sz="1600" spc="-80" dirty="0">
                          <a:latin typeface="Arial"/>
                          <a:cs typeface="Arial"/>
                        </a:rPr>
                        <a:t> </a:t>
                      </a:r>
                      <a:r>
                        <a:rPr sz="1600" spc="-5" dirty="0">
                          <a:latin typeface="Arial"/>
                          <a:cs typeface="Arial"/>
                        </a:rPr>
                        <a:t>hiệu</a:t>
                      </a:r>
                      <a:endParaRPr sz="1600">
                        <a:latin typeface="Arial"/>
                        <a:cs typeface="Arial"/>
                      </a:endParaRPr>
                    </a:p>
                  </a:txBody>
                  <a:tcPr marL="0" marR="0" marT="0" marB="0">
                    <a:lnL w="12192">
                      <a:solidFill>
                        <a:srgbClr val="000000"/>
                      </a:solidFill>
                      <a:prstDash val="solid"/>
                    </a:lnL>
                    <a:lnR w="12191">
                      <a:solidFill>
                        <a:srgbClr val="000000"/>
                      </a:solidFill>
                      <a:prstDash val="solid"/>
                    </a:lnR>
                    <a:lnT w="12192">
                      <a:solidFill>
                        <a:srgbClr val="000000"/>
                      </a:solidFill>
                      <a:prstDash val="solid"/>
                    </a:lnT>
                    <a:lnB w="12191">
                      <a:solidFill>
                        <a:srgbClr val="000000"/>
                      </a:solidFill>
                      <a:prstDash val="solid"/>
                    </a:lnB>
                  </a:tcPr>
                </a:tc>
                <a:tc>
                  <a:txBody>
                    <a:bodyPr/>
                    <a:lstStyle/>
                    <a:p>
                      <a:pPr marL="107950">
                        <a:lnSpc>
                          <a:spcPts val="1820"/>
                        </a:lnSpc>
                      </a:pPr>
                      <a:r>
                        <a:rPr sz="1600" spc="-5" dirty="0">
                          <a:latin typeface="Arial"/>
                          <a:cs typeface="Arial"/>
                        </a:rPr>
                        <a:t>LNB</a:t>
                      </a:r>
                      <a:r>
                        <a:rPr sz="1600" spc="-130" dirty="0">
                          <a:latin typeface="Arial"/>
                          <a:cs typeface="Arial"/>
                        </a:rPr>
                        <a:t> </a:t>
                      </a:r>
                      <a:r>
                        <a:rPr sz="1600" dirty="0">
                          <a:latin typeface="Arial"/>
                          <a:cs typeface="Arial"/>
                        </a:rPr>
                        <a:t>lỗi</a:t>
                      </a:r>
                      <a:endParaRPr sz="1600">
                        <a:latin typeface="Arial"/>
                        <a:cs typeface="Arial"/>
                      </a:endParaRPr>
                    </a:p>
                  </a:txBody>
                  <a:tcPr marL="0" marR="0" marT="0" marB="0">
                    <a:lnL w="12191">
                      <a:solidFill>
                        <a:srgbClr val="000000"/>
                      </a:solidFill>
                      <a:prstDash val="solid"/>
                    </a:lnL>
                    <a:lnR w="12191">
                      <a:solidFill>
                        <a:srgbClr val="000000"/>
                      </a:solidFill>
                      <a:prstDash val="solid"/>
                    </a:lnR>
                    <a:lnT w="12192">
                      <a:solidFill>
                        <a:srgbClr val="000000"/>
                      </a:solidFill>
                      <a:prstDash val="solid"/>
                    </a:lnT>
                    <a:lnB w="12191">
                      <a:solidFill>
                        <a:srgbClr val="000000"/>
                      </a:solidFill>
                      <a:prstDash val="solid"/>
                    </a:lnB>
                  </a:tcPr>
                </a:tc>
                <a:tc>
                  <a:txBody>
                    <a:bodyPr/>
                    <a:lstStyle/>
                    <a:p>
                      <a:pPr marL="107950">
                        <a:lnSpc>
                          <a:spcPts val="1820"/>
                        </a:lnSpc>
                      </a:pPr>
                      <a:r>
                        <a:rPr sz="1600" spc="-5" dirty="0">
                          <a:latin typeface="Arial"/>
                          <a:cs typeface="Arial"/>
                        </a:rPr>
                        <a:t>Kiểm</a:t>
                      </a:r>
                      <a:r>
                        <a:rPr sz="1600" spc="130" dirty="0">
                          <a:latin typeface="Arial"/>
                          <a:cs typeface="Arial"/>
                        </a:rPr>
                        <a:t> </a:t>
                      </a:r>
                      <a:r>
                        <a:rPr sz="1600" spc="-5" dirty="0">
                          <a:latin typeface="Arial"/>
                          <a:cs typeface="Arial"/>
                        </a:rPr>
                        <a:t>tra</a:t>
                      </a:r>
                      <a:r>
                        <a:rPr sz="1600" spc="125" dirty="0">
                          <a:latin typeface="Arial"/>
                          <a:cs typeface="Arial"/>
                        </a:rPr>
                        <a:t> </a:t>
                      </a:r>
                      <a:r>
                        <a:rPr sz="1600" spc="-5" dirty="0">
                          <a:latin typeface="Arial"/>
                          <a:cs typeface="Arial"/>
                        </a:rPr>
                        <a:t>cáp</a:t>
                      </a:r>
                      <a:r>
                        <a:rPr sz="1600" spc="130" dirty="0">
                          <a:latin typeface="Arial"/>
                          <a:cs typeface="Arial"/>
                        </a:rPr>
                        <a:t> </a:t>
                      </a:r>
                      <a:r>
                        <a:rPr sz="1600" spc="-5" dirty="0">
                          <a:latin typeface="Arial"/>
                          <a:cs typeface="Arial"/>
                        </a:rPr>
                        <a:t>nối</a:t>
                      </a:r>
                      <a:r>
                        <a:rPr sz="1600" spc="145" dirty="0">
                          <a:latin typeface="Arial"/>
                          <a:cs typeface="Arial"/>
                        </a:rPr>
                        <a:t> </a:t>
                      </a:r>
                      <a:r>
                        <a:rPr sz="1600" spc="-5" dirty="0">
                          <a:latin typeface="Arial"/>
                          <a:cs typeface="Arial"/>
                        </a:rPr>
                        <a:t>tới</a:t>
                      </a:r>
                      <a:r>
                        <a:rPr sz="1600" spc="130" dirty="0">
                          <a:latin typeface="Arial"/>
                          <a:cs typeface="Arial"/>
                        </a:rPr>
                        <a:t> </a:t>
                      </a:r>
                      <a:r>
                        <a:rPr sz="1600" spc="-5" dirty="0">
                          <a:latin typeface="Arial"/>
                          <a:cs typeface="Arial"/>
                        </a:rPr>
                        <a:t>LNB</a:t>
                      </a:r>
                      <a:r>
                        <a:rPr sz="1600" spc="130" dirty="0">
                          <a:latin typeface="Arial"/>
                          <a:cs typeface="Arial"/>
                        </a:rPr>
                        <a:t> </a:t>
                      </a:r>
                      <a:r>
                        <a:rPr sz="1600" spc="-5" dirty="0">
                          <a:latin typeface="Arial"/>
                          <a:cs typeface="Arial"/>
                        </a:rPr>
                        <a:t>nếu</a:t>
                      </a:r>
                      <a:r>
                        <a:rPr sz="1600" spc="140" dirty="0">
                          <a:latin typeface="Arial"/>
                          <a:cs typeface="Arial"/>
                        </a:rPr>
                        <a:t> </a:t>
                      </a:r>
                      <a:r>
                        <a:rPr sz="1600" spc="-5" dirty="0">
                          <a:latin typeface="Arial"/>
                          <a:cs typeface="Arial"/>
                        </a:rPr>
                        <a:t>ở</a:t>
                      </a:r>
                      <a:r>
                        <a:rPr sz="1600" spc="140" dirty="0">
                          <a:latin typeface="Arial"/>
                          <a:cs typeface="Arial"/>
                        </a:rPr>
                        <a:t> </a:t>
                      </a:r>
                      <a:r>
                        <a:rPr sz="1600" spc="-5" dirty="0">
                          <a:latin typeface="Arial"/>
                          <a:cs typeface="Arial"/>
                        </a:rPr>
                        <a:t>đó</a:t>
                      </a:r>
                      <a:r>
                        <a:rPr sz="1600" spc="130" dirty="0">
                          <a:latin typeface="Arial"/>
                          <a:cs typeface="Arial"/>
                        </a:rPr>
                        <a:t> </a:t>
                      </a:r>
                      <a:r>
                        <a:rPr sz="1600" spc="-5" dirty="0">
                          <a:latin typeface="Arial"/>
                          <a:cs typeface="Arial"/>
                        </a:rPr>
                        <a:t>có</a:t>
                      </a:r>
                      <a:r>
                        <a:rPr sz="1600" spc="130" dirty="0">
                          <a:latin typeface="Arial"/>
                          <a:cs typeface="Arial"/>
                        </a:rPr>
                        <a:t> </a:t>
                      </a:r>
                      <a:r>
                        <a:rPr sz="1600" spc="-5" dirty="0">
                          <a:latin typeface="Arial"/>
                          <a:cs typeface="Arial"/>
                        </a:rPr>
                        <a:t>một</a:t>
                      </a:r>
                      <a:r>
                        <a:rPr sz="1600" spc="130" dirty="0">
                          <a:latin typeface="Arial"/>
                          <a:cs typeface="Arial"/>
                        </a:rPr>
                        <a:t> </a:t>
                      </a:r>
                      <a:r>
                        <a:rPr sz="1600" spc="-5" dirty="0">
                          <a:latin typeface="Arial"/>
                          <a:cs typeface="Arial"/>
                        </a:rPr>
                        <a:t>điện</a:t>
                      </a:r>
                      <a:endParaRPr sz="1600">
                        <a:latin typeface="Arial"/>
                        <a:cs typeface="Arial"/>
                      </a:endParaRPr>
                    </a:p>
                    <a:p>
                      <a:pPr marL="107950" marR="7620">
                        <a:lnSpc>
                          <a:spcPct val="100000"/>
                        </a:lnSpc>
                      </a:pPr>
                      <a:r>
                        <a:rPr sz="1600" spc="-5" dirty="0">
                          <a:latin typeface="Arial"/>
                          <a:cs typeface="Arial"/>
                        </a:rPr>
                        <a:t>áp cung </a:t>
                      </a:r>
                      <a:r>
                        <a:rPr sz="1600" dirty="0">
                          <a:latin typeface="Arial"/>
                          <a:cs typeface="Arial"/>
                        </a:rPr>
                        <a:t>cấp. Vui </a:t>
                      </a:r>
                      <a:r>
                        <a:rPr sz="1600" spc="-5" dirty="0">
                          <a:latin typeface="Arial"/>
                          <a:cs typeface="Arial"/>
                        </a:rPr>
                        <a:t>lòng liên </a:t>
                      </a:r>
                      <a:r>
                        <a:rPr sz="1600" dirty="0">
                          <a:latin typeface="Arial"/>
                          <a:cs typeface="Arial"/>
                        </a:rPr>
                        <a:t>hệ với </a:t>
                      </a:r>
                      <a:r>
                        <a:rPr sz="1600" spc="-5" dirty="0">
                          <a:latin typeface="Arial"/>
                          <a:cs typeface="Arial"/>
                        </a:rPr>
                        <a:t>Agilis cho </a:t>
                      </a:r>
                      <a:r>
                        <a:rPr sz="1600" spc="5" dirty="0">
                          <a:latin typeface="Arial"/>
                          <a:cs typeface="Arial"/>
                        </a:rPr>
                        <a:t>hỗ  </a:t>
                      </a:r>
                      <a:r>
                        <a:rPr sz="1600" spc="-5" dirty="0">
                          <a:latin typeface="Arial"/>
                          <a:cs typeface="Arial"/>
                        </a:rPr>
                        <a:t>trợ</a:t>
                      </a:r>
                      <a:r>
                        <a:rPr sz="1600" spc="-85" dirty="0">
                          <a:latin typeface="Arial"/>
                          <a:cs typeface="Arial"/>
                        </a:rPr>
                        <a:t> </a:t>
                      </a:r>
                      <a:r>
                        <a:rPr sz="1600" spc="-5" dirty="0">
                          <a:latin typeface="Arial"/>
                          <a:cs typeface="Arial"/>
                        </a:rPr>
                        <a:t>thêm.</a:t>
                      </a:r>
                      <a:endParaRPr sz="1600">
                        <a:latin typeface="Arial"/>
                        <a:cs typeface="Arial"/>
                      </a:endParaRPr>
                    </a:p>
                    <a:p>
                      <a:pPr marL="107950" marR="56515">
                        <a:lnSpc>
                          <a:spcPts val="1920"/>
                        </a:lnSpc>
                        <a:spcBef>
                          <a:spcPts val="50"/>
                        </a:spcBef>
                        <a:tabLst>
                          <a:tab pos="2581910" algn="l"/>
                          <a:tab pos="3118485" algn="l"/>
                        </a:tabLst>
                      </a:pPr>
                      <a:r>
                        <a:rPr sz="1600" spc="-5" dirty="0">
                          <a:latin typeface="Arial"/>
                          <a:cs typeface="Arial"/>
                        </a:rPr>
                        <a:t>Điện  áp  đúng </a:t>
                      </a:r>
                      <a:r>
                        <a:rPr sz="1600" spc="40" dirty="0">
                          <a:latin typeface="Arial"/>
                          <a:cs typeface="Arial"/>
                        </a:rPr>
                        <a:t> </a:t>
                      </a:r>
                      <a:r>
                        <a:rPr sz="1600" spc="-10" dirty="0">
                          <a:latin typeface="Arial"/>
                          <a:cs typeface="Arial"/>
                        </a:rPr>
                        <a:t>và </a:t>
                      </a:r>
                      <a:r>
                        <a:rPr sz="1600" spc="10" dirty="0">
                          <a:latin typeface="Arial"/>
                          <a:cs typeface="Arial"/>
                        </a:rPr>
                        <a:t> </a:t>
                      </a:r>
                      <a:r>
                        <a:rPr sz="1600" spc="-5" dirty="0">
                          <a:latin typeface="Arial"/>
                          <a:cs typeface="Arial"/>
                        </a:rPr>
                        <a:t>22kHz	tone	được</a:t>
                      </a:r>
                      <a:r>
                        <a:rPr sz="1600" spc="405" dirty="0">
                          <a:latin typeface="Arial"/>
                          <a:cs typeface="Arial"/>
                        </a:rPr>
                        <a:t> </a:t>
                      </a:r>
                      <a:r>
                        <a:rPr sz="1600" spc="5" dirty="0">
                          <a:latin typeface="Arial"/>
                          <a:cs typeface="Arial"/>
                        </a:rPr>
                        <a:t>chọn</a:t>
                      </a:r>
                      <a:r>
                        <a:rPr sz="1600" spc="400" dirty="0">
                          <a:latin typeface="Arial"/>
                          <a:cs typeface="Arial"/>
                        </a:rPr>
                        <a:t> </a:t>
                      </a:r>
                      <a:r>
                        <a:rPr sz="1600" spc="-5" dirty="0">
                          <a:latin typeface="Arial"/>
                          <a:cs typeface="Arial"/>
                        </a:rPr>
                        <a:t>là </a:t>
                      </a:r>
                      <a:r>
                        <a:rPr sz="1600" dirty="0">
                          <a:latin typeface="Arial"/>
                          <a:cs typeface="Arial"/>
                        </a:rPr>
                        <a:t> đảm bảo đúng băng</a:t>
                      </a:r>
                      <a:r>
                        <a:rPr sz="1600" spc="-40" dirty="0">
                          <a:latin typeface="Arial"/>
                          <a:cs typeface="Arial"/>
                        </a:rPr>
                        <a:t> </a:t>
                      </a:r>
                      <a:r>
                        <a:rPr sz="1600" dirty="0">
                          <a:latin typeface="Arial"/>
                          <a:cs typeface="Arial"/>
                        </a:rPr>
                        <a:t>LNB.</a:t>
                      </a:r>
                      <a:endParaRPr sz="1600">
                        <a:latin typeface="Arial"/>
                        <a:cs typeface="Arial"/>
                      </a:endParaRPr>
                    </a:p>
                    <a:p>
                      <a:pPr>
                        <a:lnSpc>
                          <a:spcPct val="100000"/>
                        </a:lnSpc>
                      </a:pPr>
                      <a:endParaRPr sz="1600">
                        <a:latin typeface="Times New Roman"/>
                        <a:cs typeface="Times New Roman"/>
                      </a:endParaRPr>
                    </a:p>
                    <a:p>
                      <a:pPr marL="107950">
                        <a:lnSpc>
                          <a:spcPct val="100000"/>
                        </a:lnSpc>
                        <a:spcBef>
                          <a:spcPts val="1215"/>
                        </a:spcBef>
                      </a:pPr>
                      <a:r>
                        <a:rPr sz="1600" spc="-5" dirty="0">
                          <a:latin typeface="Arial"/>
                          <a:cs typeface="Arial"/>
                        </a:rPr>
                        <a:t>Band 1 – 13VDC + No</a:t>
                      </a:r>
                      <a:r>
                        <a:rPr sz="1600" spc="-25" dirty="0">
                          <a:latin typeface="Arial"/>
                          <a:cs typeface="Arial"/>
                        </a:rPr>
                        <a:t> </a:t>
                      </a:r>
                      <a:r>
                        <a:rPr sz="1600" spc="-5" dirty="0">
                          <a:latin typeface="Arial"/>
                          <a:cs typeface="Arial"/>
                        </a:rPr>
                        <a:t>Tone</a:t>
                      </a:r>
                      <a:endParaRPr sz="1600">
                        <a:latin typeface="Arial"/>
                        <a:cs typeface="Arial"/>
                      </a:endParaRPr>
                    </a:p>
                    <a:p>
                      <a:pPr marL="107950">
                        <a:lnSpc>
                          <a:spcPct val="100000"/>
                        </a:lnSpc>
                        <a:spcBef>
                          <a:spcPts val="600"/>
                        </a:spcBef>
                      </a:pPr>
                      <a:r>
                        <a:rPr sz="1600" b="1" i="1" spc="-5" dirty="0">
                          <a:latin typeface="Arial"/>
                          <a:cs typeface="Arial"/>
                        </a:rPr>
                        <a:t>10.70 – </a:t>
                      </a:r>
                      <a:r>
                        <a:rPr sz="1600" b="1" i="1" dirty="0">
                          <a:latin typeface="Arial"/>
                          <a:cs typeface="Arial"/>
                        </a:rPr>
                        <a:t>10.95GHz </a:t>
                      </a:r>
                      <a:r>
                        <a:rPr sz="1600" b="1" i="1" spc="-10" dirty="0">
                          <a:latin typeface="Arial"/>
                          <a:cs typeface="Arial"/>
                        </a:rPr>
                        <a:t>(LO</a:t>
                      </a:r>
                      <a:r>
                        <a:rPr sz="1600" b="1" i="1" spc="-40" dirty="0">
                          <a:latin typeface="Arial"/>
                          <a:cs typeface="Arial"/>
                        </a:rPr>
                        <a:t> </a:t>
                      </a:r>
                      <a:r>
                        <a:rPr sz="1600" b="1" i="1" spc="-5" dirty="0">
                          <a:latin typeface="Arial"/>
                          <a:cs typeface="Arial"/>
                        </a:rPr>
                        <a:t>9.75GHz)</a:t>
                      </a:r>
                      <a:endParaRPr sz="1600">
                        <a:latin typeface="Arial"/>
                        <a:cs typeface="Arial"/>
                      </a:endParaRPr>
                    </a:p>
                    <a:p>
                      <a:pPr marL="107950">
                        <a:lnSpc>
                          <a:spcPct val="100000"/>
                        </a:lnSpc>
                        <a:spcBef>
                          <a:spcPts val="600"/>
                        </a:spcBef>
                      </a:pPr>
                      <a:r>
                        <a:rPr sz="1600" spc="-5" dirty="0">
                          <a:latin typeface="Arial"/>
                          <a:cs typeface="Arial"/>
                        </a:rPr>
                        <a:t>Band 2 – 13VDC + 22kHz</a:t>
                      </a:r>
                      <a:r>
                        <a:rPr sz="1600" spc="-15" dirty="0">
                          <a:latin typeface="Arial"/>
                          <a:cs typeface="Arial"/>
                        </a:rPr>
                        <a:t> </a:t>
                      </a:r>
                      <a:r>
                        <a:rPr sz="1600" spc="-5" dirty="0">
                          <a:latin typeface="Arial"/>
                          <a:cs typeface="Arial"/>
                        </a:rPr>
                        <a:t>Tone</a:t>
                      </a:r>
                      <a:endParaRPr sz="1600">
                        <a:latin typeface="Arial"/>
                        <a:cs typeface="Arial"/>
                      </a:endParaRPr>
                    </a:p>
                    <a:p>
                      <a:pPr marL="107950">
                        <a:lnSpc>
                          <a:spcPct val="100000"/>
                        </a:lnSpc>
                        <a:spcBef>
                          <a:spcPts val="600"/>
                        </a:spcBef>
                      </a:pPr>
                      <a:r>
                        <a:rPr sz="1600" b="1" i="1" spc="-5" dirty="0">
                          <a:latin typeface="Arial"/>
                          <a:cs typeface="Arial"/>
                        </a:rPr>
                        <a:t>10.95 – </a:t>
                      </a:r>
                      <a:r>
                        <a:rPr sz="1600" b="1" i="1" dirty="0">
                          <a:latin typeface="Arial"/>
                          <a:cs typeface="Arial"/>
                        </a:rPr>
                        <a:t>11.70GHz </a:t>
                      </a:r>
                      <a:r>
                        <a:rPr sz="1600" b="1" i="1" spc="-10" dirty="0">
                          <a:latin typeface="Arial"/>
                          <a:cs typeface="Arial"/>
                        </a:rPr>
                        <a:t>(LO</a:t>
                      </a:r>
                      <a:r>
                        <a:rPr sz="1600" b="1" i="1" spc="-40" dirty="0">
                          <a:latin typeface="Arial"/>
                          <a:cs typeface="Arial"/>
                        </a:rPr>
                        <a:t> </a:t>
                      </a:r>
                      <a:r>
                        <a:rPr sz="1600" b="1" i="1" spc="-5" dirty="0">
                          <a:latin typeface="Arial"/>
                          <a:cs typeface="Arial"/>
                        </a:rPr>
                        <a:t>10.00GHz)</a:t>
                      </a:r>
                      <a:endParaRPr sz="1600">
                        <a:latin typeface="Arial"/>
                        <a:cs typeface="Arial"/>
                      </a:endParaRPr>
                    </a:p>
                    <a:p>
                      <a:pPr marL="107950">
                        <a:lnSpc>
                          <a:spcPct val="100000"/>
                        </a:lnSpc>
                        <a:spcBef>
                          <a:spcPts val="585"/>
                        </a:spcBef>
                      </a:pPr>
                      <a:r>
                        <a:rPr sz="1600" spc="-5" dirty="0">
                          <a:latin typeface="Arial"/>
                          <a:cs typeface="Arial"/>
                        </a:rPr>
                        <a:t>Band 3 – 18VDC + No</a:t>
                      </a:r>
                      <a:r>
                        <a:rPr sz="1600" spc="-25" dirty="0">
                          <a:latin typeface="Arial"/>
                          <a:cs typeface="Arial"/>
                        </a:rPr>
                        <a:t> </a:t>
                      </a:r>
                      <a:r>
                        <a:rPr sz="1600" spc="-5" dirty="0">
                          <a:latin typeface="Arial"/>
                          <a:cs typeface="Arial"/>
                        </a:rPr>
                        <a:t>Tone</a:t>
                      </a:r>
                      <a:endParaRPr sz="1600">
                        <a:latin typeface="Arial"/>
                        <a:cs typeface="Arial"/>
                      </a:endParaRPr>
                    </a:p>
                    <a:p>
                      <a:pPr marL="107950">
                        <a:lnSpc>
                          <a:spcPct val="100000"/>
                        </a:lnSpc>
                        <a:spcBef>
                          <a:spcPts val="600"/>
                        </a:spcBef>
                      </a:pPr>
                      <a:r>
                        <a:rPr sz="1600" b="1" i="1" spc="-5" dirty="0">
                          <a:latin typeface="Arial"/>
                          <a:cs typeface="Arial"/>
                        </a:rPr>
                        <a:t>11.70 – </a:t>
                      </a:r>
                      <a:r>
                        <a:rPr sz="1600" b="1" i="1" dirty="0">
                          <a:latin typeface="Arial"/>
                          <a:cs typeface="Arial"/>
                        </a:rPr>
                        <a:t>12.25GHz </a:t>
                      </a:r>
                      <a:r>
                        <a:rPr sz="1600" b="1" i="1" spc="-10" dirty="0">
                          <a:latin typeface="Arial"/>
                          <a:cs typeface="Arial"/>
                        </a:rPr>
                        <a:t>(LO</a:t>
                      </a:r>
                      <a:r>
                        <a:rPr sz="1600" b="1" i="1" spc="-40" dirty="0">
                          <a:latin typeface="Arial"/>
                          <a:cs typeface="Arial"/>
                        </a:rPr>
                        <a:t> </a:t>
                      </a:r>
                      <a:r>
                        <a:rPr sz="1600" b="1" i="1" spc="-5" dirty="0">
                          <a:latin typeface="Arial"/>
                          <a:cs typeface="Arial"/>
                        </a:rPr>
                        <a:t>10.75GHz)</a:t>
                      </a:r>
                      <a:endParaRPr sz="1600">
                        <a:latin typeface="Arial"/>
                        <a:cs typeface="Arial"/>
                      </a:endParaRPr>
                    </a:p>
                    <a:p>
                      <a:pPr marL="107950">
                        <a:lnSpc>
                          <a:spcPct val="100000"/>
                        </a:lnSpc>
                        <a:spcBef>
                          <a:spcPts val="600"/>
                        </a:spcBef>
                      </a:pPr>
                      <a:r>
                        <a:rPr sz="1600" spc="-5" dirty="0">
                          <a:latin typeface="Arial"/>
                          <a:cs typeface="Arial"/>
                        </a:rPr>
                        <a:t>Band 4 – 18VDC + 22kHz</a:t>
                      </a:r>
                      <a:r>
                        <a:rPr sz="1600" spc="-15" dirty="0">
                          <a:latin typeface="Arial"/>
                          <a:cs typeface="Arial"/>
                        </a:rPr>
                        <a:t> </a:t>
                      </a:r>
                      <a:r>
                        <a:rPr sz="1600" spc="-5" dirty="0">
                          <a:latin typeface="Arial"/>
                          <a:cs typeface="Arial"/>
                        </a:rPr>
                        <a:t>Tone</a:t>
                      </a:r>
                      <a:endParaRPr sz="1600">
                        <a:latin typeface="Arial"/>
                        <a:cs typeface="Arial"/>
                      </a:endParaRPr>
                    </a:p>
                    <a:p>
                      <a:pPr marL="107950">
                        <a:lnSpc>
                          <a:spcPct val="100000"/>
                        </a:lnSpc>
                        <a:spcBef>
                          <a:spcPts val="585"/>
                        </a:spcBef>
                      </a:pPr>
                      <a:r>
                        <a:rPr sz="1600" b="1" i="1" spc="-5" dirty="0">
                          <a:latin typeface="Arial"/>
                          <a:cs typeface="Arial"/>
                        </a:rPr>
                        <a:t>12.25 – </a:t>
                      </a:r>
                      <a:r>
                        <a:rPr sz="1600" b="1" i="1" dirty="0">
                          <a:latin typeface="Arial"/>
                          <a:cs typeface="Arial"/>
                        </a:rPr>
                        <a:t>12.75GHz </a:t>
                      </a:r>
                      <a:r>
                        <a:rPr sz="1600" b="1" i="1" spc="-10" dirty="0">
                          <a:latin typeface="Arial"/>
                          <a:cs typeface="Arial"/>
                        </a:rPr>
                        <a:t>(LO</a:t>
                      </a:r>
                      <a:r>
                        <a:rPr sz="1600" b="1" i="1" spc="-40" dirty="0">
                          <a:latin typeface="Arial"/>
                          <a:cs typeface="Arial"/>
                        </a:rPr>
                        <a:t> </a:t>
                      </a:r>
                      <a:r>
                        <a:rPr sz="1600" b="1" i="1" spc="-5" dirty="0">
                          <a:latin typeface="Arial"/>
                          <a:cs typeface="Arial"/>
                        </a:rPr>
                        <a:t>11.30GHz)</a:t>
                      </a:r>
                      <a:endParaRPr sz="1600">
                        <a:latin typeface="Arial"/>
                        <a:cs typeface="Arial"/>
                      </a:endParaRPr>
                    </a:p>
                  </a:txBody>
                  <a:tcPr marL="0" marR="0" marT="0" marB="0">
                    <a:lnL w="12191">
                      <a:solidFill>
                        <a:srgbClr val="000000"/>
                      </a:solidFill>
                      <a:prstDash val="solid"/>
                    </a:lnL>
                    <a:lnR w="12192">
                      <a:solidFill>
                        <a:srgbClr val="000000"/>
                      </a:solidFill>
                      <a:prstDash val="solid"/>
                    </a:lnR>
                    <a:lnT w="12192">
                      <a:solidFill>
                        <a:srgbClr val="000000"/>
                      </a:solidFill>
                      <a:prstDash val="solid"/>
                    </a:lnT>
                    <a:lnB w="12191">
                      <a:solidFill>
                        <a:srgbClr val="000000"/>
                      </a:solidFill>
                      <a:prstDash val="solid"/>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475105" y="1484630"/>
            <a:ext cx="6362700" cy="4445000"/>
          </a:xfrm>
          <a:prstGeom prst="rect">
            <a:avLst/>
          </a:prstGeom>
          <a:blipFill>
            <a:blip r:embed="rId2" cstate="print"/>
            <a:stretch>
              <a:fillRect/>
            </a:stretch>
          </a:blipFill>
        </p:spPr>
        <p:txBody>
          <a:bodyPr wrap="square" lIns="0" tIns="0" rIns="0" bIns="0" rtlCol="0"/>
          <a:lstStyle/>
          <a:p>
            <a:endParaRPr/>
          </a:p>
        </p:txBody>
      </p:sp>
      <p:sp>
        <p:nvSpPr>
          <p:cNvPr id="3" name="object 3"/>
          <p:cNvSpPr txBox="1"/>
          <p:nvPr/>
        </p:nvSpPr>
        <p:spPr>
          <a:xfrm>
            <a:off x="401827" y="471170"/>
            <a:ext cx="2012314" cy="375920"/>
          </a:xfrm>
          <a:prstGeom prst="rect">
            <a:avLst/>
          </a:prstGeom>
        </p:spPr>
        <p:txBody>
          <a:bodyPr vert="horz" wrap="square" lIns="0" tIns="0" rIns="0" bIns="0" rtlCol="0">
            <a:spAutoFit/>
          </a:bodyPr>
          <a:lstStyle/>
          <a:p>
            <a:pPr marL="355600" indent="-342900">
              <a:lnSpc>
                <a:spcPct val="100000"/>
              </a:lnSpc>
              <a:buFont typeface="Wingdings"/>
              <a:buChar char=""/>
              <a:tabLst>
                <a:tab pos="355600" algn="l"/>
              </a:tabLst>
            </a:pPr>
            <a:r>
              <a:rPr sz="2400" b="1" spc="-5" dirty="0">
                <a:solidFill>
                  <a:srgbClr val="C0504D"/>
                </a:solidFill>
                <a:latin typeface="Arial"/>
                <a:cs typeface="Arial"/>
              </a:rPr>
              <a:t>Bộ phản</a:t>
            </a:r>
            <a:r>
              <a:rPr sz="2400" b="1" spc="-80" dirty="0">
                <a:solidFill>
                  <a:srgbClr val="C0504D"/>
                </a:solidFill>
                <a:latin typeface="Arial"/>
                <a:cs typeface="Arial"/>
              </a:rPr>
              <a:t> </a:t>
            </a:r>
            <a:r>
              <a:rPr sz="2400" b="1" dirty="0">
                <a:solidFill>
                  <a:srgbClr val="C0504D"/>
                </a:solidFill>
                <a:latin typeface="Arial"/>
                <a:cs typeface="Arial"/>
              </a:rPr>
              <a:t>xạ</a:t>
            </a:r>
            <a:endParaRPr sz="2400">
              <a:latin typeface="Arial"/>
              <a:cs typeface="Arial"/>
            </a:endParaRPr>
          </a:p>
        </p:txBody>
      </p:sp>
      <p:sp>
        <p:nvSpPr>
          <p:cNvPr id="5" name="object 5"/>
          <p:cNvSpPr txBox="1">
            <a:spLocks noGrp="1"/>
          </p:cNvSpPr>
          <p:nvPr>
            <p:ph type="ftr" sz="quarter" idx="5"/>
          </p:nvPr>
        </p:nvSpPr>
        <p:spPr>
          <a:prstGeom prst="rect">
            <a:avLst/>
          </a:prstGeom>
        </p:spPr>
        <p:txBody>
          <a:bodyPr vert="horz" wrap="square" lIns="0" tIns="0" rIns="0" bIns="0" rtlCol="0">
            <a:spAutoFit/>
          </a:bodyPr>
          <a:lstStyle/>
          <a:p>
            <a:pPr marL="10795">
              <a:lnSpc>
                <a:spcPts val="1310"/>
              </a:lnSpc>
            </a:pPr>
            <a:r>
              <a:rPr dirty="0"/>
              <a:t>ST </a:t>
            </a:r>
            <a:r>
              <a:rPr spc="-5" dirty="0"/>
              <a:t>Electronics (Satcom </a:t>
            </a:r>
            <a:r>
              <a:rPr dirty="0"/>
              <a:t>&amp; </a:t>
            </a:r>
            <a:r>
              <a:rPr spc="-5" dirty="0"/>
              <a:t>Sensor</a:t>
            </a:r>
            <a:r>
              <a:rPr spc="-60" dirty="0"/>
              <a:t> </a:t>
            </a:r>
            <a:r>
              <a:rPr spc="-5" dirty="0"/>
              <a:t>Systems)</a:t>
            </a:r>
          </a:p>
          <a:p>
            <a:pPr marL="10795">
              <a:lnSpc>
                <a:spcPct val="100000"/>
              </a:lnSpc>
              <a:spcBef>
                <a:spcPts val="439"/>
              </a:spcBef>
            </a:pPr>
            <a:r>
              <a:rPr sz="1000" spc="-5" dirty="0"/>
              <a:t>Co-Confidential</a:t>
            </a:r>
            <a:endParaRPr sz="1000"/>
          </a:p>
        </p:txBody>
      </p:sp>
      <p:sp>
        <p:nvSpPr>
          <p:cNvPr id="6" name="object 6"/>
          <p:cNvSpPr txBox="1">
            <a:spLocks noGrp="1"/>
          </p:cNvSpPr>
          <p:nvPr>
            <p:ph type="sldNum" sz="quarter" idx="7"/>
          </p:nvPr>
        </p:nvSpPr>
        <p:spPr>
          <a:prstGeom prst="rect">
            <a:avLst/>
          </a:prstGeom>
        </p:spPr>
        <p:txBody>
          <a:bodyPr vert="horz" wrap="square" lIns="0" tIns="9525" rIns="0" bIns="0" rtlCol="0">
            <a:spAutoFit/>
          </a:bodyPr>
          <a:lstStyle/>
          <a:p>
            <a:pPr marL="81280">
              <a:lnSpc>
                <a:spcPct val="100000"/>
              </a:lnSpc>
              <a:spcBef>
                <a:spcPts val="75"/>
              </a:spcBef>
            </a:pPr>
            <a:r>
              <a:rPr spc="-5" dirty="0"/>
              <a:t>Page</a:t>
            </a:r>
            <a:r>
              <a:rPr spc="-90" dirty="0"/>
              <a:t> </a:t>
            </a:r>
            <a:fld id="{81D60167-4931-47E6-BA6A-407CBD079E47}" type="slidenum">
              <a:rPr spc="-5" dirty="0"/>
              <a:t>99</a:t>
            </a:fld>
            <a:endParaRPr spc="-5" dirty="0"/>
          </a:p>
        </p:txBody>
      </p:sp>
      <p:sp>
        <p:nvSpPr>
          <p:cNvPr id="4" name="object 4"/>
          <p:cNvSpPr txBox="1"/>
          <p:nvPr/>
        </p:nvSpPr>
        <p:spPr>
          <a:xfrm>
            <a:off x="2739898" y="1150873"/>
            <a:ext cx="3162935" cy="285115"/>
          </a:xfrm>
          <a:prstGeom prst="rect">
            <a:avLst/>
          </a:prstGeom>
        </p:spPr>
        <p:txBody>
          <a:bodyPr vert="horz" wrap="square" lIns="0" tIns="0" rIns="0" bIns="0" rtlCol="0">
            <a:spAutoFit/>
          </a:bodyPr>
          <a:lstStyle/>
          <a:p>
            <a:pPr marL="12700">
              <a:lnSpc>
                <a:spcPct val="100000"/>
              </a:lnSpc>
            </a:pPr>
            <a:r>
              <a:rPr sz="1800" dirty="0">
                <a:latin typeface="Arial"/>
                <a:cs typeface="Arial"/>
              </a:rPr>
              <a:t>Thay </a:t>
            </a:r>
            <a:r>
              <a:rPr sz="1800" spc="5" dirty="0">
                <a:latin typeface="Arial"/>
                <a:cs typeface="Arial"/>
              </a:rPr>
              <a:t>thế </a:t>
            </a:r>
            <a:r>
              <a:rPr sz="1800" spc="-5" dirty="0">
                <a:latin typeface="Arial"/>
                <a:cs typeface="Arial"/>
              </a:rPr>
              <a:t>chốt mới nếu </a:t>
            </a:r>
            <a:r>
              <a:rPr sz="1800" spc="-10" dirty="0">
                <a:latin typeface="Arial"/>
                <a:cs typeface="Arial"/>
              </a:rPr>
              <a:t>bị </a:t>
            </a:r>
            <a:r>
              <a:rPr sz="1800" spc="-5" dirty="0">
                <a:latin typeface="Arial"/>
                <a:cs typeface="Arial"/>
              </a:rPr>
              <a:t>gỉ</a:t>
            </a:r>
            <a:r>
              <a:rPr sz="1800" spc="-40" dirty="0">
                <a:latin typeface="Arial"/>
                <a:cs typeface="Arial"/>
              </a:rPr>
              <a:t> </a:t>
            </a:r>
            <a:r>
              <a:rPr sz="1800" dirty="0">
                <a:latin typeface="Arial"/>
                <a:cs typeface="Arial"/>
              </a:rPr>
              <a:t>sét</a:t>
            </a:r>
            <a:endParaRPr sz="1800">
              <a:latin typeface="Arial"/>
              <a:cs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TotalTime>
  <Words>5460</Words>
  <Application>Microsoft Office PowerPoint</Application>
  <PresentationFormat>On-screen Show (4:3)</PresentationFormat>
  <Paragraphs>783</Paragraphs>
  <Slides>107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107</vt:i4>
      </vt:variant>
    </vt:vector>
  </HeadingPairs>
  <TitlesOfParts>
    <vt:vector size="112" baseType="lpstr">
      <vt:lpstr>Arial</vt:lpstr>
      <vt:lpstr>Calibri</vt:lpstr>
      <vt:lpstr>Times New Roman</vt:lpstr>
      <vt:lpstr>Wingdings</vt:lpstr>
      <vt:lpstr>Office Theme</vt:lpstr>
      <vt:lpstr>Giới thiệu hệ thống mang vác, Hoạt  động, Quản lý &amp; quá trình bảo trì cơ bản  cho nhân viên kỹ thuật</vt:lpstr>
      <vt:lpstr>Nội dung</vt:lpstr>
      <vt:lpstr> Chương 1 – Giới thiệu hệ thống mang vác</vt:lpstr>
      <vt:lpstr>PowerPoint Presentation</vt:lpstr>
      <vt:lpstr>PowerPoint Presentation</vt:lpstr>
      <vt:lpstr>PowerPoint Presentation</vt:lpstr>
      <vt:lpstr>PowerPoint Presentation</vt:lpstr>
      <vt:lpstr>PowerPoint Presentation</vt:lpstr>
      <vt:lpstr> Chương 3 – Chức năng cơ bản hệ  thống phụ mang vác</vt:lpstr>
      <vt:lpstr>PowerPoint Presentation</vt:lpstr>
      <vt:lpstr>PowerPoint Presentation</vt:lpstr>
      <vt:lpstr>PowerPoint Presentation</vt:lpstr>
      <vt:lpstr>Khối trên Manpack (Các đầu nối dây)</vt:lpstr>
      <vt:lpstr>PowerPoint Presentation</vt:lpstr>
      <vt:lpstr>Phần dưới Manpack (Phía trước)</vt:lpstr>
      <vt:lpstr>PowerPoint Presentation</vt:lpstr>
      <vt:lpstr>PowerPoint Presentation</vt:lpstr>
      <vt:lpstr>Chân cắm ra ngoài cho Ext DC &amp; Console</vt:lpstr>
      <vt:lpstr>Phần dưới Manpack (Phía sau)</vt:lpstr>
      <vt:lpstr>PowerPoint Presentation</vt:lpstr>
      <vt:lpstr> Chương 5 – Xem xét tính an toàn</vt:lpstr>
      <vt:lpstr>Phòng ngừa tai nạn</vt:lpstr>
      <vt:lpstr> Chương 6 – Qui trình lắp ghép và tháo rời hệ  thống mang vác Bước 1: Mở khóa và mở khóa kéo ba lô</vt:lpstr>
      <vt:lpstr>Bước 2: Lấy chân chống Tripod ra từ ba lô</vt:lpstr>
      <vt:lpstr>Bước 3: Mở rộng chân chống Tripod và đặt chân xuống  mặt đất. Vặn nút trên mỗi chân để điều chỉnh chiều cao của  chân.</vt:lpstr>
      <vt:lpstr>Bước 4: Lấy ra khối dưới thiết bị mang vác từ ba lô</vt:lpstr>
      <vt:lpstr>Bước 5: Cố định tiếp hợp chân đỡ Tripod vào khe của Khối dưới mang  vác</vt:lpstr>
      <vt:lpstr>Bước 6: Lấy ra khối trên của thiết bị và 3 cánh anten từ ba lô</vt:lpstr>
      <vt:lpstr>PowerPoint Presentation</vt:lpstr>
      <vt:lpstr>Bước 7: Cố định tấm cơ khí gắn khối trên và khối dưới bằng 4 con  ốc</vt:lpstr>
      <vt:lpstr>Bước 8: Ấn nút góc ngẩng ( Elevation button) để triển  khai khối trên trong chế độ góc ngẩng.</vt:lpstr>
      <vt:lpstr>Gắn Chốt khoá trên mặt phản xạ vào rãnh tay Feed.</vt:lpstr>
      <vt:lpstr>Bước 10: Gắn các tấm phản xạ con vào mặt phản xạ bằng chốt. Theo  thứ tự dưới đây.</vt:lpstr>
      <vt:lpstr>PowerPoint Presentation</vt:lpstr>
      <vt:lpstr>PowerPoint Presentation</vt:lpstr>
      <vt:lpstr>Bước 11:</vt:lpstr>
      <vt:lpstr>PowerPoint Presentation</vt:lpstr>
      <vt:lpstr>Bước 13: Mở ngăn khay đựng pin. Kết nối pin nằm trên khay pin  như hình dưới. Đóng ngăn khay pin được thực hiện</vt:lpstr>
      <vt:lpstr>Bước 14:</vt:lpstr>
      <vt:lpstr>Bước 15: Để cấp nguồn cho Manpack sử dụng thiết bị  nguồn AC-DC bên ngoài,thực hiện kết nối như hình dưới .</vt:lpstr>
      <vt:lpstr>PowerPoint Presentation</vt:lpstr>
      <vt:lpstr>Bước 17: Cho hoạt động,vui lòng kết nối cổng như hình dưới</vt:lpstr>
      <vt:lpstr>Bước 18: Qui trình tháo rời với đảo ngược của qui trình lắp  ráp .</vt:lpstr>
      <vt:lpstr>PowerPoint Presentation</vt:lpstr>
      <vt:lpstr>PowerPoint Presentation</vt:lpstr>
      <vt:lpstr>PowerPoint Presentation</vt:lpstr>
      <vt:lpstr>PowerPoint Presentation</vt:lpstr>
      <vt:lpstr>PowerPoint Presentation</vt:lpstr>
      <vt:lpstr>Cấu hình Manpack – Modem iDirect</vt:lpstr>
      <vt:lpstr>Cấu hình Manpack – Modem iDirect</vt:lpstr>
      <vt:lpstr>Cấu hình Manpack – Modem iDirect</vt:lpstr>
      <vt:lpstr>Cấu hình Manpack – Modem iDrect</vt:lpstr>
      <vt:lpstr>Cấu hình Manpack – Modem iDirect</vt:lpstr>
      <vt:lpstr>Cấu hình Manpack – Modem iDrect</vt:lpstr>
      <vt:lpstr>PowerPoint Presentation</vt:lpstr>
      <vt:lpstr>Cấu hình Manpack – Modem iDrect</vt:lpstr>
      <vt:lpstr>Cấu hình Manpack – Modem iDirect</vt:lpstr>
      <vt:lpstr>Cấu hình Manpack – Modem iDrect</vt:lpstr>
      <vt:lpstr>Cấu hình Manpack – Modem iDirect</vt:lpstr>
      <vt:lpstr>Cấu hình Manpack – Modem iDrect</vt:lpstr>
      <vt:lpstr>Cấu hình Manpack – Modem iDirect</vt:lpstr>
      <vt:lpstr>Cấu hình Manpack – Modem iDirect</vt:lpstr>
      <vt:lpstr>Cấu hình Manpack – Modem iDirect</vt:lpstr>
      <vt:lpstr>Cấu hình Manpack – Modem iDrect</vt:lpstr>
      <vt:lpstr>Cấu hình Manpack – Modem iDrect</vt:lpstr>
      <vt:lpstr>Cấu hình Manpack – Modem iDrect</vt:lpstr>
      <vt:lpstr>Cấu hình Manpack– Cisco VG204</vt:lpstr>
      <vt:lpstr>Cấu hình Manpack – Cisco VG204</vt:lpstr>
      <vt:lpstr>Cấu hình Manpack – Cisco VG204</vt:lpstr>
      <vt:lpstr>Cấu hình Manpack – MUX</vt:lpstr>
      <vt:lpstr>Cấu hình Manpack – MUX</vt:lpstr>
      <vt:lpstr>Cấu hình Manpack – MUX</vt:lpstr>
      <vt:lpstr>Cấu hình Manpack – MUX</vt:lpstr>
      <vt:lpstr>Cấu hình Manpack – MUX</vt:lpstr>
      <vt:lpstr>Cấu hình Manpack – MUX</vt:lpstr>
      <vt:lpstr>Cấu hình Manpack – MUX</vt:lpstr>
      <vt:lpstr>Triển khai hoạt động</vt:lpstr>
      <vt:lpstr>PowerPoint Presentation</vt:lpstr>
      <vt:lpstr>4. Nhập đúng địa chỉ IP và Password cho modem. Địa chỉ IP và  mật khẩu được biết từ nhà điều ành. Đăng nhập “Admin” và  nhấp OK.</vt:lpstr>
      <vt:lpstr>5. Trong cây hiển thị iSite, nhấp phải vào Remote và chọn Align  Antenna Antenna Pointing. Lần lượt, nhấp vào icon  trong thanh công cụ. Hộp thoại Antenna Pointing xuất hiện.</vt:lpstr>
      <vt:lpstr>PowerPoint Presentation</vt:lpstr>
      <vt:lpstr>8. Nhấp vào nút Start.</vt:lpstr>
      <vt:lpstr>10. Nới lỏng nút Elevation Locking Knob. Ấn nút Elevation để điều  chỉnh thô. Quay núm Elevation Fine Tuning để tinh chỉnh góc  ngẩng.</vt:lpstr>
      <vt:lpstr>PowerPoint Presentation</vt:lpstr>
      <vt:lpstr>11. Nới lỏng khóa Azimuth Locking Knob. Di chuyển mặt phản xạ để  thực hiện điều chỉnh thô và tinh chỉnh.</vt:lpstr>
      <vt:lpstr>12. Nới lỏng nút Polarization Locking Knob. Di chuyển Feed để điều  chỉnh và khóa nó tại vị trí đó.</vt:lpstr>
      <vt:lpstr>13. Thực hiện tinh chỉnh chỉ hướng anten.Bạn sẽ thử khóa sóng mang  xuống vào mạng của bạn, bằng cách quét anten ở góc phương vị và  góc ngẩng để tìm kiếm giá trị trong phạm vi 12đến 24voltsDC.Đọc  giá trị trong phạm vi hiển thị chỉ ra bạn đã khóa thành công chính  xác vệ tinh .</vt:lpstr>
      <vt:lpstr>PowerPoint Presentation</vt:lpstr>
      <vt:lpstr>PowerPoint Presentation</vt:lpstr>
      <vt:lpstr>PowerPoint Presentation</vt:lpstr>
      <vt:lpstr>PowerPoint Presentation</vt:lpstr>
      <vt:lpstr>14. Điều chỉnh an ten cho đến khi giá trị cường độ tín hiệu lớn nhất</vt:lpstr>
      <vt:lpstr> Chương 8 – Thực hành bảo trì bảo dưỡng</vt:lpstr>
      <vt:lpstr>Kiểm tra xem LNB đã được gắn chặt vào than chính anten Manpack.</vt:lpstr>
      <vt:lpstr>Feed Kiểm tra thường xuyên feed 2-3 lần mỗi tháng</vt:lpstr>
      <vt:lpstr>Bộ phản xạ Kiểm tra các vết nứt hoặc biến dạng trên bề mặt bộ phản xạ.</vt:lpstr>
      <vt:lpstr>Chương 9 – Xử lý vấn đề và khắc phục các sự   cố cơ bản</vt:lpstr>
      <vt:lpstr>LNB</vt:lpstr>
      <vt:lpstr>PowerPoint Presentation</vt:lpstr>
      <vt:lpstr>Feed</vt:lpstr>
      <vt:lpstr>Mặt phản xạ bị lung lay</vt:lpstr>
      <vt:lpstr>Không thể siết chặt nút Azimuth Locking Knob</vt:lpstr>
      <vt:lpstr>Không thể siết chặt nút Azimuth Locking Knob</vt:lpstr>
      <vt:lpstr>PowerPoint Presentation</vt:lpstr>
      <vt:lpstr>Không thể xiết chặt nút Azimuth Locking Knob</vt:lpstr>
      <vt:lpstr>PowerPoint Presentation</vt:lpstr>
      <vt:lpstr>Điều chỉnh đánh dấu góc ngẩng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MariaChoong</dc:creator>
  <cp:lastModifiedBy>Administrator</cp:lastModifiedBy>
  <cp:revision>1</cp:revision>
  <dcterms:created xsi:type="dcterms:W3CDTF">2017-07-27T03:49:18Z</dcterms:created>
  <dcterms:modified xsi:type="dcterms:W3CDTF">2023-01-30T06:27:01Z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2016-12-01T00:00:00Z</vt:filetime>
  </property>
  <property fmtid="{D5CDD505-2E9C-101B-9397-08002B2CF9AE}" pid="3" name="Creator">
    <vt:lpwstr>Microsoft® Word 2013</vt:lpwstr>
  </property>
  <property fmtid="{D5CDD505-2E9C-101B-9397-08002B2CF9AE}" pid="4" name="LastSaved">
    <vt:filetime>2017-07-27T00:00:00Z</vt:filetime>
  </property>
</Properties>
</file>